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handoutMasterIdLst>
    <p:handoutMasterId r:id="rId42"/>
  </p:handoutMasterIdLst>
  <p:sldIdLst>
    <p:sldId id="328" r:id="rId2"/>
    <p:sldId id="474" r:id="rId3"/>
    <p:sldId id="329" r:id="rId4"/>
    <p:sldId id="473" r:id="rId5"/>
    <p:sldId id="475" r:id="rId6"/>
    <p:sldId id="330" r:id="rId7"/>
    <p:sldId id="331" r:id="rId8"/>
    <p:sldId id="332" r:id="rId9"/>
    <p:sldId id="333" r:id="rId10"/>
    <p:sldId id="477" r:id="rId11"/>
    <p:sldId id="423" r:id="rId12"/>
    <p:sldId id="440" r:id="rId13"/>
    <p:sldId id="441" r:id="rId14"/>
    <p:sldId id="442" r:id="rId15"/>
    <p:sldId id="443" r:id="rId16"/>
    <p:sldId id="444" r:id="rId17"/>
    <p:sldId id="446" r:id="rId18"/>
    <p:sldId id="447" r:id="rId19"/>
    <p:sldId id="448" r:id="rId20"/>
    <p:sldId id="450" r:id="rId21"/>
    <p:sldId id="451" r:id="rId22"/>
    <p:sldId id="449" r:id="rId23"/>
    <p:sldId id="425" r:id="rId24"/>
    <p:sldId id="452" r:id="rId25"/>
    <p:sldId id="453" r:id="rId26"/>
    <p:sldId id="454" r:id="rId27"/>
    <p:sldId id="455" r:id="rId28"/>
    <p:sldId id="456" r:id="rId29"/>
    <p:sldId id="445" r:id="rId30"/>
    <p:sldId id="438" r:id="rId31"/>
    <p:sldId id="476" r:id="rId32"/>
    <p:sldId id="466" r:id="rId33"/>
    <p:sldId id="467" r:id="rId34"/>
    <p:sldId id="468" r:id="rId35"/>
    <p:sldId id="469" r:id="rId36"/>
    <p:sldId id="470" r:id="rId37"/>
    <p:sldId id="471" r:id="rId38"/>
    <p:sldId id="337" r:id="rId39"/>
    <p:sldId id="338" r:id="rId40"/>
    <p:sldId id="46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7ED4-2367-473C-821D-5FF4806DBAD8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75CE-07F6-4A0F-818A-2861E7885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479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16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9247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37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880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69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5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1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7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64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8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72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6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3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2A38-B709-46D8-AFCE-A1F36458E7BC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E84AFB-4218-40C2-B038-C72FBB5C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0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XqSGIl6J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TMG66d__Rw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6x0xsFkt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youtube.com/watch?v=QZkikKfH28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Quality Control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in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Fabric Manufacturing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3200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6A3B11-DC59-4312-956B-D0B7949A5C0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39403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37" y="108155"/>
            <a:ext cx="8596668" cy="132080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Weaving</a:t>
            </a:r>
            <a:r>
              <a:rPr lang="en-US" dirty="0" smtClean="0"/>
              <a:t> Loom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29016" y="832105"/>
            <a:ext cx="3877056" cy="5815583"/>
          </a:xfrm>
          <a:prstGeom prst="rect">
            <a:avLst/>
          </a:prstGeom>
        </p:spPr>
      </p:pic>
      <p:pic>
        <p:nvPicPr>
          <p:cNvPr id="5" name="Picture 2" descr="R95002 Denim: The Second Generation of the Itema Rapier Denim Weaving  Mach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737" y="1053257"/>
            <a:ext cx="4133087" cy="5257882"/>
          </a:xfrm>
          <a:prstGeom prst="rect">
            <a:avLst/>
          </a:prstGeom>
          <a:noFill/>
        </p:spPr>
      </p:pic>
      <p:pic>
        <p:nvPicPr>
          <p:cNvPr id="60418" name="Picture 2" descr="Reduction of Air Consumption on Air-jet Weaving Machine - Textile Lea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7136" y="923544"/>
            <a:ext cx="3557016" cy="547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32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in Grey Fabric: </a:t>
            </a:r>
            <a:r>
              <a:rPr lang="en-US" dirty="0" smtClean="0"/>
              <a:t>Woven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7575"/>
            <a:ext cx="8596668" cy="443378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dirty="0" smtClean="0"/>
              <a:t>Hole					11. Double Pick</a:t>
            </a:r>
          </a:p>
          <a:p>
            <a:pPr>
              <a:buAutoNum type="arabicPeriod"/>
            </a:pPr>
            <a:r>
              <a:rPr lang="en-US" dirty="0" smtClean="0"/>
              <a:t>Broken End/warp		12. Bar(s)</a:t>
            </a:r>
          </a:p>
          <a:p>
            <a:pPr>
              <a:buAutoNum type="arabicPeriod"/>
            </a:pPr>
            <a:r>
              <a:rPr lang="en-US" dirty="0" smtClean="0"/>
              <a:t>Broken Picks/weft		13. Ball</a:t>
            </a:r>
          </a:p>
          <a:p>
            <a:pPr>
              <a:buAutoNum type="arabicPeriod"/>
            </a:pPr>
            <a:r>
              <a:rPr lang="en-US" dirty="0" smtClean="0"/>
              <a:t>Loose Warp			14. Oil Spot</a:t>
            </a:r>
          </a:p>
          <a:p>
            <a:pPr>
              <a:buAutoNum type="arabicPeriod"/>
            </a:pPr>
            <a:r>
              <a:rPr lang="en-US" dirty="0" smtClean="0"/>
              <a:t>Loose Weft			15. Tails Out</a:t>
            </a:r>
          </a:p>
          <a:p>
            <a:pPr>
              <a:buAutoNum type="arabicPeriod"/>
            </a:pPr>
            <a:r>
              <a:rPr lang="en-US" dirty="0" smtClean="0"/>
              <a:t>Double End			16. </a:t>
            </a:r>
            <a:r>
              <a:rPr lang="en-US" dirty="0" err="1" smtClean="0"/>
              <a:t>Slub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Tight End				17. Reed Mark</a:t>
            </a:r>
          </a:p>
          <a:p>
            <a:pPr>
              <a:buAutoNum type="arabicPeriod"/>
            </a:pPr>
            <a:r>
              <a:rPr lang="en-US" dirty="0" smtClean="0"/>
              <a:t>Float of Warp			18. Damaged Selvedge</a:t>
            </a:r>
          </a:p>
          <a:p>
            <a:pPr>
              <a:buAutoNum type="arabicPeriod"/>
            </a:pPr>
            <a:r>
              <a:rPr lang="en-US" dirty="0" smtClean="0"/>
              <a:t>Foreign Yarn			</a:t>
            </a:r>
          </a:p>
          <a:p>
            <a:pPr>
              <a:buAutoNum type="arabicPeriod"/>
            </a:pPr>
            <a:r>
              <a:rPr lang="en-US" dirty="0" smtClean="0"/>
              <a:t>Miss Pick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4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Woven Fabric Faults: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4753"/>
            <a:ext cx="8596668" cy="4596610"/>
          </a:xfrm>
        </p:spPr>
        <p:txBody>
          <a:bodyPr/>
          <a:lstStyle/>
          <a:p>
            <a:r>
              <a:rPr lang="en-US" dirty="0"/>
              <a:t>A fabric imperfection in which </a:t>
            </a:r>
            <a:r>
              <a:rPr lang="en-US" b="1" dirty="0">
                <a:solidFill>
                  <a:srgbClr val="7030A0"/>
                </a:solidFill>
              </a:rPr>
              <a:t>one or several yarns are sufficiently damaged </a:t>
            </a:r>
            <a:r>
              <a:rPr lang="en-US" dirty="0"/>
              <a:t>to create an opening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58568"/>
            <a:ext cx="6748271" cy="41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0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Broken ends/warp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/>
          <a:lstStyle/>
          <a:p>
            <a:r>
              <a:rPr lang="en-US" dirty="0"/>
              <a:t>A defect in the woven fabrics caused by a </a:t>
            </a:r>
            <a:r>
              <a:rPr lang="en-US" b="1" dirty="0">
                <a:solidFill>
                  <a:srgbClr val="7030A0"/>
                </a:solidFill>
              </a:rPr>
              <a:t>warp yarn that was broken </a:t>
            </a:r>
            <a:r>
              <a:rPr lang="en-US" dirty="0"/>
              <a:t>during </a:t>
            </a:r>
            <a:r>
              <a:rPr lang="en-US" dirty="0" smtClean="0"/>
              <a:t>weaving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664" y="2322576"/>
            <a:ext cx="5456909" cy="39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9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Broken </a:t>
            </a:r>
            <a:r>
              <a:rPr lang="en-US" dirty="0" smtClean="0"/>
              <a:t>picks/weft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337"/>
            <a:ext cx="8596668" cy="4496026"/>
          </a:xfrm>
        </p:spPr>
        <p:txBody>
          <a:bodyPr/>
          <a:lstStyle/>
          <a:p>
            <a:r>
              <a:rPr lang="en-US" dirty="0"/>
              <a:t>A filling yarn that is </a:t>
            </a:r>
            <a:r>
              <a:rPr lang="en-US" b="1" dirty="0">
                <a:solidFill>
                  <a:srgbClr val="7030A0"/>
                </a:solidFill>
              </a:rPr>
              <a:t>broken in </a:t>
            </a:r>
            <a:r>
              <a:rPr lang="en-US" b="1" dirty="0" smtClean="0">
                <a:solidFill>
                  <a:srgbClr val="7030A0"/>
                </a:solidFill>
              </a:rPr>
              <a:t>the weaving </a:t>
            </a:r>
            <a:r>
              <a:rPr lang="en-US" dirty="0"/>
              <a:t>of </a:t>
            </a:r>
            <a:r>
              <a:rPr lang="en-US" dirty="0" smtClean="0"/>
              <a:t>fabric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7302" y="2574262"/>
            <a:ext cx="38385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Loose Warp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5065"/>
            <a:ext cx="8596668" cy="4386298"/>
          </a:xfrm>
        </p:spPr>
        <p:txBody>
          <a:bodyPr/>
          <a:lstStyle/>
          <a:p>
            <a:r>
              <a:rPr lang="en-US" dirty="0"/>
              <a:t>This type of fault is produced in </a:t>
            </a:r>
            <a:r>
              <a:rPr lang="en-US" dirty="0" smtClean="0"/>
              <a:t>woven fabrics </a:t>
            </a:r>
            <a:r>
              <a:rPr lang="en-US" dirty="0"/>
              <a:t>when the </a:t>
            </a:r>
            <a:r>
              <a:rPr lang="en-US" b="1" dirty="0">
                <a:solidFill>
                  <a:srgbClr val="7030A0"/>
                </a:solidFill>
              </a:rPr>
              <a:t>tension of warp yarn is </a:t>
            </a:r>
            <a:r>
              <a:rPr lang="en-US" b="1" dirty="0" smtClean="0">
                <a:solidFill>
                  <a:srgbClr val="7030A0"/>
                </a:solidFill>
              </a:rPr>
              <a:t>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6155" y="2804956"/>
            <a:ext cx="38004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4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Loose Weft or Snarl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7049"/>
            <a:ext cx="8596668" cy="4514314"/>
          </a:xfrm>
        </p:spPr>
        <p:txBody>
          <a:bodyPr>
            <a:normAutofit/>
          </a:bodyPr>
          <a:lstStyle/>
          <a:p>
            <a:r>
              <a:rPr lang="en-US" dirty="0"/>
              <a:t>It is produced in woven fabrics due to the </a:t>
            </a:r>
            <a:r>
              <a:rPr lang="en-US" b="1" dirty="0">
                <a:solidFill>
                  <a:srgbClr val="7030A0"/>
                </a:solidFill>
              </a:rPr>
              <a:t>looseness of filling </a:t>
            </a:r>
            <a:r>
              <a:rPr lang="en-US" b="1" dirty="0" smtClean="0">
                <a:solidFill>
                  <a:srgbClr val="7030A0"/>
                </a:solidFill>
              </a:rPr>
              <a:t>yarn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Loose Weft or Snarl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089" y="2441448"/>
            <a:ext cx="5596128" cy="30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6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4709"/>
            <a:ext cx="8596668" cy="1320800"/>
          </a:xfrm>
        </p:spPr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Double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8177"/>
            <a:ext cx="8596668" cy="4633186"/>
          </a:xfrm>
        </p:spPr>
        <p:txBody>
          <a:bodyPr/>
          <a:lstStyle/>
          <a:p>
            <a:r>
              <a:rPr lang="en-US" dirty="0"/>
              <a:t>This kind of fault is produced in woven fabrics when the </a:t>
            </a:r>
            <a:r>
              <a:rPr lang="en-US" b="1" dirty="0">
                <a:solidFill>
                  <a:srgbClr val="7030A0"/>
                </a:solidFill>
              </a:rPr>
              <a:t>two ends of warp sticks </a:t>
            </a:r>
            <a:r>
              <a:rPr lang="en-US" b="1" dirty="0" smtClean="0">
                <a:solidFill>
                  <a:srgbClr val="7030A0"/>
                </a:solidFill>
              </a:rPr>
              <a:t>together </a:t>
            </a:r>
            <a:r>
              <a:rPr lang="en-US" b="1" dirty="0">
                <a:solidFill>
                  <a:srgbClr val="7030A0"/>
                </a:solidFill>
              </a:rPr>
              <a:t>after </a:t>
            </a:r>
            <a:r>
              <a:rPr lang="en-US" b="1" dirty="0" smtClean="0">
                <a:solidFill>
                  <a:srgbClr val="7030A0"/>
                </a:solidFill>
              </a:rPr>
              <a:t>sizing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Double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368" y="2432304"/>
            <a:ext cx="6044184" cy="32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9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Tight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1913"/>
            <a:ext cx="8596668" cy="4459450"/>
          </a:xfrm>
        </p:spPr>
        <p:txBody>
          <a:bodyPr/>
          <a:lstStyle/>
          <a:p>
            <a:r>
              <a:rPr lang="en-US" dirty="0"/>
              <a:t>If the </a:t>
            </a:r>
            <a:r>
              <a:rPr lang="en-US" b="1" dirty="0">
                <a:solidFill>
                  <a:srgbClr val="7030A0"/>
                </a:solidFill>
              </a:rPr>
              <a:t>tension of warp yarn is more than the other ends present </a:t>
            </a:r>
            <a:r>
              <a:rPr lang="en-US" dirty="0"/>
              <a:t>in the loom then this type of fault is produced in woven </a:t>
            </a:r>
            <a:r>
              <a:rPr lang="en-US" dirty="0" smtClean="0"/>
              <a:t>fabrics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Tight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081" y="2532888"/>
            <a:ext cx="5226143" cy="31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7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Float of Warp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7049"/>
            <a:ext cx="8596668" cy="4514314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b="1" dirty="0" smtClean="0">
                <a:solidFill>
                  <a:srgbClr val="7030A0"/>
                </a:solidFill>
              </a:rPr>
              <a:t>cloth </a:t>
            </a:r>
            <a:r>
              <a:rPr lang="en-US" b="1" dirty="0">
                <a:solidFill>
                  <a:srgbClr val="7030A0"/>
                </a:solidFill>
              </a:rPr>
              <a:t>roller </a:t>
            </a:r>
            <a:r>
              <a:rPr lang="en-US" b="1" dirty="0" smtClean="0">
                <a:solidFill>
                  <a:srgbClr val="7030A0"/>
                </a:solidFill>
              </a:rPr>
              <a:t> is pulled off intentionally </a:t>
            </a:r>
            <a:r>
              <a:rPr lang="en-US" b="1" dirty="0">
                <a:solidFill>
                  <a:srgbClr val="7030A0"/>
                </a:solidFill>
              </a:rPr>
              <a:t>or unintentionally </a:t>
            </a:r>
            <a:r>
              <a:rPr lang="en-US" dirty="0"/>
              <a:t>then this kind of defect is produced in woven fabrics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Float of Warp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903" y="2286001"/>
            <a:ext cx="5595725" cy="30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7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Yarn Winding Machine at Rs 6500/piece | Yarn Winding Machine | ID:  16599533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0352"/>
            <a:ext cx="5897880" cy="3529584"/>
          </a:xfrm>
          <a:prstGeom prst="rect">
            <a:avLst/>
          </a:prstGeom>
          <a:noFill/>
        </p:spPr>
      </p:pic>
      <p:pic>
        <p:nvPicPr>
          <p:cNvPr id="57346" name="Picture 2" descr="Yarn winding machine - CWX-W - SSM - pac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959" y="603505"/>
            <a:ext cx="5147945" cy="3182111"/>
          </a:xfrm>
          <a:prstGeom prst="rect">
            <a:avLst/>
          </a:prstGeom>
          <a:noFill/>
        </p:spPr>
      </p:pic>
      <p:pic>
        <p:nvPicPr>
          <p:cNvPr id="57348" name="Picture 4" descr="Fully Automatic Yarn Winding Machine, Auto Cone Winder Manufacturer/Suppli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96" y="3694176"/>
            <a:ext cx="6062472" cy="3163824"/>
          </a:xfrm>
          <a:prstGeom prst="rect">
            <a:avLst/>
          </a:prstGeom>
          <a:noFill/>
        </p:spPr>
      </p:pic>
      <p:pic>
        <p:nvPicPr>
          <p:cNvPr id="57350" name="Picture 6" descr="Cone Winding Machine,High Speed Cone Winding Machine Manufactur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702" y="3950208"/>
            <a:ext cx="6098921" cy="27340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47872" y="338328"/>
            <a:ext cx="465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hlinkClick r:id="rId6"/>
              </a:rPr>
              <a:t>WINDING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Foreign Yarn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7049"/>
            <a:ext cx="8596668" cy="4514314"/>
          </a:xfrm>
        </p:spPr>
        <p:txBody>
          <a:bodyPr/>
          <a:lstStyle/>
          <a:p>
            <a:r>
              <a:rPr lang="en-US" dirty="0"/>
              <a:t>It is produced in woven fabric due to the </a:t>
            </a:r>
            <a:r>
              <a:rPr lang="en-US" b="1" dirty="0">
                <a:solidFill>
                  <a:srgbClr val="7030A0"/>
                </a:solidFill>
              </a:rPr>
              <a:t>wrong drawing of colored </a:t>
            </a:r>
            <a:r>
              <a:rPr lang="en-US" b="1" dirty="0" smtClean="0">
                <a:solidFill>
                  <a:srgbClr val="7030A0"/>
                </a:solidFill>
              </a:rPr>
              <a:t>yarn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Foreign Yarn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139696"/>
            <a:ext cx="5596128" cy="32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Miss Pick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7321"/>
            <a:ext cx="8596668" cy="4624042"/>
          </a:xfrm>
        </p:spPr>
        <p:txBody>
          <a:bodyPr/>
          <a:lstStyle/>
          <a:p>
            <a:r>
              <a:rPr lang="en-US" dirty="0"/>
              <a:t>This kind </a:t>
            </a:r>
            <a:r>
              <a:rPr lang="en-US" dirty="0" smtClean="0"/>
              <a:t>of defect </a:t>
            </a:r>
            <a:r>
              <a:rPr lang="en-US" dirty="0"/>
              <a:t>is produced in woven fabric when </a:t>
            </a:r>
            <a:r>
              <a:rPr lang="en-US" b="1" dirty="0">
                <a:solidFill>
                  <a:srgbClr val="7030A0"/>
                </a:solidFill>
              </a:rPr>
              <a:t>operator starts a </a:t>
            </a:r>
            <a:r>
              <a:rPr lang="en-US" b="1" dirty="0" smtClean="0">
                <a:solidFill>
                  <a:srgbClr val="7030A0"/>
                </a:solidFill>
              </a:rPr>
              <a:t>stopped machine </a:t>
            </a:r>
            <a:r>
              <a:rPr lang="en-US" b="1" dirty="0">
                <a:solidFill>
                  <a:srgbClr val="7030A0"/>
                </a:solidFill>
              </a:rPr>
              <a:t>without picking the broken weft from the </a:t>
            </a:r>
            <a:r>
              <a:rPr lang="en-US" b="1" dirty="0" smtClean="0">
                <a:solidFill>
                  <a:srgbClr val="7030A0"/>
                </a:solidFill>
              </a:rPr>
              <a:t>shade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Miss Pick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1" y="2258568"/>
            <a:ext cx="6793992" cy="34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Double Pick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1329"/>
            <a:ext cx="8596668" cy="4560034"/>
          </a:xfrm>
        </p:spPr>
        <p:txBody>
          <a:bodyPr>
            <a:normAutofit/>
          </a:bodyPr>
          <a:lstStyle/>
          <a:p>
            <a:r>
              <a:rPr lang="en-US" dirty="0"/>
              <a:t>It is produced in </a:t>
            </a:r>
            <a:r>
              <a:rPr lang="en-US" dirty="0" smtClean="0"/>
              <a:t>woven fabric </a:t>
            </a:r>
            <a:r>
              <a:rPr lang="en-US" dirty="0"/>
              <a:t>when the </a:t>
            </a:r>
            <a:r>
              <a:rPr lang="en-US" b="1" dirty="0" smtClean="0">
                <a:solidFill>
                  <a:srgbClr val="7030A0"/>
                </a:solidFill>
              </a:rPr>
              <a:t>two weft yarn stay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Double Pick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2082" y="2176272"/>
            <a:ext cx="6053278" cy="33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204866"/>
            <a:ext cx="8596668" cy="829455"/>
          </a:xfrm>
        </p:spPr>
        <p:txBody>
          <a:bodyPr/>
          <a:lstStyle/>
          <a:p>
            <a:pPr algn="ctr"/>
            <a:r>
              <a:rPr lang="en-US" dirty="0"/>
              <a:t>Woven Fabric Faults: Bar</a:t>
            </a:r>
            <a:endParaRPr lang="en-US" altLang="en-US" b="1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124712"/>
            <a:ext cx="9070170" cy="4916651"/>
          </a:xfrm>
        </p:spPr>
        <p:txBody>
          <a:bodyPr>
            <a:normAutofit/>
          </a:bodyPr>
          <a:lstStyle/>
          <a:p>
            <a:pPr marL="533400" indent="-533400"/>
            <a:r>
              <a:rPr lang="en-US" altLang="en-US" b="1" u="sng" dirty="0"/>
              <a:t>Bar:</a:t>
            </a:r>
            <a:r>
              <a:rPr lang="en-US" altLang="en-US" dirty="0"/>
              <a:t> It is a </a:t>
            </a:r>
            <a:r>
              <a:rPr lang="en-US" altLang="en-US" b="1" dirty="0">
                <a:solidFill>
                  <a:srgbClr val="7030A0"/>
                </a:solidFill>
              </a:rPr>
              <a:t>band running across the full width </a:t>
            </a:r>
            <a:r>
              <a:rPr lang="en-US" altLang="en-US" dirty="0"/>
              <a:t>of cloth due to </a:t>
            </a:r>
            <a:r>
              <a:rPr lang="en-US" altLang="en-US" b="1" dirty="0">
                <a:solidFill>
                  <a:srgbClr val="7030A0"/>
                </a:solidFill>
              </a:rPr>
              <a:t>difference in appearance from its adjacent surface</a:t>
            </a:r>
            <a:r>
              <a:rPr lang="en-US" altLang="en-US" dirty="0"/>
              <a:t>. This term covers a number of specific defect as below:</a:t>
            </a:r>
          </a:p>
          <a:p>
            <a:pPr marL="533400" indent="-533400">
              <a:buNone/>
            </a:pPr>
            <a:endParaRPr lang="en-US" altLang="en-US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Pick bar:</a:t>
            </a:r>
            <a:r>
              <a:rPr lang="en-US" altLang="en-US" dirty="0"/>
              <a:t> A bar due to difference </a:t>
            </a:r>
            <a:r>
              <a:rPr lang="en-US" altLang="en-US" b="1" dirty="0">
                <a:solidFill>
                  <a:srgbClr val="7030A0"/>
                </a:solidFill>
              </a:rPr>
              <a:t>in pick spacing</a:t>
            </a:r>
            <a:r>
              <a:rPr lang="en-US" altLang="en-US" dirty="0"/>
              <a:t>. The causes of pick bars are </a:t>
            </a:r>
            <a:r>
              <a:rPr lang="en-US" altLang="en-US" b="1" dirty="0">
                <a:solidFill>
                  <a:srgbClr val="7030A0"/>
                </a:solidFill>
              </a:rPr>
              <a:t>faulty gearing in take-up motion.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Starting mark:</a:t>
            </a:r>
            <a:r>
              <a:rPr lang="en-US" altLang="en-US" dirty="0"/>
              <a:t> An isolated </a:t>
            </a:r>
            <a:r>
              <a:rPr lang="en-US" altLang="en-US" b="1" dirty="0">
                <a:solidFill>
                  <a:srgbClr val="7030A0"/>
                </a:solidFill>
              </a:rPr>
              <a:t>narrow marks along the pick</a:t>
            </a:r>
            <a:r>
              <a:rPr lang="en-US" altLang="en-US" dirty="0"/>
              <a:t>. It is occurred due to </a:t>
            </a:r>
            <a:r>
              <a:rPr lang="en-US" altLang="en-US" b="1" dirty="0">
                <a:solidFill>
                  <a:srgbClr val="7030A0"/>
                </a:solidFill>
              </a:rPr>
              <a:t>restart of weaving</a:t>
            </a:r>
            <a:r>
              <a:rPr lang="en-US" altLang="en-US" dirty="0"/>
              <a:t> after- a) Unweaving or Pulling back b) Prolonged loom stoppage.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Tension bar/Shiner:</a:t>
            </a:r>
            <a:r>
              <a:rPr lang="en-US" altLang="en-US" dirty="0"/>
              <a:t> A bar due to </a:t>
            </a:r>
            <a:r>
              <a:rPr lang="en-US" altLang="en-US" b="1" dirty="0">
                <a:solidFill>
                  <a:srgbClr val="7030A0"/>
                </a:solidFill>
              </a:rPr>
              <a:t>difference in weft tension.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Weft bar:</a:t>
            </a:r>
            <a:r>
              <a:rPr lang="en-US" altLang="en-US" dirty="0"/>
              <a:t> A bar due to </a:t>
            </a:r>
            <a:r>
              <a:rPr lang="en-US" altLang="en-US" b="1" dirty="0">
                <a:solidFill>
                  <a:srgbClr val="7030A0"/>
                </a:solidFill>
              </a:rPr>
              <a:t>difference in count, twist, luster, color or shade</a:t>
            </a:r>
            <a:r>
              <a:rPr lang="en-US" altLang="en-US" dirty="0"/>
              <a:t> of adjacent groups of weft yarns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4DDE55-B9F3-45DB-8D6F-0FAB7EDFB64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33743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Woven Fabric Faults: </a:t>
            </a:r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96" y="1362456"/>
            <a:ext cx="9701784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0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4669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If the warp is </a:t>
            </a:r>
            <a:r>
              <a:rPr lang="en-US" b="1" dirty="0">
                <a:solidFill>
                  <a:srgbClr val="7030A0"/>
                </a:solidFill>
              </a:rPr>
              <a:t>too much hairy then the reed will create ball in warp yarn in between reed and </a:t>
            </a:r>
            <a:r>
              <a:rPr lang="en-US" b="1" dirty="0" err="1">
                <a:solidFill>
                  <a:srgbClr val="7030A0"/>
                </a:solidFill>
              </a:rPr>
              <a:t>heald</a:t>
            </a:r>
            <a:r>
              <a:rPr lang="en-US" b="1" dirty="0">
                <a:solidFill>
                  <a:srgbClr val="7030A0"/>
                </a:solidFill>
              </a:rPr>
              <a:t> shaft.</a:t>
            </a:r>
            <a:r>
              <a:rPr lang="en-US" dirty="0"/>
              <a:t> If the </a:t>
            </a:r>
            <a:r>
              <a:rPr lang="en-US" b="1" dirty="0">
                <a:solidFill>
                  <a:srgbClr val="7030A0"/>
                </a:solidFill>
              </a:rPr>
              <a:t>ball is small </a:t>
            </a:r>
            <a:r>
              <a:rPr lang="en-US" dirty="0"/>
              <a:t>enough to pass through the </a:t>
            </a:r>
            <a:r>
              <a:rPr lang="en-US" b="1" dirty="0">
                <a:solidFill>
                  <a:srgbClr val="7030A0"/>
                </a:solidFill>
              </a:rPr>
              <a:t>dent of reed </a:t>
            </a:r>
            <a:r>
              <a:rPr lang="en-US" dirty="0"/>
              <a:t>then those will </a:t>
            </a:r>
            <a:r>
              <a:rPr lang="en-US" b="1" dirty="0">
                <a:solidFill>
                  <a:srgbClr val="7030A0"/>
                </a:solidFill>
              </a:rPr>
              <a:t>form the ball </a:t>
            </a:r>
            <a:r>
              <a:rPr lang="en-US" dirty="0"/>
              <a:t>in </a:t>
            </a:r>
            <a:r>
              <a:rPr lang="en-US" dirty="0" smtClean="0"/>
              <a:t>fabric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552" y="2395719"/>
            <a:ext cx="835761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6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Oils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7321"/>
            <a:ext cx="8596668" cy="46240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Discoloration on a local area of a substrate </a:t>
            </a:r>
            <a:r>
              <a:rPr lang="en-US" dirty="0"/>
              <a:t>that may be resistant to remove by </a:t>
            </a:r>
            <a:r>
              <a:rPr lang="en-US" dirty="0" smtClean="0"/>
              <a:t>laundering. It  may occur </a:t>
            </a:r>
            <a:r>
              <a:rPr lang="en-US" dirty="0"/>
              <a:t>during spinning, weaving </a:t>
            </a:r>
            <a:r>
              <a:rPr lang="en-US" dirty="0" smtClean="0"/>
              <a:t>or finishing. It </a:t>
            </a:r>
            <a:r>
              <a:rPr lang="en-US" dirty="0"/>
              <a:t>is also produced in woven fabric if too much oiling </a:t>
            </a:r>
            <a:r>
              <a:rPr lang="en-US" dirty="0" smtClean="0"/>
              <a:t>is done </a:t>
            </a:r>
            <a:r>
              <a:rPr lang="en-US" dirty="0"/>
              <a:t>on </a:t>
            </a:r>
            <a:r>
              <a:rPr lang="en-US" dirty="0" smtClean="0"/>
              <a:t>the different parts of the loom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Oil Spot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0" y="2688336"/>
            <a:ext cx="7022591" cy="24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1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Tails 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32" y="1339804"/>
            <a:ext cx="9683496" cy="4702222"/>
          </a:xfrm>
        </p:spPr>
      </p:pic>
    </p:spTree>
    <p:extLst>
      <p:ext uri="{BB962C8B-B14F-4D97-AF65-F5344CB8AC3E}">
        <p14:creationId xmlns:p14="http://schemas.microsoft.com/office/powerpoint/2010/main" xmlns="" val="3083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Reed 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7905"/>
            <a:ext cx="8596668" cy="4523458"/>
          </a:xfrm>
        </p:spPr>
        <p:txBody>
          <a:bodyPr>
            <a:normAutofit/>
          </a:bodyPr>
          <a:lstStyle/>
          <a:p>
            <a:r>
              <a:rPr lang="en-US" dirty="0"/>
              <a:t>In woven fabric, a crack between the groups of warp ends either </a:t>
            </a:r>
            <a:r>
              <a:rPr lang="en-US" b="1" dirty="0">
                <a:solidFill>
                  <a:srgbClr val="7030A0"/>
                </a:solidFill>
              </a:rPr>
              <a:t>continuous or at intervals</a:t>
            </a:r>
            <a:r>
              <a:rPr lang="en-US" dirty="0"/>
              <a:t>. It’s may be caused by the </a:t>
            </a:r>
            <a:r>
              <a:rPr lang="en-US" b="1" dirty="0">
                <a:solidFill>
                  <a:srgbClr val="7030A0"/>
                </a:solidFill>
              </a:rPr>
              <a:t>wrong drawing-in of the warp or damage to the reed wires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Reed Mark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615184"/>
            <a:ext cx="8055864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3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Woven Fabric Faults: </a:t>
            </a:r>
            <a:r>
              <a:rPr lang="en-US" dirty="0" err="1" smtClean="0"/>
              <a:t>Slub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2184"/>
            <a:ext cx="8596668" cy="4569179"/>
          </a:xfrm>
        </p:spPr>
        <p:txBody>
          <a:bodyPr/>
          <a:lstStyle/>
          <a:p>
            <a:r>
              <a:rPr lang="en-US" dirty="0"/>
              <a:t>If the </a:t>
            </a:r>
            <a:r>
              <a:rPr lang="en-US" b="1" dirty="0">
                <a:solidFill>
                  <a:srgbClr val="7030A0"/>
                </a:solidFill>
              </a:rPr>
              <a:t>yarn contains unexpected </a:t>
            </a:r>
            <a:r>
              <a:rPr lang="en-US" b="1" dirty="0" err="1">
                <a:solidFill>
                  <a:srgbClr val="7030A0"/>
                </a:solidFill>
              </a:rPr>
              <a:t>slub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in it then those </a:t>
            </a:r>
            <a:r>
              <a:rPr lang="en-US" dirty="0" err="1"/>
              <a:t>slub</a:t>
            </a:r>
            <a:r>
              <a:rPr lang="en-US" dirty="0"/>
              <a:t> will be appeared in the fabric as a </a:t>
            </a:r>
            <a:r>
              <a:rPr lang="en-US" dirty="0" smtClean="0"/>
              <a:t>fault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Slub</a:t>
            </a:r>
            <a:r>
              <a:rPr lang="en-US" dirty="0" smtClean="0"/>
              <a:t> in fabric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232" y="2386584"/>
            <a:ext cx="6638544" cy="33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9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383" y="262823"/>
            <a:ext cx="8610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/>
              <a:t>Points to be maintained for quality winding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959" y="795528"/>
            <a:ext cx="8539898" cy="5449824"/>
          </a:xfrm>
        </p:spPr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Appropriate </a:t>
            </a:r>
            <a:r>
              <a:rPr lang="en-US" altLang="en-US" b="1" dirty="0">
                <a:solidFill>
                  <a:srgbClr val="002060"/>
                </a:solidFill>
              </a:rPr>
              <a:t>winding tension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b="1" dirty="0">
                <a:solidFill>
                  <a:srgbClr val="7030A0"/>
                </a:solidFill>
              </a:rPr>
              <a:t>Free from </a:t>
            </a:r>
            <a:r>
              <a:rPr lang="en-US" altLang="en-US" dirty="0"/>
              <a:t>different </a:t>
            </a:r>
            <a:r>
              <a:rPr lang="en-US" altLang="en-US" b="1" dirty="0">
                <a:solidFill>
                  <a:srgbClr val="7030A0"/>
                </a:solidFill>
              </a:rPr>
              <a:t>count mixing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Winding machine should be </a:t>
            </a:r>
            <a:r>
              <a:rPr lang="en-US" altLang="en-US" b="1" dirty="0">
                <a:solidFill>
                  <a:srgbClr val="002060"/>
                </a:solidFill>
              </a:rPr>
              <a:t>free from mechanical fault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Exap</a:t>
            </a:r>
            <a:r>
              <a:rPr lang="en-US" altLang="en-US" dirty="0" smtClean="0"/>
              <a:t>-Free </a:t>
            </a:r>
            <a:r>
              <a:rPr lang="en-US" altLang="en-US" dirty="0"/>
              <a:t>from defective traversing motion, fault free yarn </a:t>
            </a:r>
            <a:r>
              <a:rPr lang="en-US" altLang="en-US" dirty="0" smtClean="0"/>
              <a:t>guide)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7030A0"/>
                </a:solidFill>
              </a:rPr>
              <a:t>knots &amp; splices </a:t>
            </a:r>
            <a:r>
              <a:rPr lang="en-US" altLang="en-US" dirty="0"/>
              <a:t>must have sufficient </a:t>
            </a:r>
            <a:r>
              <a:rPr lang="en-US" altLang="en-US" b="1" dirty="0">
                <a:solidFill>
                  <a:srgbClr val="7030A0"/>
                </a:solidFill>
              </a:rPr>
              <a:t>strength and stability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Winding should be carried out at </a:t>
            </a:r>
            <a:r>
              <a:rPr lang="en-US" altLang="en-US" b="1" dirty="0">
                <a:solidFill>
                  <a:srgbClr val="002060"/>
                </a:solidFill>
              </a:rPr>
              <a:t>high speed in order to get high productivity</a:t>
            </a:r>
            <a:r>
              <a:rPr lang="en-US" altLang="en-US" dirty="0"/>
              <a:t>. At high speed less time &amp; auto </a:t>
            </a:r>
            <a:r>
              <a:rPr lang="en-US" altLang="en-US" dirty="0" err="1"/>
              <a:t>coner</a:t>
            </a:r>
            <a:r>
              <a:rPr lang="en-US" altLang="en-US" dirty="0"/>
              <a:t> will be required.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2C81B4-5244-4982-9FB5-18E45555151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11577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Woven Fabric Faults: </a:t>
            </a:r>
            <a:r>
              <a:rPr lang="en-US" dirty="0" smtClean="0"/>
              <a:t>Damaged Selvedge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7633"/>
            <a:ext cx="8596668" cy="441373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Warp </a:t>
            </a:r>
            <a:r>
              <a:rPr lang="en-US" b="1" dirty="0">
                <a:solidFill>
                  <a:srgbClr val="7030A0"/>
                </a:solidFill>
              </a:rPr>
              <a:t>ends being set too far</a:t>
            </a:r>
            <a:r>
              <a:rPr lang="en-US" dirty="0"/>
              <a:t> apart for the thickness of the yarn or in finished fabric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Damaged Selvedge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864" y="2340864"/>
            <a:ext cx="6620256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1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Circular Knitting Machine Manufacturer Suppliers - Wholesale Manufacturers  and Suppliers For Circular Knitting Machine Manufacturer - Fibre2Fash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" y="493776"/>
            <a:ext cx="5998464" cy="6089904"/>
          </a:xfrm>
          <a:prstGeom prst="rect">
            <a:avLst/>
          </a:prstGeom>
          <a:noFill/>
        </p:spPr>
      </p:pic>
      <p:pic>
        <p:nvPicPr>
          <p:cNvPr id="59396" name="Picture 4" descr="Automatic Sweater Flat Knitting Machine, Capacity: 1200 Sweater Per Day, Rs  450000 /unit | ID: 159787692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74" y="109728"/>
            <a:ext cx="5184521" cy="3930396"/>
          </a:xfrm>
          <a:prstGeom prst="rect">
            <a:avLst/>
          </a:prstGeom>
          <a:noFill/>
        </p:spPr>
      </p:pic>
      <p:pic>
        <p:nvPicPr>
          <p:cNvPr id="59398" name="Picture 6" descr="China Computerized Flat Bed Knitting Machine Use for Single Jersey  (AX-132SM) - China Computerized Fully Fashion Flat Bed Knitting Mac, Knitting  Mach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824" y="3648456"/>
            <a:ext cx="5138928" cy="30840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4488" y="118872"/>
            <a:ext cx="273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KNITTING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5" y="941832"/>
            <a:ext cx="4627725" cy="1835238"/>
          </a:xfrm>
        </p:spPr>
        <p:txBody>
          <a:bodyPr anchor="t"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Hole:  </a:t>
            </a:r>
            <a:r>
              <a:rPr lang="en-US" dirty="0">
                <a:solidFill>
                  <a:schemeClr val="tx1"/>
                </a:solidFill>
              </a:rPr>
              <a:t>Holes of the </a:t>
            </a:r>
            <a:r>
              <a:rPr lang="en-US" b="1" dirty="0">
                <a:solidFill>
                  <a:srgbClr val="7030A0"/>
                </a:solidFill>
              </a:rPr>
              <a:t>same or different size</a:t>
            </a:r>
            <a:r>
              <a:rPr lang="en-US" dirty="0">
                <a:solidFill>
                  <a:schemeClr val="tx1"/>
                </a:solidFill>
              </a:rPr>
              <a:t> which appear as defects in the Knitted fabrics.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1225296"/>
            <a:ext cx="4973474" cy="48160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Causes: </a:t>
            </a:r>
            <a:endParaRPr lang="en-US" sz="1100" dirty="0"/>
          </a:p>
          <a:p>
            <a:pPr lvl="1"/>
            <a:r>
              <a:rPr lang="en-US" dirty="0"/>
              <a:t>High Yarn </a:t>
            </a:r>
            <a:r>
              <a:rPr lang="en-US" dirty="0">
                <a:solidFill>
                  <a:srgbClr val="7030A0"/>
                </a:solidFill>
              </a:rPr>
              <a:t>Tension</a:t>
            </a:r>
          </a:p>
          <a:p>
            <a:pPr lvl="1"/>
            <a:r>
              <a:rPr lang="en-US" dirty="0"/>
              <a:t>Yarn </a:t>
            </a:r>
            <a:r>
              <a:rPr lang="en-US" dirty="0">
                <a:solidFill>
                  <a:srgbClr val="002060"/>
                </a:solidFill>
              </a:rPr>
              <a:t>Overfeed or Underfeed</a:t>
            </a:r>
          </a:p>
          <a:p>
            <a:pPr lvl="1"/>
            <a:r>
              <a:rPr lang="en-US" dirty="0"/>
              <a:t>High </a:t>
            </a:r>
            <a:r>
              <a:rPr lang="en-US" dirty="0">
                <a:solidFill>
                  <a:srgbClr val="7030A0"/>
                </a:solidFill>
              </a:rPr>
              <a:t>Fabric Take Down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Presence of defects </a:t>
            </a:r>
            <a:r>
              <a:rPr lang="en-US" dirty="0"/>
              <a:t>like </a:t>
            </a:r>
            <a:r>
              <a:rPr lang="en-US" dirty="0" err="1"/>
              <a:t>Slubs</a:t>
            </a:r>
            <a:r>
              <a:rPr lang="en-US" dirty="0"/>
              <a:t>, and Knots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/>
              <a:t>Remedies: </a:t>
            </a:r>
          </a:p>
          <a:p>
            <a:pPr lvl="1"/>
            <a:r>
              <a:rPr lang="en-US" dirty="0"/>
              <a:t>Ensure </a:t>
            </a:r>
            <a:r>
              <a:rPr lang="en-US" dirty="0">
                <a:solidFill>
                  <a:srgbClr val="002060"/>
                </a:solidFill>
              </a:rPr>
              <a:t>uniform yarn tension </a:t>
            </a:r>
            <a:r>
              <a:rPr lang="en-US" dirty="0"/>
              <a:t>on all the feeders with a Tension Meter.</a:t>
            </a:r>
          </a:p>
          <a:p>
            <a:pPr lvl="1"/>
            <a:r>
              <a:rPr lang="en-US" dirty="0"/>
              <a:t>Rate of yarn feed should be </a:t>
            </a:r>
            <a:r>
              <a:rPr lang="en-US" dirty="0">
                <a:solidFill>
                  <a:srgbClr val="7030A0"/>
                </a:solidFill>
              </a:rPr>
              <a:t>strictly regulated as per the required Stitch Length.</a:t>
            </a:r>
          </a:p>
          <a:p>
            <a:pPr lvl="1"/>
            <a:r>
              <a:rPr lang="en-US" dirty="0"/>
              <a:t>The fabric tube should be just like a </a:t>
            </a:r>
            <a:r>
              <a:rPr lang="en-US" dirty="0">
                <a:solidFill>
                  <a:srgbClr val="002060"/>
                </a:solidFill>
              </a:rPr>
              <a:t>fully inflated balloon, not too tight or too slack</a:t>
            </a:r>
            <a:r>
              <a:rPr lang="en-US" dirty="0"/>
              <a:t>.     </a:t>
            </a:r>
          </a:p>
          <a:p>
            <a:pPr lvl="1"/>
            <a:r>
              <a:rPr lang="en-US" dirty="0"/>
              <a:t>The yarn being used should </a:t>
            </a:r>
            <a:r>
              <a:rPr lang="en-US" dirty="0">
                <a:solidFill>
                  <a:srgbClr val="002060"/>
                </a:solidFill>
              </a:rPr>
              <a:t>have no imperfections</a:t>
            </a:r>
            <a:r>
              <a:rPr lang="en-US" dirty="0"/>
              <a:t> like; </a:t>
            </a:r>
            <a:r>
              <a:rPr lang="en-US" dirty="0" err="1"/>
              <a:t>Slubs</a:t>
            </a:r>
            <a:r>
              <a:rPr lang="en-US" dirty="0"/>
              <a:t>, Naps &amp; big knots 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457" y="2459736"/>
            <a:ext cx="4562856" cy="4005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2808" y="265176"/>
            <a:ext cx="7863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Faults in Knit Grey fabric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xmlns="" val="34009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39455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Oil spot: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Causes:</a:t>
            </a:r>
            <a:r>
              <a:rPr lang="en-US" sz="4400" b="1" dirty="0"/>
              <a:t> 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Excessive oiling </a:t>
            </a:r>
            <a:r>
              <a:rPr lang="en-US" dirty="0"/>
              <a:t>of the needle beds.</a:t>
            </a:r>
            <a:endParaRPr lang="en-US" sz="2400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Grease or oil stains </a:t>
            </a:r>
            <a:r>
              <a:rPr lang="en-US" dirty="0"/>
              <a:t>from the unguarded moving machine part.</a:t>
            </a:r>
            <a:endParaRPr lang="en-US" sz="2400" dirty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Fabric </a:t>
            </a:r>
            <a:r>
              <a:rPr lang="en-US" dirty="0">
                <a:solidFill>
                  <a:srgbClr val="7030A0"/>
                </a:solidFill>
              </a:rPr>
              <a:t>touching the floors &amp; other soiled places </a:t>
            </a:r>
            <a:r>
              <a:rPr lang="en-US" dirty="0"/>
              <a:t>during transportation in the trolleys.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Remedies: 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Clean the grooves of the Cylinder &amp; Dial </a:t>
            </a:r>
            <a:r>
              <a:rPr lang="en-US" dirty="0"/>
              <a:t>of the machine thoroughly with petrol.</a:t>
            </a:r>
            <a:endParaRPr lang="en-US" sz="2400" dirty="0"/>
          </a:p>
          <a:p>
            <a:pPr lvl="1"/>
            <a:r>
              <a:rPr lang="en-US" dirty="0">
                <a:solidFill>
                  <a:srgbClr val="002060"/>
                </a:solidFill>
              </a:rPr>
              <a:t>Blow the grooves of the Cylinder Dial &amp; Sinker ring with dry air</a:t>
            </a:r>
            <a:r>
              <a:rPr lang="en-US" dirty="0"/>
              <a:t> after cleaning.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5336"/>
            <a:ext cx="4211897" cy="4323652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>
                <a:solidFill>
                  <a:srgbClr val="7030A0"/>
                </a:solidFill>
              </a:rPr>
              <a:t>lubricant or oil from knitting machine attached</a:t>
            </a:r>
            <a:r>
              <a:rPr lang="en-US" dirty="0"/>
              <a:t> with the grey fabric it creates a spot on </a:t>
            </a:r>
            <a:r>
              <a:rPr lang="en-US" dirty="0" smtClean="0"/>
              <a:t>it </a:t>
            </a:r>
            <a:r>
              <a:rPr lang="en-US" dirty="0"/>
              <a:t>and that is called oil spot.</a:t>
            </a:r>
          </a:p>
        </p:txBody>
      </p:sp>
      <p:pic>
        <p:nvPicPr>
          <p:cNvPr id="6" name="Picture 5" descr="C:\Users\user\Desktop\factory picture\IMG_20160823_114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" y="2724912"/>
            <a:ext cx="4590288" cy="314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16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60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Fly: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Causes:</a:t>
            </a:r>
            <a:r>
              <a:rPr lang="en-US" sz="4400" b="1" dirty="0"/>
              <a:t> </a:t>
            </a:r>
            <a:endParaRPr lang="en-US" dirty="0"/>
          </a:p>
          <a:p>
            <a:r>
              <a:rPr lang="en-US" dirty="0"/>
              <a:t>In knitting section </a:t>
            </a:r>
            <a:r>
              <a:rPr lang="en-US" dirty="0">
                <a:solidFill>
                  <a:srgbClr val="7030A0"/>
                </a:solidFill>
              </a:rPr>
              <a:t>too much lint is flying to and fro that are created from yarn due </a:t>
            </a:r>
            <a:r>
              <a:rPr lang="en-US" dirty="0" smtClean="0">
                <a:solidFill>
                  <a:srgbClr val="7030A0"/>
                </a:solidFill>
              </a:rPr>
              <a:t>to </a:t>
            </a:r>
            <a:r>
              <a:rPr lang="en-US" dirty="0">
                <a:solidFill>
                  <a:srgbClr val="7030A0"/>
                </a:solidFill>
              </a:rPr>
              <a:t>low twist as well as yarn friction</a:t>
            </a:r>
            <a:r>
              <a:rPr lang="en-US" dirty="0"/>
              <a:t>. This lint may adhere or attaches to the fabric surface tightly during knit fabric production.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Remedies: 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Blowing air for cleaning </a:t>
            </a:r>
            <a:r>
              <a:rPr lang="en-US" dirty="0"/>
              <a:t>and different parts after a certain period of time.</a:t>
            </a:r>
            <a:endParaRPr lang="en-US" sz="2800" dirty="0"/>
          </a:p>
          <a:p>
            <a:pPr lvl="0"/>
            <a:r>
              <a:rPr lang="en-US" dirty="0"/>
              <a:t>By </a:t>
            </a:r>
            <a:r>
              <a:rPr lang="en-US" dirty="0">
                <a:solidFill>
                  <a:srgbClr val="7030A0"/>
                </a:solidFill>
              </a:rPr>
              <a:t>cleaning the floor </a:t>
            </a:r>
            <a:r>
              <a:rPr lang="en-US" dirty="0"/>
              <a:t>continuously.</a:t>
            </a:r>
            <a:endParaRPr lang="en-US" sz="2800" dirty="0"/>
          </a:p>
          <a:p>
            <a:pPr lvl="0"/>
            <a:r>
              <a:rPr lang="en-US" dirty="0"/>
              <a:t>By using </a:t>
            </a:r>
            <a:r>
              <a:rPr lang="en-US" dirty="0">
                <a:solidFill>
                  <a:srgbClr val="7030A0"/>
                </a:solidFill>
              </a:rPr>
              <a:t>ducting system for cleaning </a:t>
            </a:r>
            <a:r>
              <a:rPr lang="en-US" dirty="0"/>
              <a:t>too much lint in the floor.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73770"/>
            <a:ext cx="4211897" cy="3995218"/>
          </a:xfrm>
        </p:spPr>
        <p:txBody>
          <a:bodyPr/>
          <a:lstStyle/>
          <a:p>
            <a:r>
              <a:rPr lang="en-US" dirty="0"/>
              <a:t>This fault is occur when the </a:t>
            </a:r>
            <a:r>
              <a:rPr lang="en-US" b="1" dirty="0">
                <a:solidFill>
                  <a:srgbClr val="002060"/>
                </a:solidFill>
              </a:rPr>
              <a:t>flying or projecting yarn get mixed</a:t>
            </a:r>
            <a:r>
              <a:rPr lang="en-US" dirty="0"/>
              <a:t> with the yarn during knitting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2695809"/>
            <a:ext cx="4636008" cy="365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6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083659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Needle Mark: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Causes: </a:t>
            </a:r>
            <a:endParaRPr lang="en-US" sz="2800" dirty="0"/>
          </a:p>
          <a:p>
            <a:pPr lvl="0"/>
            <a:r>
              <a:rPr lang="en-US" dirty="0"/>
              <a:t>High Yarn </a:t>
            </a:r>
            <a:r>
              <a:rPr lang="en-US" dirty="0">
                <a:solidFill>
                  <a:srgbClr val="7030A0"/>
                </a:solidFill>
              </a:rPr>
              <a:t>Tension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Bad Setting of the Yarn Feeders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Old &amp; Worn out Needle </a:t>
            </a:r>
            <a:r>
              <a:rPr lang="en-US" dirty="0"/>
              <a:t>set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Cylinder Grooves are too tight </a:t>
            </a:r>
            <a:r>
              <a:rPr lang="en-US" dirty="0"/>
              <a:t>restricting needle movement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Breakage of hook or butt </a:t>
            </a:r>
            <a:r>
              <a:rPr lang="en-US" dirty="0"/>
              <a:t>in needle.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/>
              <a:t>Remedies: 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Ensure uniform &amp; the right Yarn tension </a:t>
            </a:r>
            <a:r>
              <a:rPr lang="en-US" dirty="0"/>
              <a:t>on all the feeders.</a:t>
            </a:r>
          </a:p>
          <a:p>
            <a:pPr lvl="0"/>
            <a:r>
              <a:rPr lang="en-US" dirty="0"/>
              <a:t>Keep the recommended </a:t>
            </a:r>
            <a:r>
              <a:rPr lang="en-US" dirty="0">
                <a:solidFill>
                  <a:srgbClr val="002060"/>
                </a:solidFill>
              </a:rPr>
              <a:t>gap between the Yarn Feeders &amp; the Needles.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Periodically change the complete set of needles</a:t>
            </a:r>
            <a:r>
              <a:rPr lang="en-US" dirty="0"/>
              <a:t>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Remove fly or blockage </a:t>
            </a:r>
            <a:r>
              <a:rPr lang="en-US" dirty="0"/>
              <a:t>from groove.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Replace defective needle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" y="1271016"/>
            <a:ext cx="4768221" cy="459797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Defects caused by the broken needles </a:t>
            </a:r>
            <a:r>
              <a:rPr lang="en-US" dirty="0"/>
              <a:t>show prominently as vertical lines parallel to the Wales. There are </a:t>
            </a:r>
            <a:r>
              <a:rPr lang="en-US" b="1" dirty="0">
                <a:solidFill>
                  <a:srgbClr val="7030A0"/>
                </a:solidFill>
              </a:rPr>
              <a:t>no loops formed in the Wale </a:t>
            </a:r>
            <a:r>
              <a:rPr lang="en-US" dirty="0"/>
              <a:t>which has a broken needle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64" y="2203704"/>
            <a:ext cx="4645152" cy="38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53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600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Pin Holes: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Causes:</a:t>
            </a:r>
            <a:r>
              <a:rPr lang="en-US" sz="4400" b="1" dirty="0"/>
              <a:t> </a:t>
            </a:r>
            <a:endParaRPr lang="en-US" dirty="0"/>
          </a:p>
          <a:p>
            <a:pPr lvl="1"/>
            <a:r>
              <a:rPr lang="en-US" dirty="0"/>
              <a:t>Due to </a:t>
            </a:r>
            <a:r>
              <a:rPr lang="en-US" dirty="0">
                <a:solidFill>
                  <a:srgbClr val="7030A0"/>
                </a:solidFill>
              </a:rPr>
              <a:t>break down or bend of latch, pin </a:t>
            </a:r>
            <a:r>
              <a:rPr lang="en-US" dirty="0"/>
              <a:t>hole may come in the </a:t>
            </a:r>
            <a:r>
              <a:rPr lang="en-US" dirty="0" smtClean="0"/>
              <a:t>fabric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Remedies</a:t>
            </a:r>
            <a:r>
              <a:rPr lang="en-US" sz="2400" b="1" dirty="0"/>
              <a:t>:</a:t>
            </a:r>
            <a:r>
              <a:rPr lang="en-US" sz="4500" b="1" dirty="0"/>
              <a:t> 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Change the needle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73770"/>
            <a:ext cx="4211897" cy="3995218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Tiny holes appears in the grey knit </a:t>
            </a:r>
            <a:r>
              <a:rPr lang="en-US" dirty="0" smtClean="0"/>
              <a:t>fabric is called pin holes</a:t>
            </a:r>
            <a:endParaRPr lang="en-US" dirty="0"/>
          </a:p>
        </p:txBody>
      </p:sp>
      <p:pic>
        <p:nvPicPr>
          <p:cNvPr id="7" name="Picture 6" descr="pin mar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2596896"/>
            <a:ext cx="4425696" cy="380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58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629"/>
            <a:ext cx="3932237" cy="16002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Barre</a:t>
            </a:r>
            <a:r>
              <a:rPr lang="en-US" sz="3000" dirty="0" smtClean="0">
                <a:solidFill>
                  <a:srgbClr val="FF0000"/>
                </a:solidFill>
              </a:rPr>
              <a:t>/</a:t>
            </a:r>
            <a:r>
              <a:rPr lang="en-US" sz="3000" dirty="0" err="1" smtClean="0">
                <a:solidFill>
                  <a:srgbClr val="FF0000"/>
                </a:solidFill>
              </a:rPr>
              <a:t>Patta</a:t>
            </a:r>
            <a:r>
              <a:rPr lang="en-US" sz="3000" dirty="0" smtClean="0">
                <a:solidFill>
                  <a:srgbClr val="FF0000"/>
                </a:solidFill>
              </a:rPr>
              <a:t>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Causes: 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>
                <a:solidFill>
                  <a:srgbClr val="7030A0"/>
                </a:solidFill>
              </a:rPr>
              <a:t>Lot mixing </a:t>
            </a:r>
            <a:r>
              <a:rPr lang="en-US" altLang="en-US" sz="1800" dirty="0"/>
              <a:t>of yarn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/>
              <a:t>Variation in </a:t>
            </a:r>
            <a:r>
              <a:rPr lang="en-US" altLang="en-US" sz="1800" dirty="0">
                <a:solidFill>
                  <a:srgbClr val="002060"/>
                </a:solidFill>
              </a:rPr>
              <a:t>package hardness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/>
              <a:t>Improper </a:t>
            </a:r>
            <a:r>
              <a:rPr lang="en-US" altLang="en-US" sz="1800" dirty="0">
                <a:solidFill>
                  <a:srgbClr val="7030A0"/>
                </a:solidFill>
              </a:rPr>
              <a:t>yarn tension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>
                <a:solidFill>
                  <a:srgbClr val="002060"/>
                </a:solidFill>
              </a:rPr>
              <a:t>Uneven dyed yarn</a:t>
            </a:r>
          </a:p>
          <a:p>
            <a:pPr marL="0" indent="0">
              <a:buNone/>
            </a:pPr>
            <a:r>
              <a:rPr lang="en-US" sz="2400" b="1" dirty="0" smtClean="0"/>
              <a:t>Remedies: </a:t>
            </a:r>
          </a:p>
          <a:p>
            <a:pPr marL="0" lvl="0" indent="0">
              <a:buNone/>
            </a:pPr>
            <a:r>
              <a:rPr lang="en-US" dirty="0" smtClean="0"/>
              <a:t>	1. </a:t>
            </a:r>
            <a:r>
              <a:rPr lang="en-US" dirty="0" smtClean="0">
                <a:solidFill>
                  <a:srgbClr val="7030A0"/>
                </a:solidFill>
              </a:rPr>
              <a:t>Flawless yarn</a:t>
            </a:r>
          </a:p>
          <a:p>
            <a:pPr marL="0" lvl="0" indent="0">
              <a:buNone/>
            </a:pPr>
            <a:r>
              <a:rPr lang="en-US" dirty="0" smtClean="0"/>
              <a:t>	2. </a:t>
            </a:r>
            <a:r>
              <a:rPr lang="en-US" dirty="0" smtClean="0">
                <a:solidFill>
                  <a:srgbClr val="002060"/>
                </a:solidFill>
              </a:rPr>
              <a:t>Proper machine setting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6" y="1873770"/>
            <a:ext cx="4740789" cy="3995218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Thick or thin places visible in grey fabric in certain distance</a:t>
            </a:r>
            <a:r>
              <a:rPr lang="en-US" dirty="0" smtClean="0"/>
              <a:t> is called </a:t>
            </a:r>
            <a:r>
              <a:rPr lang="en-US" dirty="0" err="1" smtClean="0"/>
              <a:t>Barre</a:t>
            </a:r>
            <a:r>
              <a:rPr lang="en-US" dirty="0" smtClean="0"/>
              <a:t> or </a:t>
            </a:r>
            <a:r>
              <a:rPr lang="en-US" dirty="0" err="1" smtClean="0"/>
              <a:t>Patta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7" y="2804578"/>
            <a:ext cx="4803870" cy="34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3208" y="4462273"/>
            <a:ext cx="542239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2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399033"/>
            <a:ext cx="8596668" cy="4642330"/>
          </a:xfrm>
        </p:spPr>
        <p:txBody>
          <a:bodyPr>
            <a:normAutofit/>
          </a:bodyPr>
          <a:lstStyle/>
          <a:p>
            <a:pPr marL="533400" indent="-533400"/>
            <a:r>
              <a:rPr lang="en-US" altLang="en-US" sz="3000" b="1" dirty="0">
                <a:solidFill>
                  <a:srgbClr val="FF0000"/>
                </a:solidFill>
              </a:rPr>
              <a:t>Lycra out:</a:t>
            </a:r>
            <a:r>
              <a:rPr lang="en-US" altLang="en-US" sz="3000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This fault is occurred if the </a:t>
            </a:r>
            <a:r>
              <a:rPr lang="en-US" altLang="en-US" b="1" dirty="0">
                <a:solidFill>
                  <a:srgbClr val="002060"/>
                </a:solidFill>
              </a:rPr>
              <a:t>machine is not immediately after the breakage of </a:t>
            </a:r>
            <a:r>
              <a:rPr lang="en-US" altLang="en-US" b="1" dirty="0" err="1">
                <a:solidFill>
                  <a:srgbClr val="002060"/>
                </a:solidFill>
              </a:rPr>
              <a:t>lycra</a:t>
            </a:r>
            <a:r>
              <a:rPr lang="en-US" altLang="en-US" dirty="0"/>
              <a:t> during production. </a:t>
            </a:r>
            <a:endParaRPr lang="en-US" altLang="en-US" dirty="0" smtClean="0"/>
          </a:p>
          <a:p>
            <a:pPr marL="933450" lvl="1" indent="-533400"/>
            <a:r>
              <a:rPr lang="en-US" altLang="en-US" sz="2400" b="1" dirty="0" smtClean="0"/>
              <a:t>Causes: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 smtClean="0">
                <a:solidFill>
                  <a:srgbClr val="7030A0"/>
                </a:solidFill>
              </a:rPr>
              <a:t>Careless supervision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 smtClean="0">
                <a:solidFill>
                  <a:srgbClr val="002060"/>
                </a:solidFill>
              </a:rPr>
              <a:t>Faulty </a:t>
            </a:r>
            <a:r>
              <a:rPr lang="en-US" altLang="en-US" sz="1800" dirty="0">
                <a:solidFill>
                  <a:srgbClr val="002060"/>
                </a:solidFill>
              </a:rPr>
              <a:t>auto stop </a:t>
            </a:r>
            <a:r>
              <a:rPr lang="en-US" altLang="en-US" sz="1800" dirty="0" smtClean="0">
                <a:solidFill>
                  <a:srgbClr val="002060"/>
                </a:solidFill>
              </a:rPr>
              <a:t>motion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en-US" sz="1800" dirty="0"/>
          </a:p>
          <a:p>
            <a:pPr marL="914400" lvl="1" indent="-457200">
              <a:buNone/>
            </a:pPr>
            <a:r>
              <a:rPr lang="en-US" altLang="en-US" sz="2400" b="1" dirty="0" smtClean="0"/>
              <a:t>Remedies: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1400" b="1" dirty="0"/>
              <a:t> </a:t>
            </a:r>
            <a:r>
              <a:rPr lang="en-US" altLang="en-US" sz="1400" b="1" dirty="0" smtClean="0">
                <a:solidFill>
                  <a:srgbClr val="7030A0"/>
                </a:solidFill>
              </a:rPr>
              <a:t>Proper maintenance </a:t>
            </a:r>
            <a:r>
              <a:rPr lang="en-US" altLang="en-US" sz="1400" b="1" dirty="0" smtClean="0"/>
              <a:t>of the knitting machine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1400" b="1" dirty="0" smtClean="0">
                <a:solidFill>
                  <a:srgbClr val="002060"/>
                </a:solidFill>
              </a:rPr>
              <a:t>Conscious worker</a:t>
            </a:r>
            <a:endParaRPr lang="en-US" altLang="en-US" sz="1400" b="1" dirty="0">
              <a:solidFill>
                <a:srgbClr val="002060"/>
              </a:solidFill>
            </a:endParaRPr>
          </a:p>
          <a:p>
            <a:pPr marL="533400" indent="-533400">
              <a:buNone/>
            </a:pPr>
            <a:endParaRPr lang="en-US" altLang="en-US" dirty="0"/>
          </a:p>
          <a:p>
            <a:pPr marL="533400" indent="-533400"/>
            <a:endParaRPr lang="en-US" altLang="en-US" dirty="0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CC131D-3927-47BC-925C-BE31CC95C00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9552" y="2478024"/>
            <a:ext cx="609904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8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640080"/>
            <a:ext cx="9829122" cy="5779008"/>
          </a:xfrm>
        </p:spPr>
        <p:txBody>
          <a:bodyPr>
            <a:normAutofit fontScale="92500" lnSpcReduction="20000"/>
          </a:bodyPr>
          <a:lstStyle/>
          <a:p>
            <a:pPr marL="533400" indent="-533400"/>
            <a:r>
              <a:rPr lang="en-US" altLang="en-US" sz="3200" b="1" dirty="0">
                <a:solidFill>
                  <a:srgbClr val="FF0000"/>
                </a:solidFill>
              </a:rPr>
              <a:t>Crease mark: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marL="533400" indent="-533400">
              <a:buNone/>
            </a:pPr>
            <a:r>
              <a:rPr lang="en-US" altLang="en-US" dirty="0" smtClean="0"/>
              <a:t>Crease </a:t>
            </a:r>
            <a:r>
              <a:rPr lang="en-US" altLang="en-US" dirty="0"/>
              <a:t>mark is caused by-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>
                <a:solidFill>
                  <a:srgbClr val="7030A0"/>
                </a:solidFill>
              </a:rPr>
              <a:t>Yarn tension </a:t>
            </a:r>
            <a:r>
              <a:rPr lang="en-US" altLang="en-US" sz="1800" dirty="0"/>
              <a:t>variation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>
                <a:solidFill>
                  <a:srgbClr val="002060"/>
                </a:solidFill>
              </a:rPr>
              <a:t>Lower GSM </a:t>
            </a:r>
            <a:r>
              <a:rPr lang="en-US" altLang="en-US" sz="1800" dirty="0"/>
              <a:t>of fabric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>
                <a:solidFill>
                  <a:srgbClr val="7030A0"/>
                </a:solidFill>
              </a:rPr>
              <a:t>Faulty fabric take-up</a:t>
            </a:r>
          </a:p>
          <a:p>
            <a:pPr marL="533400" indent="-533400"/>
            <a:endParaRPr lang="en-US" altLang="en-US" dirty="0"/>
          </a:p>
          <a:p>
            <a:pPr marL="533400" indent="-533400"/>
            <a:r>
              <a:rPr lang="en-US" altLang="en-US" sz="3200" b="1" dirty="0" smtClean="0">
                <a:solidFill>
                  <a:srgbClr val="FF0000"/>
                </a:solidFill>
              </a:rPr>
              <a:t>Drop </a:t>
            </a:r>
            <a:r>
              <a:rPr lang="en-US" altLang="en-US" sz="3200" b="1" dirty="0">
                <a:solidFill>
                  <a:srgbClr val="FF0000"/>
                </a:solidFill>
              </a:rPr>
              <a:t>stitch: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marL="533400" indent="-533400">
              <a:buNone/>
            </a:pPr>
            <a:r>
              <a:rPr lang="en-US" altLang="en-US" dirty="0" smtClean="0"/>
              <a:t>Drop stitches are caused by-</a:t>
            </a:r>
            <a:endParaRPr lang="en-US" altLang="en-US" dirty="0"/>
          </a:p>
          <a:p>
            <a:pPr marL="914400" lvl="1" indent="-457200"/>
            <a:r>
              <a:rPr lang="en-US" altLang="en-US" dirty="0">
                <a:solidFill>
                  <a:srgbClr val="7030A0"/>
                </a:solidFill>
              </a:rPr>
              <a:t>Defective needles</a:t>
            </a:r>
          </a:p>
          <a:p>
            <a:pPr marL="914400" lvl="1" indent="-457200"/>
            <a:r>
              <a:rPr lang="en-US" altLang="en-US" dirty="0">
                <a:solidFill>
                  <a:srgbClr val="002060"/>
                </a:solidFill>
              </a:rPr>
              <a:t>Wrong setting of yarn feeder.</a:t>
            </a:r>
          </a:p>
          <a:p>
            <a:pPr marL="914400" lvl="1" indent="-457200"/>
            <a:r>
              <a:rPr lang="en-US" altLang="en-US" dirty="0">
                <a:solidFill>
                  <a:srgbClr val="7030A0"/>
                </a:solidFill>
              </a:rPr>
              <a:t>Bad take up.</a:t>
            </a:r>
          </a:p>
          <a:p>
            <a:pPr marL="914400" lvl="1" indent="-457200">
              <a:buNone/>
            </a:pPr>
            <a:endParaRPr lang="en-US" altLang="en-US" dirty="0"/>
          </a:p>
          <a:p>
            <a:pPr marL="533400" indent="-533400"/>
            <a:r>
              <a:rPr lang="en-US" altLang="en-US" sz="3500" b="1" dirty="0">
                <a:solidFill>
                  <a:srgbClr val="FF0000"/>
                </a:solidFill>
              </a:rPr>
              <a:t>Sinker mark:</a:t>
            </a:r>
            <a:r>
              <a:rPr lang="en-US" altLang="en-US" sz="3500" dirty="0">
                <a:solidFill>
                  <a:srgbClr val="FF0000"/>
                </a:solidFill>
              </a:rPr>
              <a:t> </a:t>
            </a:r>
            <a:endParaRPr lang="en-US" altLang="en-US" sz="3500" dirty="0" smtClean="0">
              <a:solidFill>
                <a:srgbClr val="FF0000"/>
              </a:solidFill>
            </a:endParaRPr>
          </a:p>
          <a:p>
            <a:pPr marL="533400" indent="-533400">
              <a:buNone/>
            </a:pPr>
            <a:r>
              <a:rPr lang="en-US" altLang="en-US" dirty="0" smtClean="0"/>
              <a:t>Sinker </a:t>
            </a:r>
            <a:r>
              <a:rPr lang="en-US" altLang="en-US" dirty="0"/>
              <a:t>mark is caused by the </a:t>
            </a:r>
            <a:r>
              <a:rPr lang="en-US" altLang="en-US" dirty="0">
                <a:solidFill>
                  <a:srgbClr val="002060"/>
                </a:solidFill>
              </a:rPr>
              <a:t>defective sinker.</a:t>
            </a:r>
          </a:p>
          <a:p>
            <a:pPr marL="533400" indent="-53340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A7F1D-1CCC-4B4A-9648-BBE4D62445E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28146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textile war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16" y="886968"/>
            <a:ext cx="11055096" cy="5431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34840" y="310896"/>
            <a:ext cx="3822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hlinkClick r:id="rId3"/>
              </a:rPr>
              <a:t>WARPING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8056"/>
            <a:ext cx="8596668" cy="740664"/>
          </a:xfrm>
        </p:spPr>
        <p:txBody>
          <a:bodyPr/>
          <a:lstStyle/>
          <a:p>
            <a:r>
              <a:rPr lang="en-US" dirty="0"/>
              <a:t>Faults in Knit Finished </a:t>
            </a:r>
            <a:r>
              <a:rPr lang="en-US" dirty="0" smtClean="0"/>
              <a:t>fabric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Causes: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Lubricant </a:t>
            </a:r>
            <a:r>
              <a:rPr lang="en-US" dirty="0">
                <a:solidFill>
                  <a:srgbClr val="7030A0"/>
                </a:solidFill>
              </a:rPr>
              <a:t>oil utilized in machine </a:t>
            </a:r>
            <a:r>
              <a:rPr lang="en-US" dirty="0"/>
              <a:t>parts.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Unclean parts utilized</a:t>
            </a:r>
            <a:r>
              <a:rPr lang="en-US" dirty="0"/>
              <a:t>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Open hand dust.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Natural dust.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Remedies: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/>
              <a:t>Should be utilized </a:t>
            </a:r>
            <a:r>
              <a:rPr lang="en-US" dirty="0">
                <a:solidFill>
                  <a:srgbClr val="7030A0"/>
                </a:solidFill>
              </a:rPr>
              <a:t>deformity free machine.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Lubricating</a:t>
            </a:r>
            <a:r>
              <a:rPr lang="en-US" dirty="0"/>
              <a:t> ought to be </a:t>
            </a:r>
            <a:r>
              <a:rPr lang="en-US" dirty="0">
                <a:solidFill>
                  <a:srgbClr val="002060"/>
                </a:solidFill>
              </a:rPr>
              <a:t>utilized property.</a:t>
            </a:r>
          </a:p>
          <a:p>
            <a:pPr lvl="0"/>
            <a:r>
              <a:rPr lang="en-US" dirty="0"/>
              <a:t>Operator must be </a:t>
            </a:r>
            <a:r>
              <a:rPr lang="en-US" dirty="0">
                <a:solidFill>
                  <a:srgbClr val="7030A0"/>
                </a:solidFill>
              </a:rPr>
              <a:t>spotless and utilize hand gloves.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Proper support of machine</a:t>
            </a:r>
            <a:r>
              <a:rPr lang="en-US" dirty="0"/>
              <a:t>.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Proper cleaning </a:t>
            </a:r>
            <a:r>
              <a:rPr lang="en-US" dirty="0"/>
              <a:t>of machine.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792" y="1545336"/>
            <a:ext cx="2112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Oil Spot: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9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Warp Beam Low Lift Trolley - Buy Hydraulic Pallet Trolley Product on  Alibab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19" y="612649"/>
            <a:ext cx="6096000" cy="3218688"/>
          </a:xfrm>
          <a:prstGeom prst="rect">
            <a:avLst/>
          </a:prstGeom>
          <a:noFill/>
        </p:spPr>
      </p:pic>
      <p:pic>
        <p:nvPicPr>
          <p:cNvPr id="58372" name="Picture 4" descr="Pallet Type Warp Beam Trolley at Rs 65000/unit | Beam Trolley | ID:  10256865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392" y="557783"/>
            <a:ext cx="5340095" cy="3218689"/>
          </a:xfrm>
          <a:prstGeom prst="rect">
            <a:avLst/>
          </a:prstGeom>
          <a:noFill/>
        </p:spPr>
      </p:pic>
      <p:pic>
        <p:nvPicPr>
          <p:cNvPr id="58374" name="Picture 6" descr="Warp 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32" y="3877057"/>
            <a:ext cx="6428232" cy="2980944"/>
          </a:xfrm>
          <a:prstGeom prst="rect">
            <a:avLst/>
          </a:prstGeom>
          <a:noFill/>
        </p:spPr>
      </p:pic>
      <p:pic>
        <p:nvPicPr>
          <p:cNvPr id="58376" name="Picture 8" descr="textile warp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961" y="3776472"/>
            <a:ext cx="5413247" cy="296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4"/>
            <a:ext cx="8915400" cy="113982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Factors affecting the quality </a:t>
            </a:r>
            <a:r>
              <a:rPr lang="en-US" altLang="en-US" sz="4000" b="1" dirty="0" smtClean="0"/>
              <a:t>of warping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336" y="1234440"/>
            <a:ext cx="9692640" cy="522122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b="1" u="sng" dirty="0"/>
              <a:t>Condition of the beam flange: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Problem: </a:t>
            </a:r>
            <a:r>
              <a:rPr lang="en-US" altLang="en-US" dirty="0" smtClean="0"/>
              <a:t>If </a:t>
            </a: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7030A0"/>
                </a:solidFill>
              </a:rPr>
              <a:t>beam flange get damaged </a:t>
            </a:r>
            <a:r>
              <a:rPr lang="en-US" altLang="en-US" dirty="0"/>
              <a:t>then </a:t>
            </a:r>
            <a:r>
              <a:rPr lang="en-US" altLang="en-US" b="1" dirty="0">
                <a:solidFill>
                  <a:srgbClr val="7030A0"/>
                </a:solidFill>
              </a:rPr>
              <a:t>unwinding</a:t>
            </a:r>
            <a:r>
              <a:rPr lang="en-US" altLang="en-US" dirty="0"/>
              <a:t> at the two edges will </a:t>
            </a:r>
            <a:r>
              <a:rPr lang="en-US" altLang="en-US" b="1" dirty="0">
                <a:solidFill>
                  <a:srgbClr val="7030A0"/>
                </a:solidFill>
              </a:rPr>
              <a:t>not be satisfactory. </a:t>
            </a:r>
            <a:r>
              <a:rPr lang="en-US" altLang="en-US" dirty="0"/>
              <a:t>There will also be </a:t>
            </a:r>
            <a:r>
              <a:rPr lang="en-US" altLang="en-US" b="1" dirty="0">
                <a:solidFill>
                  <a:srgbClr val="7030A0"/>
                </a:solidFill>
              </a:rPr>
              <a:t>problem in sizing and weaving</a:t>
            </a:r>
            <a:r>
              <a:rPr lang="en-US" altLang="en-US" dirty="0"/>
              <a:t>. Beam flange get damaged due to </a:t>
            </a:r>
            <a:r>
              <a:rPr lang="en-US" altLang="en-US" b="1" dirty="0">
                <a:solidFill>
                  <a:srgbClr val="7030A0"/>
                </a:solidFill>
              </a:rPr>
              <a:t>improper handling and improper storage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Solution: </a:t>
            </a:r>
            <a:r>
              <a:rPr lang="en-US" altLang="en-US" b="1" dirty="0" smtClean="0">
                <a:solidFill>
                  <a:srgbClr val="7030A0"/>
                </a:solidFill>
              </a:rPr>
              <a:t>Empty </a:t>
            </a:r>
            <a:r>
              <a:rPr lang="en-US" altLang="en-US" b="1" dirty="0">
                <a:solidFill>
                  <a:srgbClr val="7030A0"/>
                </a:solidFill>
              </a:rPr>
              <a:t>bobbin</a:t>
            </a:r>
            <a:r>
              <a:rPr lang="en-US" altLang="en-US" dirty="0"/>
              <a:t> should be </a:t>
            </a:r>
            <a:r>
              <a:rPr lang="en-US" altLang="en-US" b="1" dirty="0">
                <a:solidFill>
                  <a:srgbClr val="7030A0"/>
                </a:solidFill>
              </a:rPr>
              <a:t>checked on a regular basis </a:t>
            </a:r>
            <a:r>
              <a:rPr lang="en-US" altLang="en-US" dirty="0"/>
              <a:t>and </a:t>
            </a:r>
            <a:r>
              <a:rPr lang="en-US" altLang="en-US" b="1" dirty="0" err="1">
                <a:solidFill>
                  <a:srgbClr val="7030A0"/>
                </a:solidFill>
              </a:rPr>
              <a:t>repairment</a:t>
            </a:r>
            <a:r>
              <a:rPr lang="en-US" altLang="en-US" dirty="0"/>
              <a:t> should be done on a </a:t>
            </a:r>
            <a:r>
              <a:rPr lang="en-US" altLang="en-US" b="1" dirty="0">
                <a:solidFill>
                  <a:srgbClr val="7030A0"/>
                </a:solidFill>
              </a:rPr>
              <a:t>regular basis.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b="1" u="sng" dirty="0" smtClean="0"/>
              <a:t>Stop </a:t>
            </a:r>
            <a:r>
              <a:rPr lang="en-US" altLang="en-US" b="1" u="sng" dirty="0"/>
              <a:t>motion: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Problem: </a:t>
            </a:r>
            <a:r>
              <a:rPr lang="en-US" altLang="en-US" dirty="0" smtClean="0"/>
              <a:t>Stop </a:t>
            </a:r>
            <a:r>
              <a:rPr lang="en-US" altLang="en-US" dirty="0"/>
              <a:t>motion should be capable of </a:t>
            </a:r>
            <a:r>
              <a:rPr lang="en-US" altLang="en-US" b="1" dirty="0">
                <a:solidFill>
                  <a:srgbClr val="002060"/>
                </a:solidFill>
              </a:rPr>
              <a:t>stopping the machine immediately after any end break.</a:t>
            </a:r>
            <a:r>
              <a:rPr lang="en-US" altLang="en-US" dirty="0"/>
              <a:t> Sometimes </a:t>
            </a:r>
            <a:r>
              <a:rPr lang="en-US" altLang="en-US" b="1" dirty="0">
                <a:solidFill>
                  <a:srgbClr val="002060"/>
                </a:solidFill>
              </a:rPr>
              <a:t>flying dust and tufts gets stuck in the stop motion </a:t>
            </a:r>
            <a:r>
              <a:rPr lang="en-US" altLang="en-US" dirty="0"/>
              <a:t>so that the machine does not stop even after any end break. </a:t>
            </a:r>
            <a:endParaRPr lang="en-US" altLang="en-US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Solution: </a:t>
            </a:r>
            <a:r>
              <a:rPr lang="en-US" altLang="en-US" b="1" dirty="0" smtClean="0">
                <a:solidFill>
                  <a:srgbClr val="002060"/>
                </a:solidFill>
              </a:rPr>
              <a:t>Creel </a:t>
            </a:r>
            <a:r>
              <a:rPr lang="en-US" altLang="en-US" b="1" dirty="0">
                <a:solidFill>
                  <a:srgbClr val="002060"/>
                </a:solidFill>
              </a:rPr>
              <a:t>fans should work properly.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b="1" u="sng" dirty="0"/>
              <a:t>Beam barrel diameter: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Smaller </a:t>
            </a:r>
            <a:r>
              <a:rPr lang="en-US" altLang="en-US" b="1" dirty="0" err="1">
                <a:solidFill>
                  <a:srgbClr val="7030A0"/>
                </a:solidFill>
              </a:rPr>
              <a:t>dia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en-US" altLang="en-US" dirty="0"/>
              <a:t>gives </a:t>
            </a:r>
            <a:r>
              <a:rPr lang="en-US" altLang="en-US" b="1" dirty="0">
                <a:solidFill>
                  <a:srgbClr val="7030A0"/>
                </a:solidFill>
              </a:rPr>
              <a:t>high unwinding tension</a:t>
            </a:r>
            <a:r>
              <a:rPr lang="en-US" altLang="en-US" dirty="0"/>
              <a:t> during sizing, though it can </a:t>
            </a:r>
            <a:r>
              <a:rPr lang="en-US" altLang="en-US" b="1" dirty="0">
                <a:solidFill>
                  <a:srgbClr val="7030A0"/>
                </a:solidFill>
              </a:rPr>
              <a:t>accommodate more yarns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51423A-0202-4C4A-9469-49F622F1773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788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686800" cy="1139825"/>
          </a:xfrm>
        </p:spPr>
        <p:txBody>
          <a:bodyPr>
            <a:normAutofit/>
          </a:bodyPr>
          <a:lstStyle/>
          <a:p>
            <a:r>
              <a:rPr lang="en-US" altLang="en-US" sz="4000" b="1" dirty="0" smtClean="0"/>
              <a:t>Continued…</a:t>
            </a:r>
            <a:endParaRPr lang="en-US" altLang="en-US" sz="4000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68" y="1133856"/>
            <a:ext cx="9692640" cy="532180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b="1" u="sng" dirty="0"/>
              <a:t>Condition of the driving drum: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7030A0"/>
                </a:solidFill>
              </a:rPr>
              <a:t>Driving drum </a:t>
            </a:r>
            <a:r>
              <a:rPr lang="en-US" altLang="en-US" dirty="0"/>
              <a:t>is used to drive the warp beam by </a:t>
            </a:r>
            <a:r>
              <a:rPr lang="en-US" altLang="en-US" b="1" dirty="0">
                <a:solidFill>
                  <a:srgbClr val="7030A0"/>
                </a:solidFill>
              </a:rPr>
              <a:t>means of frictional force.</a:t>
            </a:r>
            <a:r>
              <a:rPr lang="en-US" altLang="en-US" dirty="0"/>
              <a:t> In case of modern machines the </a:t>
            </a:r>
            <a:r>
              <a:rPr lang="en-US" altLang="en-US" b="1" dirty="0">
                <a:solidFill>
                  <a:srgbClr val="7030A0"/>
                </a:solidFill>
              </a:rPr>
              <a:t>warp beam is driven directly</a:t>
            </a:r>
            <a:r>
              <a:rPr lang="en-US" altLang="en-US" dirty="0"/>
              <a:t>, however a drum is used to stop the rotating beam instantly. Any </a:t>
            </a:r>
            <a:r>
              <a:rPr lang="en-US" altLang="en-US" b="1" dirty="0">
                <a:solidFill>
                  <a:srgbClr val="7030A0"/>
                </a:solidFill>
              </a:rPr>
              <a:t>roughness of the drum </a:t>
            </a:r>
            <a:r>
              <a:rPr lang="en-US" altLang="en-US" dirty="0"/>
              <a:t>is therefore </a:t>
            </a:r>
            <a:r>
              <a:rPr lang="en-US" altLang="en-US" b="1" dirty="0">
                <a:solidFill>
                  <a:srgbClr val="7030A0"/>
                </a:solidFill>
              </a:rPr>
              <a:t>dangerous for the safety of the yarn.</a:t>
            </a:r>
          </a:p>
          <a:p>
            <a:pPr algn="just">
              <a:lnSpc>
                <a:spcPct val="90000"/>
              </a:lnSpc>
            </a:pPr>
            <a:endParaRPr lang="en-US" altLang="en-US" dirty="0" smtClean="0"/>
          </a:p>
          <a:p>
            <a:pPr algn="just">
              <a:lnSpc>
                <a:spcPct val="90000"/>
              </a:lnSpc>
            </a:pP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b="1" u="sng" dirty="0"/>
              <a:t>Length measuring motion:</a:t>
            </a:r>
            <a:r>
              <a:rPr lang="en-US" altLang="en-US" dirty="0"/>
              <a:t> This device should work properly. </a:t>
            </a:r>
            <a:r>
              <a:rPr lang="en-US" altLang="en-US" b="1" dirty="0">
                <a:solidFill>
                  <a:srgbClr val="002060"/>
                </a:solidFill>
              </a:rPr>
              <a:t>Miss representation </a:t>
            </a:r>
            <a:r>
              <a:rPr lang="en-US" altLang="en-US" dirty="0"/>
              <a:t>of the </a:t>
            </a:r>
            <a:r>
              <a:rPr lang="en-US" altLang="en-US" b="1" dirty="0">
                <a:solidFill>
                  <a:srgbClr val="002060"/>
                </a:solidFill>
              </a:rPr>
              <a:t>actual length </a:t>
            </a:r>
            <a:r>
              <a:rPr lang="en-US" altLang="en-US" dirty="0"/>
              <a:t>may cause </a:t>
            </a:r>
            <a:r>
              <a:rPr lang="en-US" altLang="en-US" b="1" dirty="0">
                <a:solidFill>
                  <a:srgbClr val="002060"/>
                </a:solidFill>
              </a:rPr>
              <a:t>unnecessary wastage or shortage of yarn. </a:t>
            </a:r>
            <a:r>
              <a:rPr lang="en-US" altLang="en-US" dirty="0"/>
              <a:t>The size% calculated from the length of the yarn. So a </a:t>
            </a:r>
            <a:r>
              <a:rPr lang="en-US" altLang="en-US" b="1" dirty="0">
                <a:solidFill>
                  <a:srgbClr val="002060"/>
                </a:solidFill>
              </a:rPr>
              <a:t>wrong length measuring </a:t>
            </a:r>
            <a:r>
              <a:rPr lang="en-US" altLang="en-US" dirty="0"/>
              <a:t>will lead to </a:t>
            </a:r>
            <a:r>
              <a:rPr lang="en-US" altLang="en-US" b="1" dirty="0">
                <a:solidFill>
                  <a:srgbClr val="002060"/>
                </a:solidFill>
              </a:rPr>
              <a:t>incorrect estimation of the size%.</a:t>
            </a:r>
          </a:p>
          <a:p>
            <a:pPr algn="just">
              <a:lnSpc>
                <a:spcPct val="90000"/>
              </a:lnSpc>
              <a:buNone/>
            </a:pPr>
            <a:endParaRPr lang="en-US" altLang="en-US" dirty="0" smtClean="0"/>
          </a:p>
          <a:p>
            <a:pPr algn="just">
              <a:lnSpc>
                <a:spcPct val="90000"/>
              </a:lnSpc>
              <a:buNone/>
            </a:pPr>
            <a:endParaRPr lang="en-US" altLang="en-US" dirty="0"/>
          </a:p>
          <a:p>
            <a:pPr algn="just">
              <a:lnSpc>
                <a:spcPct val="90000"/>
              </a:lnSpc>
            </a:pPr>
            <a:r>
              <a:rPr lang="en-US" altLang="en-US" b="1" u="sng" dirty="0"/>
              <a:t>Density of the beam:</a:t>
            </a:r>
            <a:r>
              <a:rPr lang="en-US" altLang="en-US" dirty="0"/>
              <a:t> In order to obtain satisfactory result the </a:t>
            </a:r>
            <a:r>
              <a:rPr lang="en-US" altLang="en-US" b="1" dirty="0">
                <a:solidFill>
                  <a:srgbClr val="7030A0"/>
                </a:solidFill>
              </a:rPr>
              <a:t>warp beam must be sufficiently compacted.</a:t>
            </a:r>
            <a:r>
              <a:rPr lang="en-US" altLang="en-US" dirty="0"/>
              <a:t> The compactness should not be achieved </a:t>
            </a:r>
            <a:r>
              <a:rPr lang="en-US" altLang="en-US" b="1" dirty="0">
                <a:solidFill>
                  <a:srgbClr val="7030A0"/>
                </a:solidFill>
              </a:rPr>
              <a:t>by means of yarn tension rather </a:t>
            </a:r>
            <a:r>
              <a:rPr lang="en-US" altLang="en-US" dirty="0"/>
              <a:t>it has to be achieved </a:t>
            </a:r>
            <a:r>
              <a:rPr lang="en-US" altLang="en-US" b="1" dirty="0">
                <a:solidFill>
                  <a:srgbClr val="7030A0"/>
                </a:solidFill>
              </a:rPr>
              <a:t>by means of creating pressure by </a:t>
            </a:r>
            <a:r>
              <a:rPr lang="en-US" altLang="en-US" b="1" dirty="0" smtClean="0">
                <a:solidFill>
                  <a:srgbClr val="7030A0"/>
                </a:solidFill>
              </a:rPr>
              <a:t>drum.</a:t>
            </a:r>
            <a:endParaRPr lang="en-US" altLang="en-US" b="1" dirty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8A0F98-1356-4A12-8301-B663CF23DBF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xmlns="" val="40316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234846"/>
            <a:ext cx="9207330" cy="76949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Factors influencing size pick up </a:t>
            </a:r>
            <a:r>
              <a:rPr lang="en-US" altLang="en-US" sz="4000" b="1" dirty="0" smtClean="0"/>
              <a:t>%/</a:t>
            </a:r>
            <a:r>
              <a:rPr lang="en-US" altLang="en-US" sz="4000" b="1" dirty="0" smtClean="0">
                <a:hlinkClick r:id="rId2"/>
              </a:rPr>
              <a:t>Sizing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alt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433" y="1291159"/>
            <a:ext cx="8596668" cy="52595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rgbClr val="002060"/>
                </a:solidFill>
              </a:rPr>
              <a:t>Viscosity </a:t>
            </a:r>
            <a:r>
              <a:rPr lang="en-US" altLang="en-US" sz="1600" b="1" dirty="0"/>
              <a:t>of the size paste in the size box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Squeezing </a:t>
            </a:r>
            <a:r>
              <a:rPr lang="en-US" altLang="en-US" sz="1600" b="1" dirty="0">
                <a:solidFill>
                  <a:srgbClr val="002060"/>
                </a:solidFill>
              </a:rPr>
              <a:t>pressure</a:t>
            </a:r>
            <a:r>
              <a:rPr lang="en-US" altLang="en-US" sz="1600" b="1" dirty="0"/>
              <a:t> &amp; condition of </a:t>
            </a:r>
            <a:r>
              <a:rPr lang="en-US" altLang="en-US" sz="1600" b="1" dirty="0">
                <a:solidFill>
                  <a:srgbClr val="002060"/>
                </a:solidFill>
              </a:rPr>
              <a:t>squeezing nip.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Yarn </a:t>
            </a:r>
            <a:r>
              <a:rPr lang="en-US" altLang="en-US" sz="1600" b="1" dirty="0">
                <a:solidFill>
                  <a:srgbClr val="002060"/>
                </a:solidFill>
              </a:rPr>
              <a:t>tension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Yarn </a:t>
            </a:r>
            <a:r>
              <a:rPr lang="en-US" altLang="en-US" sz="1600" b="1" dirty="0">
                <a:solidFill>
                  <a:srgbClr val="002060"/>
                </a:solidFill>
              </a:rPr>
              <a:t>twist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solidFill>
                  <a:srgbClr val="002060"/>
                </a:solidFill>
              </a:rPr>
              <a:t>Speed </a:t>
            </a:r>
            <a:r>
              <a:rPr lang="en-US" altLang="en-US" sz="1600" b="1" dirty="0" smtClean="0"/>
              <a:t>of the sizing machine</a:t>
            </a:r>
            <a:r>
              <a:rPr lang="en-US" alt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r>
              <a:rPr lang="en-US" altLang="en-US" sz="1600" b="1" dirty="0" smtClean="0">
                <a:solidFill>
                  <a:srgbClr val="002060"/>
                </a:solidFill>
              </a:rPr>
              <a:t>Duration </a:t>
            </a:r>
            <a:r>
              <a:rPr lang="en-US" altLang="en-US" sz="1600" b="1" dirty="0">
                <a:solidFill>
                  <a:srgbClr val="002060"/>
                </a:solidFill>
              </a:rPr>
              <a:t>of immersion </a:t>
            </a:r>
            <a:r>
              <a:rPr lang="en-US" altLang="en-US" sz="1600" b="1" dirty="0"/>
              <a:t>in the size paste</a:t>
            </a:r>
          </a:p>
          <a:p>
            <a:pPr>
              <a:lnSpc>
                <a:spcPct val="80000"/>
              </a:lnSpc>
            </a:pPr>
            <a:endParaRPr lang="en-US" altLang="en-US" sz="1600" b="1" dirty="0"/>
          </a:p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rgbClr val="002060"/>
                </a:solidFill>
              </a:rPr>
              <a:t>Level</a:t>
            </a:r>
            <a:r>
              <a:rPr lang="en-US" altLang="en-US" sz="1600" b="1" dirty="0"/>
              <a:t> of size paste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>
                <a:solidFill>
                  <a:srgbClr val="002060"/>
                </a:solidFill>
              </a:rPr>
              <a:t>Density </a:t>
            </a:r>
            <a:r>
              <a:rPr lang="en-US" altLang="en-US" sz="1600" b="1" dirty="0"/>
              <a:t>of the warp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 err="1">
                <a:solidFill>
                  <a:srgbClr val="002060"/>
                </a:solidFill>
              </a:rPr>
              <a:t>Dia</a:t>
            </a:r>
            <a:r>
              <a:rPr lang="en-US" altLang="en-US" sz="1600" b="1" dirty="0"/>
              <a:t> of the yarns</a:t>
            </a:r>
            <a:r>
              <a:rPr lang="en-US" altLang="en-US" sz="1600" dirty="0"/>
              <a:t> 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E5AF79-D29C-4451-B2A3-6CBECEA22F1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9633" y="948106"/>
            <a:ext cx="5824728" cy="2133422"/>
          </a:xfrm>
          <a:prstGeom prst="rect">
            <a:avLst/>
          </a:prstGeom>
        </p:spPr>
      </p:pic>
      <p:pic>
        <p:nvPicPr>
          <p:cNvPr id="33794" name="Picture 2" descr="Yarn Sizing Machine Weaving Textile Mill | Objects Stock Image 769067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8385" y="3227832"/>
            <a:ext cx="6693407" cy="327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8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279817"/>
            <a:ext cx="9695859" cy="874426"/>
          </a:xfrm>
        </p:spPr>
        <p:txBody>
          <a:bodyPr/>
          <a:lstStyle/>
          <a:p>
            <a:r>
              <a:rPr lang="en-US" altLang="en-US" sz="4000" b="1" dirty="0"/>
              <a:t>Factors influencing drying efficiency</a:t>
            </a:r>
            <a:r>
              <a:rPr lang="en-US" altLang="en-US" sz="4000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484027"/>
            <a:ext cx="8596668" cy="5051684"/>
          </a:xfrm>
        </p:spPr>
        <p:txBody>
          <a:bodyPr>
            <a:normAutofit lnSpcReduction="10000"/>
          </a:bodyPr>
          <a:lstStyle/>
          <a:p>
            <a:pPr marL="577850" indent="-577850"/>
            <a:r>
              <a:rPr lang="en-US" altLang="en-US" b="1" dirty="0">
                <a:solidFill>
                  <a:srgbClr val="7030A0"/>
                </a:solidFill>
              </a:rPr>
              <a:t>Speed</a:t>
            </a:r>
            <a:r>
              <a:rPr lang="en-US" altLang="en-US" b="1" dirty="0"/>
              <a:t> of sizing</a:t>
            </a:r>
          </a:p>
          <a:p>
            <a:pPr marL="577850" indent="-577850"/>
            <a:endParaRPr lang="en-US" altLang="en-US" b="1" dirty="0"/>
          </a:p>
          <a:p>
            <a:pPr marL="577850" indent="-577850"/>
            <a:r>
              <a:rPr lang="en-US" altLang="en-US" b="1" dirty="0">
                <a:solidFill>
                  <a:srgbClr val="7030A0"/>
                </a:solidFill>
              </a:rPr>
              <a:t>No of </a:t>
            </a:r>
            <a:r>
              <a:rPr lang="en-US" altLang="en-US" b="1" dirty="0" smtClean="0">
                <a:solidFill>
                  <a:srgbClr val="7030A0"/>
                </a:solidFill>
              </a:rPr>
              <a:t>ends </a:t>
            </a:r>
            <a:r>
              <a:rPr lang="en-US" altLang="en-US" b="1" dirty="0"/>
              <a:t>in warp sheet (density)</a:t>
            </a:r>
          </a:p>
          <a:p>
            <a:pPr marL="577850" indent="-577850"/>
            <a:endParaRPr lang="en-US" altLang="en-US" b="1" dirty="0"/>
          </a:p>
          <a:p>
            <a:pPr marL="577850" indent="-577850"/>
            <a:r>
              <a:rPr lang="en-US" altLang="en-US" b="1" dirty="0">
                <a:solidFill>
                  <a:srgbClr val="7030A0"/>
                </a:solidFill>
              </a:rPr>
              <a:t>Pick up % </a:t>
            </a:r>
            <a:r>
              <a:rPr lang="en-US" altLang="en-US" b="1" dirty="0"/>
              <a:t>of size to be applied</a:t>
            </a:r>
          </a:p>
          <a:p>
            <a:pPr marL="577850" indent="-577850"/>
            <a:endParaRPr lang="en-US" altLang="en-US" b="1" dirty="0"/>
          </a:p>
          <a:p>
            <a:pPr marL="577850" indent="-577850"/>
            <a:r>
              <a:rPr lang="en-US" altLang="en-US" b="1" dirty="0">
                <a:solidFill>
                  <a:srgbClr val="7030A0"/>
                </a:solidFill>
              </a:rPr>
              <a:t>Linear density </a:t>
            </a:r>
            <a:r>
              <a:rPr lang="en-US" altLang="en-US" b="1" dirty="0"/>
              <a:t>of warp</a:t>
            </a:r>
          </a:p>
          <a:p>
            <a:pPr marL="577850" indent="-577850"/>
            <a:endParaRPr lang="en-US" altLang="en-US" b="1" dirty="0"/>
          </a:p>
          <a:p>
            <a:pPr marL="577850" indent="-577850"/>
            <a:r>
              <a:rPr lang="en-US" altLang="en-US" b="1" dirty="0"/>
              <a:t>Box </a:t>
            </a:r>
            <a:r>
              <a:rPr lang="en-US" altLang="en-US" b="1" dirty="0">
                <a:solidFill>
                  <a:srgbClr val="7030A0"/>
                </a:solidFill>
              </a:rPr>
              <a:t>concentration</a:t>
            </a:r>
          </a:p>
          <a:p>
            <a:pPr marL="577850" indent="-577850"/>
            <a:endParaRPr lang="en-US" altLang="en-US" b="1" dirty="0"/>
          </a:p>
          <a:p>
            <a:pPr marL="577850" indent="-577850"/>
            <a:r>
              <a:rPr lang="en-US" altLang="en-US" b="1" dirty="0">
                <a:solidFill>
                  <a:srgbClr val="7030A0"/>
                </a:solidFill>
              </a:rPr>
              <a:t>Temperature</a:t>
            </a:r>
            <a:r>
              <a:rPr lang="en-US" altLang="en-US" b="1" dirty="0"/>
              <a:t> of the drying cylinder</a:t>
            </a:r>
          </a:p>
          <a:p>
            <a:pPr marL="577850" indent="-577850">
              <a:buNone/>
            </a:pPr>
            <a:endParaRPr lang="en-US" altLang="en-US" b="1" dirty="0"/>
          </a:p>
          <a:p>
            <a:pPr marL="577850" indent="-577850"/>
            <a:r>
              <a:rPr lang="en-US" altLang="en-US" b="1" dirty="0">
                <a:solidFill>
                  <a:srgbClr val="7030A0"/>
                </a:solidFill>
              </a:rPr>
              <a:t>Area of contact </a:t>
            </a:r>
            <a:r>
              <a:rPr lang="en-US" altLang="en-US" b="1" dirty="0"/>
              <a:t>around the cylinder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E2DAF7-16D7-4D26-9271-59E8C1108E8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521" y="4059936"/>
            <a:ext cx="6531448" cy="2468880"/>
          </a:xfrm>
          <a:prstGeom prst="rect">
            <a:avLst/>
          </a:prstGeom>
        </p:spPr>
      </p:pic>
      <p:pic>
        <p:nvPicPr>
          <p:cNvPr id="32770" name="Picture 2" descr="China Dyeing Sizing Drying Integrated Machine for Weaving Production Line -  China Sizing Equipments, Textile Machin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944" y="1051560"/>
            <a:ext cx="6556248" cy="295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4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1341</Words>
  <Application>Microsoft Office PowerPoint</Application>
  <PresentationFormat>Custom</PresentationFormat>
  <Paragraphs>360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Facet</vt:lpstr>
      <vt:lpstr>Slide 1</vt:lpstr>
      <vt:lpstr>Slide 2</vt:lpstr>
      <vt:lpstr>Points to be maintained for quality winding</vt:lpstr>
      <vt:lpstr>Slide 4</vt:lpstr>
      <vt:lpstr>Slide 5</vt:lpstr>
      <vt:lpstr>Factors affecting the quality of warping</vt:lpstr>
      <vt:lpstr>Continued…</vt:lpstr>
      <vt:lpstr>Factors influencing size pick up %/Sizing  </vt:lpstr>
      <vt:lpstr>Factors influencing drying efficiency </vt:lpstr>
      <vt:lpstr>Weaving Loom</vt:lpstr>
      <vt:lpstr>Defects in Grey Fabric: Woven</vt:lpstr>
      <vt:lpstr>Woven Fabric Faults: Hole</vt:lpstr>
      <vt:lpstr>Woven Fabric Faults: Broken ends/warp</vt:lpstr>
      <vt:lpstr>Woven Fabric Faults: Broken picks/weft</vt:lpstr>
      <vt:lpstr>Woven Fabric Faults: Loose Warp</vt:lpstr>
      <vt:lpstr>Woven Fabric Faults: Loose Weft or Snarl</vt:lpstr>
      <vt:lpstr>Woven Fabric Faults: Double End</vt:lpstr>
      <vt:lpstr>Woven Fabric Faults: Tight End</vt:lpstr>
      <vt:lpstr>Woven Fabric Faults: Float of Warp</vt:lpstr>
      <vt:lpstr>Woven Fabric Faults: Foreign Yarn</vt:lpstr>
      <vt:lpstr>Woven Fabric Faults: Miss Pick</vt:lpstr>
      <vt:lpstr>Woven Fabric Faults: Double Pick</vt:lpstr>
      <vt:lpstr>Woven Fabric Faults: Bar</vt:lpstr>
      <vt:lpstr>Woven Fabric Faults: Bar</vt:lpstr>
      <vt:lpstr>Woven Fabric Faults: Ball</vt:lpstr>
      <vt:lpstr>Woven Fabric Faults: Oils Spot</vt:lpstr>
      <vt:lpstr>Woven Fabric Faults: Tails Out</vt:lpstr>
      <vt:lpstr>Woven Fabric Faults: Reed Mark</vt:lpstr>
      <vt:lpstr>Woven Fabric Faults: Slub</vt:lpstr>
      <vt:lpstr>Woven Fabric Faults: Damaged Selvedge</vt:lpstr>
      <vt:lpstr>Slide 31</vt:lpstr>
      <vt:lpstr> Hole:  Holes of the same or different size which appear as defects in the Knitted fabrics.</vt:lpstr>
      <vt:lpstr>Oil spot:</vt:lpstr>
      <vt:lpstr>Fly:</vt:lpstr>
      <vt:lpstr>Needle Mark:</vt:lpstr>
      <vt:lpstr>Pin Holes:</vt:lpstr>
      <vt:lpstr>Barre/Patta:</vt:lpstr>
      <vt:lpstr>Slide 38</vt:lpstr>
      <vt:lpstr>Slide 39</vt:lpstr>
      <vt:lpstr>Faults in Knit Finished fabric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 Mamun</dc:creator>
  <cp:lastModifiedBy>user</cp:lastModifiedBy>
  <cp:revision>208</cp:revision>
  <cp:lastPrinted>2020-02-11T06:34:59Z</cp:lastPrinted>
  <dcterms:created xsi:type="dcterms:W3CDTF">2020-01-15T04:25:24Z</dcterms:created>
  <dcterms:modified xsi:type="dcterms:W3CDTF">2020-10-19T13:02:58Z</dcterms:modified>
</cp:coreProperties>
</file>