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handoutMasterIdLst>
    <p:handoutMasterId r:id="rId31"/>
  </p:handoutMasterIdLst>
  <p:sldIdLst>
    <p:sldId id="349" r:id="rId2"/>
    <p:sldId id="350" r:id="rId3"/>
    <p:sldId id="351" r:id="rId4"/>
    <p:sldId id="475" r:id="rId5"/>
    <p:sldId id="476" r:id="rId6"/>
    <p:sldId id="473" r:id="rId7"/>
    <p:sldId id="354" r:id="rId8"/>
    <p:sldId id="355" r:id="rId9"/>
    <p:sldId id="356" r:id="rId10"/>
    <p:sldId id="357" r:id="rId11"/>
    <p:sldId id="358" r:id="rId12"/>
    <p:sldId id="359" r:id="rId13"/>
    <p:sldId id="434" r:id="rId14"/>
    <p:sldId id="457" r:id="rId15"/>
    <p:sldId id="474" r:id="rId16"/>
    <p:sldId id="458" r:id="rId17"/>
    <p:sldId id="459" r:id="rId18"/>
    <p:sldId id="460" r:id="rId19"/>
    <p:sldId id="461" r:id="rId20"/>
    <p:sldId id="462" r:id="rId21"/>
    <p:sldId id="463" r:id="rId22"/>
    <p:sldId id="465" r:id="rId23"/>
    <p:sldId id="361" r:id="rId24"/>
    <p:sldId id="429" r:id="rId25"/>
    <p:sldId id="430" r:id="rId26"/>
    <p:sldId id="431" r:id="rId27"/>
    <p:sldId id="432" r:id="rId28"/>
    <p:sldId id="433" r:id="rId29"/>
    <p:sldId id="33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-65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97ED4-2367-473C-821D-5FF4806DBAD8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075CE-07F6-4A0F-818A-2861E7885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6479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702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461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169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66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29247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2375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6880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7698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74228-014D-4D8C-986A-329D10B5D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37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54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641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571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464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481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172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36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936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02A38-B709-46D8-AFCE-A1F36458E7BC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807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OLQQWPrZYY" TargetMode="External"/><Relationship Id="rId2" Type="http://schemas.openxmlformats.org/officeDocument/2006/relationships/hyperlink" Target="https://www.youtube.com/watch?v=FFymbGj9W-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cIEgBb3ExY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5zBEiHocPy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v9hNcOIq_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3200" b="1"/>
              <a:t>Quality Control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200" b="1"/>
              <a:t>in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200" b="1"/>
              <a:t>Wet Processing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6BD6CC-C797-40A8-9934-A4A0CF5F9B0C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xmlns="" val="81026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89038"/>
          </a:xfrm>
        </p:spPr>
        <p:txBody>
          <a:bodyPr/>
          <a:lstStyle/>
          <a:p>
            <a:pPr algn="ctr"/>
            <a:r>
              <a:rPr lang="en-US" altLang="en-US" b="1" smtClean="0"/>
              <a:t>Estimation of Scouring Effect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4" y="1299705"/>
            <a:ext cx="8596668" cy="59712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C. </a:t>
            </a:r>
            <a:r>
              <a:rPr lang="en-US" altLang="en-US" sz="2000" b="1" dirty="0"/>
              <a:t>Wicking test:</a:t>
            </a:r>
            <a:r>
              <a:rPr lang="en-US" altLang="en-US" sz="2000" dirty="0"/>
              <a:t> A sample of </a:t>
            </a:r>
            <a:r>
              <a:rPr lang="en-US" altLang="en-US" sz="2000" dirty="0">
                <a:solidFill>
                  <a:srgbClr val="7030A0"/>
                </a:solidFill>
              </a:rPr>
              <a:t>5 cm x 18 cm is taken and a mark is made at 1 cm from bottom</a:t>
            </a:r>
            <a:r>
              <a:rPr lang="en-US" altLang="en-US" sz="2000" dirty="0"/>
              <a:t>. Then </a:t>
            </a:r>
            <a:r>
              <a:rPr lang="en-US" altLang="en-US" sz="2000" dirty="0">
                <a:solidFill>
                  <a:srgbClr val="7030A0"/>
                </a:solidFill>
              </a:rPr>
              <a:t>1cm portion is immersed into 1% direct dye solution for 5 minutes and then the distance traveled by the colored solution above 1cm mark is noted</a:t>
            </a:r>
            <a:r>
              <a:rPr lang="en-US" altLang="en-US" sz="2000" dirty="0"/>
              <a:t>. The acceptable range is </a:t>
            </a:r>
            <a:r>
              <a:rPr lang="en-US" altLang="en-US" sz="2000" dirty="0">
                <a:solidFill>
                  <a:srgbClr val="7030A0"/>
                </a:solidFill>
              </a:rPr>
              <a:t>(30-50) mm.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				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			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				</a:t>
            </a:r>
            <a:r>
              <a:rPr lang="en-US" altLang="en-US" sz="2000" dirty="0" smtClean="0"/>
              <a:t>					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	</a:t>
            </a:r>
            <a:r>
              <a:rPr lang="en-US" altLang="en-US" sz="2000" dirty="0" smtClean="0"/>
              <a:t>										Fig</a:t>
            </a:r>
            <a:r>
              <a:rPr lang="en-US" altLang="en-US" sz="2000" dirty="0"/>
              <a:t>: Wicking test</a:t>
            </a:r>
          </a:p>
        </p:txBody>
      </p:sp>
      <p:sp>
        <p:nvSpPr>
          <p:cNvPr id="8397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F39AEB-EDF1-4AA3-A5B6-D921D361935C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/>
          </a:p>
        </p:txBody>
      </p:sp>
      <p:pic>
        <p:nvPicPr>
          <p:cNvPr id="6146" name="Picture 2" descr="Estimation of Scouring effect by column tes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696" y="2706624"/>
            <a:ext cx="7690104" cy="3218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8996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smtClean="0"/>
              <a:t>Estimation of Bleaching Effect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624" y="1353312"/>
            <a:ext cx="9646920" cy="5202935"/>
          </a:xfrm>
        </p:spPr>
        <p:txBody>
          <a:bodyPr/>
          <a:lstStyle/>
          <a:p>
            <a:r>
              <a:rPr lang="en-US" altLang="en-US" sz="2000" b="1" u="sng" dirty="0" smtClean="0"/>
              <a:t>Measurement </a:t>
            </a:r>
            <a:r>
              <a:rPr lang="en-US" altLang="en-US" sz="2000" b="1" u="sng" dirty="0"/>
              <a:t>of reflectance by </a:t>
            </a:r>
            <a:r>
              <a:rPr lang="en-US" altLang="en-US" sz="2000" b="1" u="sng" dirty="0" err="1">
                <a:solidFill>
                  <a:srgbClr val="002060"/>
                </a:solidFill>
              </a:rPr>
              <a:t>Leucometer</a:t>
            </a:r>
            <a:r>
              <a:rPr lang="en-US" altLang="en-US" sz="2000" b="1" u="sng" dirty="0">
                <a:solidFill>
                  <a:srgbClr val="00206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b="1" u="sng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The </a:t>
            </a:r>
            <a:r>
              <a:rPr lang="en-US" altLang="en-US" dirty="0">
                <a:solidFill>
                  <a:srgbClr val="7030A0"/>
                </a:solidFill>
              </a:rPr>
              <a:t>light reflectance capacity of a bleached fabric is higher than of unbleached fabric. </a:t>
            </a:r>
            <a:r>
              <a:rPr lang="en-US" altLang="en-US" dirty="0"/>
              <a:t>Standard bleached fabric has a reflectance of (84-86)%. The </a:t>
            </a:r>
            <a:r>
              <a:rPr lang="en-US" altLang="en-US" dirty="0">
                <a:solidFill>
                  <a:srgbClr val="7030A0"/>
                </a:solidFill>
              </a:rPr>
              <a:t>reflectance can be sometimes increased to (90-95)%. </a:t>
            </a:r>
            <a:r>
              <a:rPr lang="en-US" altLang="en-US" dirty="0"/>
              <a:t>But it is very </a:t>
            </a:r>
            <a:r>
              <a:rPr lang="en-US" altLang="en-US" dirty="0">
                <a:solidFill>
                  <a:srgbClr val="7030A0"/>
                </a:solidFill>
              </a:rPr>
              <a:t>risky and such high bleaching </a:t>
            </a:r>
            <a:r>
              <a:rPr lang="en-US" altLang="en-US" dirty="0"/>
              <a:t>can be done in </a:t>
            </a:r>
            <a:r>
              <a:rPr lang="en-US" altLang="en-US" dirty="0">
                <a:solidFill>
                  <a:srgbClr val="7030A0"/>
                </a:solidFill>
              </a:rPr>
              <a:t>kier boiling </a:t>
            </a:r>
            <a:r>
              <a:rPr lang="en-US" altLang="en-US" dirty="0"/>
              <a:t>and in a very </a:t>
            </a:r>
            <a:r>
              <a:rPr lang="en-US" altLang="en-US" dirty="0">
                <a:solidFill>
                  <a:srgbClr val="7030A0"/>
                </a:solidFill>
              </a:rPr>
              <a:t>high temperature of about (110-120) °C</a:t>
            </a:r>
            <a:r>
              <a:rPr lang="en-US" altLang="en-US" dirty="0"/>
              <a:t>. Such </a:t>
            </a:r>
            <a:r>
              <a:rPr lang="en-US" altLang="en-US" dirty="0">
                <a:solidFill>
                  <a:srgbClr val="002060"/>
                </a:solidFill>
              </a:rPr>
              <a:t>high percentage of reflectance may be accompanied by strength loss</a:t>
            </a:r>
            <a:r>
              <a:rPr lang="en-US" alt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It may be done by </a:t>
            </a:r>
            <a:r>
              <a:rPr lang="en-US" altLang="en-US" dirty="0" smtClean="0">
                <a:solidFill>
                  <a:srgbClr val="002060"/>
                </a:solidFill>
              </a:rPr>
              <a:t>Computer </a:t>
            </a:r>
            <a:r>
              <a:rPr lang="en-US" altLang="en-US" dirty="0" err="1" smtClean="0">
                <a:solidFill>
                  <a:srgbClr val="002060"/>
                </a:solidFill>
              </a:rPr>
              <a:t>Colour</a:t>
            </a:r>
            <a:r>
              <a:rPr lang="en-US" altLang="en-US" dirty="0" smtClean="0">
                <a:solidFill>
                  <a:srgbClr val="002060"/>
                </a:solidFill>
              </a:rPr>
              <a:t> Matching System (CCMS), </a:t>
            </a:r>
            <a:r>
              <a:rPr lang="en-US" dirty="0">
                <a:solidFill>
                  <a:srgbClr val="002060"/>
                </a:solidFill>
              </a:rPr>
              <a:t>Reflectance (R%) from a mixture of Dyes or </a:t>
            </a:r>
            <a:r>
              <a:rPr lang="en-US" dirty="0" smtClean="0">
                <a:solidFill>
                  <a:srgbClr val="002060"/>
                </a:solidFill>
              </a:rPr>
              <a:t>Pigments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>
                <a:hlinkClick r:id="rId2"/>
              </a:rPr>
              <a:t>Whiteness/</a:t>
            </a:r>
            <a:r>
              <a:rPr lang="en-US" altLang="en-US" dirty="0" err="1" smtClean="0">
                <a:hlinkClick r:id="rId2"/>
              </a:rPr>
              <a:t>Leucometer</a:t>
            </a:r>
            <a:r>
              <a:rPr lang="en-US" altLang="en-US" dirty="0" smtClean="0">
                <a:hlinkClick r:id="rId2"/>
              </a:rPr>
              <a:t> Meter</a:t>
            </a:r>
            <a:endParaRPr lang="en-US" altLang="en-US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>
                <a:hlinkClick r:id="rId3"/>
              </a:rPr>
              <a:t>Data color</a:t>
            </a:r>
            <a:endParaRPr lang="en-US" altLang="en-US" dirty="0"/>
          </a:p>
        </p:txBody>
      </p:sp>
      <p:sp>
        <p:nvSpPr>
          <p:cNvPr id="849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920D28-D649-4438-912E-D185260BD97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xmlns="" val="2844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 smtClean="0"/>
              <a:t>Estimation of </a:t>
            </a:r>
            <a:r>
              <a:rPr lang="en-US" altLang="en-US" b="1" dirty="0" smtClean="0">
                <a:hlinkClick r:id="rId2"/>
              </a:rPr>
              <a:t>Mercerizing </a:t>
            </a:r>
            <a:r>
              <a:rPr lang="en-US" altLang="en-US" b="1" dirty="0" smtClean="0"/>
              <a:t>Effect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632" y="1600201"/>
            <a:ext cx="10183368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b="1" u="sng" dirty="0"/>
              <a:t>Determination of Barium Activity Number (BAN):</a:t>
            </a:r>
            <a:r>
              <a:rPr lang="en-US" altLang="en-US" dirty="0" smtClean="0"/>
              <a:t> </a:t>
            </a:r>
          </a:p>
          <a:p>
            <a:pPr>
              <a:lnSpc>
                <a:spcPct val="80000"/>
              </a:lnSpc>
            </a:pPr>
            <a:endParaRPr lang="en-US" altLang="en-US" dirty="0" smtClean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This is the most effective test. Barium Activity Number is defined as the ration of the amount of </a:t>
            </a:r>
            <a:r>
              <a:rPr lang="en-US" altLang="en-US" dirty="0">
                <a:solidFill>
                  <a:srgbClr val="7030A0"/>
                </a:solidFill>
              </a:rPr>
              <a:t>Ba(OH)2 absorbed by mercerized sample to the amount of Ba(OH)2 absorbed by same amount of </a:t>
            </a:r>
            <a:r>
              <a:rPr lang="en-US" altLang="en-US" dirty="0" smtClean="0">
                <a:solidFill>
                  <a:srgbClr val="7030A0"/>
                </a:solidFill>
              </a:rPr>
              <a:t>un-mercerized </a:t>
            </a:r>
            <a:r>
              <a:rPr lang="en-US" altLang="en-US" dirty="0">
                <a:solidFill>
                  <a:srgbClr val="7030A0"/>
                </a:solidFill>
              </a:rPr>
              <a:t>sample expressed as a percentage.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rgbClr val="002060"/>
                </a:solidFill>
              </a:rPr>
              <a:t>BAN=(Ba(OH)2 absorbed by mercerized sample/Ba(OH)2 absorbed by same amount of </a:t>
            </a:r>
            <a:r>
              <a:rPr lang="en-US" altLang="en-US" sz="1400" b="1" dirty="0" smtClean="0">
                <a:solidFill>
                  <a:srgbClr val="002060"/>
                </a:solidFill>
              </a:rPr>
              <a:t>un-mercerized </a:t>
            </a:r>
            <a:r>
              <a:rPr lang="en-US" altLang="en-US" sz="1400" b="1" dirty="0">
                <a:solidFill>
                  <a:srgbClr val="002060"/>
                </a:solidFill>
              </a:rPr>
              <a:t>sample ) x 100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000" b="1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	</a:t>
            </a:r>
            <a:r>
              <a:rPr lang="en-US" altLang="en-US" dirty="0"/>
              <a:t>If the mercerization happens the </a:t>
            </a:r>
            <a:r>
              <a:rPr lang="en-US" altLang="en-US" dirty="0" smtClean="0"/>
              <a:t>result </a:t>
            </a:r>
            <a:r>
              <a:rPr lang="en-US" altLang="en-US" dirty="0">
                <a:solidFill>
                  <a:srgbClr val="002060"/>
                </a:solidFill>
              </a:rPr>
              <a:t>will be greater than 100 (usually 115-135 is acceptable).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	</a:t>
            </a:r>
            <a:r>
              <a:rPr lang="en-US" altLang="en-US" dirty="0"/>
              <a:t>Below </a:t>
            </a:r>
            <a:r>
              <a:rPr lang="en-US" altLang="en-US" dirty="0">
                <a:solidFill>
                  <a:srgbClr val="002060"/>
                </a:solidFill>
              </a:rPr>
              <a:t>115 indicates </a:t>
            </a:r>
            <a:r>
              <a:rPr lang="en-US" altLang="en-US" dirty="0" smtClean="0">
                <a:solidFill>
                  <a:srgbClr val="002060"/>
                </a:solidFill>
              </a:rPr>
              <a:t>poor mercerization</a:t>
            </a:r>
            <a:r>
              <a:rPr lang="en-US" altLang="en-US" dirty="0" smtClean="0"/>
              <a:t> </a:t>
            </a:r>
            <a:r>
              <a:rPr lang="en-US" altLang="en-US" dirty="0"/>
              <a:t>has </a:t>
            </a:r>
            <a:r>
              <a:rPr lang="en-US" altLang="en-US" dirty="0" smtClean="0"/>
              <a:t>been </a:t>
            </a:r>
            <a:r>
              <a:rPr lang="en-US" altLang="en-US" dirty="0"/>
              <a:t>taken place and it will </a:t>
            </a:r>
            <a:r>
              <a:rPr lang="en-US" altLang="en-US" dirty="0">
                <a:solidFill>
                  <a:srgbClr val="002060"/>
                </a:solidFill>
              </a:rPr>
              <a:t>result uneven dyeing</a:t>
            </a:r>
            <a:r>
              <a:rPr lang="en-US" altLang="en-US" dirty="0"/>
              <a:t>. </a:t>
            </a:r>
            <a:r>
              <a:rPr lang="en-US" altLang="en-US" dirty="0">
                <a:solidFill>
                  <a:srgbClr val="002060"/>
                </a:solidFill>
              </a:rPr>
              <a:t>127 indicates very high rate of mercerization</a:t>
            </a:r>
            <a:r>
              <a:rPr lang="en-US" altLang="en-US" dirty="0"/>
              <a:t>. If the </a:t>
            </a:r>
            <a:r>
              <a:rPr lang="en-US" altLang="en-US" dirty="0">
                <a:solidFill>
                  <a:srgbClr val="7030A0"/>
                </a:solidFill>
              </a:rPr>
              <a:t>result is 100 then it indicates that no mercerization has happened.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4098" name="Picture 2" descr="Mercerization - Hedde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9368" y="0"/>
            <a:ext cx="3381882" cy="2029968"/>
          </a:xfrm>
          <a:prstGeom prst="rect">
            <a:avLst/>
          </a:prstGeom>
          <a:noFill/>
        </p:spPr>
      </p:pic>
      <p:pic>
        <p:nvPicPr>
          <p:cNvPr id="4100" name="Picture 4" descr="Mercerizing | Object of Mercerizing | Mercerizing Treatment on Cellulosic  Materials - Textile Lear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59952" y="5495544"/>
            <a:ext cx="3432047" cy="1362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2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Quality Control of Finished </a:t>
            </a:r>
            <a:r>
              <a:rPr lang="en-US" dirty="0" smtClean="0"/>
              <a:t>Fabric: 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Inspection Machine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2966" y="1800557"/>
            <a:ext cx="5371511" cy="3936374"/>
          </a:xfrm>
        </p:spPr>
      </p:pic>
    </p:spTree>
    <p:extLst>
      <p:ext uri="{BB962C8B-B14F-4D97-AF65-F5344CB8AC3E}">
        <p14:creationId xmlns:p14="http://schemas.microsoft.com/office/powerpoint/2010/main" xmlns="" val="11050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cutti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728" y="219456"/>
            <a:ext cx="11868912" cy="642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213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17150154"/>
              </p:ext>
            </p:extLst>
          </p:nvPr>
        </p:nvGraphicFramePr>
        <p:xfrm>
          <a:off x="722376" y="155448"/>
          <a:ext cx="10351008" cy="6435852"/>
        </p:xfrm>
        <a:graphic>
          <a:graphicData uri="http://schemas.openxmlformats.org/presentationml/2006/ole">
            <p:oleObj spid="_x0000_s1027" name="Acrobat Document" r:id="rId3" imgW="8576280" imgH="90777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927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1677829"/>
          </a:xfrm>
        </p:spPr>
        <p:txBody>
          <a:bodyPr/>
          <a:lstStyle/>
          <a:p>
            <a:r>
              <a:rPr lang="en-US" dirty="0" smtClean="0"/>
              <a:t>Faults in Knit Finished fabric: </a:t>
            </a:r>
            <a:r>
              <a:rPr lang="en-US" sz="2500" b="1" dirty="0" smtClean="0">
                <a:solidFill>
                  <a:srgbClr val="7030A0"/>
                </a:solidFill>
              </a:rPr>
              <a:t>Softener Mark</a:t>
            </a:r>
            <a:endParaRPr lang="en-US" sz="25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368405"/>
          </a:xfrm>
        </p:spPr>
        <p:txBody>
          <a:bodyPr>
            <a:normAutofit/>
          </a:bodyPr>
          <a:lstStyle/>
          <a:p>
            <a:r>
              <a:rPr lang="en-US" sz="4400" b="1" dirty="0"/>
              <a:t>Causes: </a:t>
            </a:r>
            <a:endParaRPr lang="en-US" dirty="0"/>
          </a:p>
          <a:p>
            <a:pPr lvl="0"/>
            <a:r>
              <a:rPr lang="en-US" dirty="0"/>
              <a:t>Softener not </a:t>
            </a:r>
            <a:r>
              <a:rPr lang="en-US" dirty="0">
                <a:solidFill>
                  <a:srgbClr val="7030A0"/>
                </a:solidFill>
              </a:rPr>
              <a:t>being uniformly dissolved in </a:t>
            </a:r>
            <a:r>
              <a:rPr lang="en-US" dirty="0" smtClean="0">
                <a:solidFill>
                  <a:srgbClr val="7030A0"/>
                </a:solidFill>
              </a:rPr>
              <a:t>water</a:t>
            </a:r>
          </a:p>
          <a:p>
            <a:pPr lvl="0"/>
            <a:r>
              <a:rPr lang="en-US" sz="4500" b="1" dirty="0" smtClean="0"/>
              <a:t>Remedies</a:t>
            </a:r>
            <a:r>
              <a:rPr lang="en-US" sz="4500" b="1" dirty="0"/>
              <a:t>: </a:t>
            </a:r>
          </a:p>
          <a:p>
            <a:pPr lvl="0"/>
            <a:r>
              <a:rPr lang="en-US" dirty="0">
                <a:solidFill>
                  <a:srgbClr val="7030A0"/>
                </a:solidFill>
              </a:rPr>
              <a:t>Scour the grey fabric thoroughly to remove all the impurities</a:t>
            </a:r>
            <a:r>
              <a:rPr lang="en-US" dirty="0"/>
              <a:t> from the fabric before dying.</a:t>
            </a:r>
          </a:p>
          <a:p>
            <a:pPr lvl="0"/>
            <a:r>
              <a:rPr lang="en-US" dirty="0"/>
              <a:t>Ensure that the </a:t>
            </a:r>
            <a:r>
              <a:rPr lang="en-US" dirty="0">
                <a:solidFill>
                  <a:srgbClr val="7030A0"/>
                </a:solidFill>
              </a:rPr>
              <a:t>softener is uniformly dissolved in the water &amp; doesn’t remain un-dissolved as lumps or suspension.</a:t>
            </a:r>
          </a:p>
          <a:p>
            <a:pPr lvl="0"/>
            <a:r>
              <a:rPr lang="en-US" dirty="0"/>
              <a:t>Use the </a:t>
            </a:r>
            <a:r>
              <a:rPr lang="en-US" dirty="0">
                <a:solidFill>
                  <a:srgbClr val="7030A0"/>
                </a:solidFill>
              </a:rPr>
              <a:t>right softener &amp; the correct procedure </a:t>
            </a:r>
            <a:r>
              <a:rPr lang="en-US" dirty="0"/>
              <a:t>for the application.</a:t>
            </a:r>
          </a:p>
          <a:p>
            <a:pPr lvl="0"/>
            <a:r>
              <a:rPr lang="en-US" dirty="0" smtClean="0"/>
              <a:t>Maintain </a:t>
            </a:r>
            <a:r>
              <a:rPr lang="en-US" dirty="0"/>
              <a:t>the </a:t>
            </a:r>
            <a:r>
              <a:rPr lang="en-US" dirty="0">
                <a:solidFill>
                  <a:srgbClr val="7030A0"/>
                </a:solidFill>
              </a:rPr>
              <a:t>correct pH value of the softener before application.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1873770"/>
            <a:ext cx="4685925" cy="3995218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Visible stain </a:t>
            </a:r>
            <a:r>
              <a:rPr lang="en-US" dirty="0" smtClean="0"/>
              <a:t>in finished fabric </a:t>
            </a:r>
            <a:r>
              <a:rPr lang="en-US" dirty="0" smtClean="0">
                <a:solidFill>
                  <a:srgbClr val="7030A0"/>
                </a:solidFill>
              </a:rPr>
              <a:t>due to </a:t>
            </a:r>
            <a:r>
              <a:rPr lang="en-US" dirty="0" err="1" smtClean="0">
                <a:solidFill>
                  <a:srgbClr val="7030A0"/>
                </a:solidFill>
              </a:rPr>
              <a:t>softner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337" y="2441448"/>
            <a:ext cx="4248562" cy="352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01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629"/>
            <a:ext cx="3932237" cy="1600200"/>
          </a:xfrm>
        </p:spPr>
        <p:txBody>
          <a:bodyPr/>
          <a:lstStyle/>
          <a:p>
            <a:r>
              <a:rPr lang="en-US" dirty="0" smtClean="0"/>
              <a:t>Faults in Knit Finished fabric: </a:t>
            </a:r>
            <a:r>
              <a:rPr lang="en-US" sz="2500" b="1" dirty="0" smtClean="0">
                <a:solidFill>
                  <a:srgbClr val="7030A0"/>
                </a:solidFill>
              </a:rPr>
              <a:t>Dirty Spot</a:t>
            </a:r>
            <a:endParaRPr lang="en-US" sz="25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368405"/>
          </a:xfrm>
        </p:spPr>
        <p:txBody>
          <a:bodyPr>
            <a:normAutofit/>
          </a:bodyPr>
          <a:lstStyle/>
          <a:p>
            <a:r>
              <a:rPr lang="en-US" sz="4400" b="1" dirty="0"/>
              <a:t>Causes: </a:t>
            </a:r>
            <a:endParaRPr lang="en-US" dirty="0"/>
          </a:p>
          <a:p>
            <a:pPr lvl="0"/>
            <a:r>
              <a:rPr lang="en-US" dirty="0"/>
              <a:t>Due to </a:t>
            </a:r>
            <a:r>
              <a:rPr lang="en-US" dirty="0">
                <a:solidFill>
                  <a:srgbClr val="0070C0"/>
                </a:solidFill>
              </a:rPr>
              <a:t>dirty finishing floor.</a:t>
            </a:r>
          </a:p>
          <a:p>
            <a:pPr lvl="0"/>
            <a:r>
              <a:rPr lang="en-US" dirty="0">
                <a:solidFill>
                  <a:srgbClr val="0070C0"/>
                </a:solidFill>
              </a:rPr>
              <a:t>Unclean trolley </a:t>
            </a:r>
            <a:r>
              <a:rPr lang="en-US" dirty="0"/>
              <a:t>of finishing floor.</a:t>
            </a:r>
          </a:p>
          <a:p>
            <a:pPr lvl="0"/>
            <a:r>
              <a:rPr lang="en-US" dirty="0">
                <a:solidFill>
                  <a:srgbClr val="0070C0"/>
                </a:solidFill>
              </a:rPr>
              <a:t>Drop the footstep </a:t>
            </a:r>
            <a:r>
              <a:rPr lang="en-US" dirty="0"/>
              <a:t>on fabric.</a:t>
            </a:r>
          </a:p>
          <a:p>
            <a:pPr lvl="0"/>
            <a:r>
              <a:rPr lang="en-US" sz="4500" b="1" dirty="0" smtClean="0"/>
              <a:t>Remedies</a:t>
            </a:r>
            <a:r>
              <a:rPr lang="en-US" sz="4500" b="1" dirty="0"/>
              <a:t>: </a:t>
            </a:r>
          </a:p>
          <a:p>
            <a:pPr lvl="0"/>
            <a:r>
              <a:rPr lang="en-US" dirty="0"/>
              <a:t>To </a:t>
            </a:r>
            <a:r>
              <a:rPr lang="en-US" dirty="0">
                <a:solidFill>
                  <a:srgbClr val="0070C0"/>
                </a:solidFill>
              </a:rPr>
              <a:t>keep clean the finishing floor.</a:t>
            </a:r>
          </a:p>
          <a:p>
            <a:pPr lvl="0"/>
            <a:r>
              <a:rPr lang="en-US" dirty="0">
                <a:solidFill>
                  <a:srgbClr val="0070C0"/>
                </a:solidFill>
              </a:rPr>
              <a:t>Clean the trolley of finishing floor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0" y="1755648"/>
            <a:ext cx="4640205" cy="4489704"/>
          </a:xfrm>
        </p:spPr>
        <p:txBody>
          <a:bodyPr/>
          <a:lstStyle/>
          <a:p>
            <a:r>
              <a:rPr lang="en-US" dirty="0" smtClean="0"/>
              <a:t>Sometime </a:t>
            </a:r>
            <a:r>
              <a:rPr lang="en-US" dirty="0">
                <a:solidFill>
                  <a:srgbClr val="7030A0"/>
                </a:solidFill>
              </a:rPr>
              <a:t>dirt from finishing floor or from trolley </a:t>
            </a:r>
            <a:r>
              <a:rPr lang="en-US" dirty="0"/>
              <a:t>can be </a:t>
            </a:r>
            <a:r>
              <a:rPr lang="en-US" dirty="0">
                <a:solidFill>
                  <a:srgbClr val="7030A0"/>
                </a:solidFill>
              </a:rPr>
              <a:t>attached on the finished fabric </a:t>
            </a:r>
            <a:r>
              <a:rPr lang="en-US" dirty="0"/>
              <a:t>which is </a:t>
            </a:r>
            <a:r>
              <a:rPr lang="en-US" dirty="0" smtClean="0"/>
              <a:t>appear </a:t>
            </a:r>
            <a:r>
              <a:rPr lang="en-US" dirty="0"/>
              <a:t>as dirt spot.              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285" y="2743200"/>
            <a:ext cx="3581400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251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" y="393192"/>
            <a:ext cx="4690872" cy="1143000"/>
          </a:xfrm>
        </p:spPr>
        <p:txBody>
          <a:bodyPr/>
          <a:lstStyle/>
          <a:p>
            <a:r>
              <a:rPr lang="en-US" dirty="0" smtClean="0"/>
              <a:t>Faults in Knit Finished fabric: </a:t>
            </a:r>
            <a:r>
              <a:rPr lang="en-US" sz="2500" b="1" dirty="0">
                <a:solidFill>
                  <a:srgbClr val="7030A0"/>
                </a:solidFill>
              </a:rPr>
              <a:t>Color Spot </a:t>
            </a:r>
            <a:endParaRPr lang="en-US" sz="25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368405"/>
          </a:xfrm>
        </p:spPr>
        <p:txBody>
          <a:bodyPr>
            <a:normAutofit/>
          </a:bodyPr>
          <a:lstStyle/>
          <a:p>
            <a:r>
              <a:rPr lang="en-US" sz="4400" b="1" dirty="0"/>
              <a:t>Causes: </a:t>
            </a:r>
            <a:endParaRPr lang="en-US" dirty="0"/>
          </a:p>
          <a:p>
            <a:pPr lvl="0"/>
            <a:r>
              <a:rPr lang="en-US" dirty="0">
                <a:solidFill>
                  <a:srgbClr val="7030A0"/>
                </a:solidFill>
              </a:rPr>
              <a:t>Operator negligence.</a:t>
            </a:r>
          </a:p>
          <a:p>
            <a:pPr lvl="0"/>
            <a:r>
              <a:rPr lang="en-US" dirty="0">
                <a:solidFill>
                  <a:srgbClr val="7030A0"/>
                </a:solidFill>
              </a:rPr>
              <a:t>Unwashed dyeing </a:t>
            </a:r>
            <a:r>
              <a:rPr lang="en-US" dirty="0"/>
              <a:t>chamber.</a:t>
            </a:r>
          </a:p>
          <a:p>
            <a:pPr lvl="0"/>
            <a:r>
              <a:rPr lang="en-US" dirty="0">
                <a:solidFill>
                  <a:srgbClr val="7030A0"/>
                </a:solidFill>
              </a:rPr>
              <a:t>Improper mixing of dyestuff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sz="4500" b="1" dirty="0" smtClean="0"/>
              <a:t>Remedies</a:t>
            </a:r>
            <a:r>
              <a:rPr lang="en-US" sz="4500" b="1" dirty="0"/>
              <a:t>: </a:t>
            </a:r>
          </a:p>
          <a:p>
            <a:pPr lvl="0"/>
            <a:r>
              <a:rPr lang="en-US" dirty="0"/>
              <a:t>Operator should be </a:t>
            </a:r>
            <a:r>
              <a:rPr lang="en-US" dirty="0">
                <a:solidFill>
                  <a:srgbClr val="7030A0"/>
                </a:solidFill>
              </a:rPr>
              <a:t>conscious.</a:t>
            </a:r>
          </a:p>
          <a:p>
            <a:pPr lvl="0"/>
            <a:r>
              <a:rPr lang="en-US" dirty="0"/>
              <a:t>Frequently </a:t>
            </a:r>
            <a:r>
              <a:rPr lang="en-US" dirty="0">
                <a:solidFill>
                  <a:srgbClr val="7030A0"/>
                </a:solidFill>
              </a:rPr>
              <a:t>wash out the dyeing chamber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Proper </a:t>
            </a:r>
            <a:r>
              <a:rPr lang="en-US" dirty="0">
                <a:solidFill>
                  <a:srgbClr val="7030A0"/>
                </a:solidFill>
              </a:rPr>
              <a:t>mixing of dyestuff.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016" y="1728216"/>
            <a:ext cx="4992624" cy="4645152"/>
          </a:xfrm>
        </p:spPr>
        <p:txBody>
          <a:bodyPr/>
          <a:lstStyle/>
          <a:p>
            <a:r>
              <a:rPr lang="en-US" dirty="0"/>
              <a:t> If the </a:t>
            </a:r>
            <a:r>
              <a:rPr lang="en-US" dirty="0">
                <a:solidFill>
                  <a:srgbClr val="7030A0"/>
                </a:solidFill>
              </a:rPr>
              <a:t>chamber of dyeing machine </a:t>
            </a:r>
            <a:r>
              <a:rPr lang="en-US" dirty="0"/>
              <a:t>is not washed uniformly after one batch is dyed </a:t>
            </a:r>
            <a:r>
              <a:rPr lang="en-US" dirty="0">
                <a:solidFill>
                  <a:srgbClr val="7030A0"/>
                </a:solidFill>
              </a:rPr>
              <a:t>then some </a:t>
            </a:r>
            <a:r>
              <a:rPr lang="en-US" dirty="0" smtClean="0">
                <a:solidFill>
                  <a:srgbClr val="7030A0"/>
                </a:solidFill>
              </a:rPr>
              <a:t>dye </a:t>
            </a:r>
            <a:r>
              <a:rPr lang="en-US" dirty="0">
                <a:solidFill>
                  <a:srgbClr val="7030A0"/>
                </a:solidFill>
              </a:rPr>
              <a:t>particles remain on the dye chamber</a:t>
            </a:r>
            <a:r>
              <a:rPr lang="en-US" dirty="0"/>
              <a:t> which can attached with </a:t>
            </a:r>
            <a:r>
              <a:rPr lang="en-US" dirty="0">
                <a:solidFill>
                  <a:srgbClr val="7030A0"/>
                </a:solidFill>
              </a:rPr>
              <a:t>another batch of fabric </a:t>
            </a:r>
            <a:r>
              <a:rPr lang="en-US" dirty="0" smtClean="0">
                <a:solidFill>
                  <a:srgbClr val="7030A0"/>
                </a:solidFill>
              </a:rPr>
              <a:t>when </a:t>
            </a:r>
            <a:r>
              <a:rPr lang="en-US" dirty="0">
                <a:solidFill>
                  <a:srgbClr val="7030A0"/>
                </a:solidFill>
              </a:rPr>
              <a:t>the fabric is insert on the machine chamber.</a:t>
            </a:r>
          </a:p>
          <a:p>
            <a:endParaRPr lang="en-US" dirty="0"/>
          </a:p>
        </p:txBody>
      </p:sp>
      <p:pic>
        <p:nvPicPr>
          <p:cNvPr id="7" name="Picture 6" descr="C:\Users\user\Desktop\factory picture\IMG_20160821_1244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464" y="2871216"/>
            <a:ext cx="4699699" cy="361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726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629"/>
            <a:ext cx="3932237" cy="1600200"/>
          </a:xfrm>
        </p:spPr>
        <p:txBody>
          <a:bodyPr/>
          <a:lstStyle/>
          <a:p>
            <a:r>
              <a:rPr lang="en-US" dirty="0" smtClean="0"/>
              <a:t>Faults in Knit Finished fabric: </a:t>
            </a:r>
            <a:r>
              <a:rPr lang="en-US" dirty="0"/>
              <a:t>Color Fading </a:t>
            </a:r>
            <a:r>
              <a:rPr lang="en-US" b="1" i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368405"/>
          </a:xfrm>
        </p:spPr>
        <p:txBody>
          <a:bodyPr>
            <a:normAutofit fontScale="85000" lnSpcReduction="20000"/>
          </a:bodyPr>
          <a:lstStyle/>
          <a:p>
            <a:r>
              <a:rPr lang="en-US" sz="4400" b="1" dirty="0"/>
              <a:t>Causes: </a:t>
            </a:r>
            <a:endParaRPr lang="en-US" dirty="0"/>
          </a:p>
          <a:p>
            <a:pPr lvl="0"/>
            <a:r>
              <a:rPr lang="en-US" dirty="0">
                <a:solidFill>
                  <a:srgbClr val="7030A0"/>
                </a:solidFill>
              </a:rPr>
              <a:t>Dyeing recipe</a:t>
            </a:r>
            <a:r>
              <a:rPr lang="en-US" dirty="0"/>
              <a:t> i.e. the poor fixing of the dyes is a major cause of color fading.</a:t>
            </a:r>
          </a:p>
          <a:p>
            <a:pPr lvl="0"/>
            <a:r>
              <a:rPr lang="en-US" dirty="0"/>
              <a:t>Using the </a:t>
            </a:r>
            <a:r>
              <a:rPr lang="en-US" dirty="0">
                <a:solidFill>
                  <a:srgbClr val="7030A0"/>
                </a:solidFill>
              </a:rPr>
              <a:t>wrong combination of colors in a secondary or tertiary shade.</a:t>
            </a:r>
          </a:p>
          <a:p>
            <a:pPr lvl="0"/>
            <a:r>
              <a:rPr lang="en-US" dirty="0"/>
              <a:t>Use of </a:t>
            </a:r>
            <a:r>
              <a:rPr lang="en-US" dirty="0">
                <a:solidFill>
                  <a:srgbClr val="7030A0"/>
                </a:solidFill>
              </a:rPr>
              <a:t>strong detergents &amp; the quality of water </a:t>
            </a:r>
            <a:r>
              <a:rPr lang="en-US" dirty="0"/>
              <a:t>are also the common causes for color fading.</a:t>
            </a:r>
          </a:p>
          <a:p>
            <a:pPr lvl="0"/>
            <a:r>
              <a:rPr lang="en-US" dirty="0">
                <a:solidFill>
                  <a:srgbClr val="7030A0"/>
                </a:solidFill>
              </a:rPr>
              <a:t>Prolonged exposure to strong light </a:t>
            </a:r>
            <a:r>
              <a:rPr lang="en-US" dirty="0"/>
              <a:t>will also cause the colors to fade.</a:t>
            </a:r>
          </a:p>
          <a:p>
            <a:pPr lvl="0"/>
            <a:r>
              <a:rPr lang="en-US" dirty="0">
                <a:solidFill>
                  <a:srgbClr val="7030A0"/>
                </a:solidFill>
              </a:rPr>
              <a:t>High label of acidity or alkalinity </a:t>
            </a:r>
            <a:r>
              <a:rPr lang="en-US" dirty="0"/>
              <a:t>in the perspiration of individuals also causes color fading.</a:t>
            </a:r>
          </a:p>
          <a:p>
            <a:pPr lvl="0"/>
            <a:r>
              <a:rPr lang="en-US" sz="4500" b="1" dirty="0" smtClean="0"/>
              <a:t>Remedies</a:t>
            </a:r>
            <a:r>
              <a:rPr lang="en-US" sz="4500" b="1" dirty="0"/>
              <a:t>: </a:t>
            </a:r>
          </a:p>
          <a:p>
            <a:pPr lvl="0"/>
            <a:r>
              <a:rPr lang="en-US" dirty="0"/>
              <a:t>Use the </a:t>
            </a:r>
            <a:r>
              <a:rPr lang="en-US" dirty="0">
                <a:solidFill>
                  <a:srgbClr val="7030A0"/>
                </a:solidFill>
              </a:rPr>
              <a:t>correct dyeing recipe </a:t>
            </a:r>
            <a:r>
              <a:rPr lang="en-US" dirty="0"/>
              <a:t>i.e. the appropriate labeling, fixing agents &amp; the correct combination of dyes.</a:t>
            </a:r>
          </a:p>
          <a:p>
            <a:pPr lvl="0"/>
            <a:r>
              <a:rPr lang="en-US" dirty="0"/>
              <a:t>Follow the </a:t>
            </a:r>
            <a:r>
              <a:rPr lang="en-US" dirty="0">
                <a:solidFill>
                  <a:srgbClr val="7030A0"/>
                </a:solidFill>
              </a:rPr>
              <a:t>wash care instructions </a:t>
            </a:r>
            <a:r>
              <a:rPr lang="en-US" dirty="0"/>
              <a:t>rigidly.</a:t>
            </a:r>
          </a:p>
          <a:p>
            <a:pPr lvl="0"/>
            <a:r>
              <a:rPr lang="en-US" dirty="0"/>
              <a:t>Use </a:t>
            </a:r>
            <a:r>
              <a:rPr lang="en-US" dirty="0">
                <a:solidFill>
                  <a:srgbClr val="7030A0"/>
                </a:solidFill>
              </a:rPr>
              <a:t>mild detergents &amp; soft water </a:t>
            </a:r>
            <a:r>
              <a:rPr lang="en-US" dirty="0"/>
              <a:t>for washing the garments.</a:t>
            </a:r>
          </a:p>
          <a:p>
            <a:r>
              <a:rPr lang="en-US" dirty="0"/>
              <a:t>Don’t </a:t>
            </a:r>
            <a:r>
              <a:rPr lang="en-US" dirty="0">
                <a:solidFill>
                  <a:srgbClr val="7030A0"/>
                </a:solidFill>
              </a:rPr>
              <a:t>soak the garments </a:t>
            </a:r>
            <a:r>
              <a:rPr lang="en-US" dirty="0"/>
              <a:t>for more than </a:t>
            </a:r>
            <a:r>
              <a:rPr lang="en-US" dirty="0">
                <a:solidFill>
                  <a:srgbClr val="7030A0"/>
                </a:solidFill>
              </a:rPr>
              <a:t>10- 15 minutes </a:t>
            </a:r>
            <a:r>
              <a:rPr lang="en-US" dirty="0"/>
              <a:t>in the detergent prior to washing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928" y="1873770"/>
            <a:ext cx="4484757" cy="3995218"/>
          </a:xfrm>
        </p:spPr>
        <p:txBody>
          <a:bodyPr/>
          <a:lstStyle/>
          <a:p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b="1" dirty="0" smtClean="0">
                <a:solidFill>
                  <a:srgbClr val="7030A0"/>
                </a:solidFill>
              </a:rPr>
              <a:t>Severe uneven dyeing</a:t>
            </a:r>
            <a:endParaRPr lang="en-US" sz="2500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E:\daffodil\CV\for email\Dyeing-Fabric-bloombakecreate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888" y="2478024"/>
            <a:ext cx="4214247" cy="343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468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0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686800" cy="1139825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/>
              <a:t>Properties of raw materials for dyeing</a:t>
            </a:r>
          </a:p>
        </p:txBody>
      </p:sp>
      <p:graphicFrame>
        <p:nvGraphicFramePr>
          <p:cNvPr id="63549" name="Group 61"/>
          <p:cNvGraphicFramePr>
            <a:graphicFrameLocks noGrp="1"/>
          </p:cNvGraphicFramePr>
          <p:nvPr>
            <p:ph idx="1"/>
          </p:nvPr>
        </p:nvGraphicFramePr>
        <p:xfrm>
          <a:off x="2057400" y="1524001"/>
          <a:ext cx="8077200" cy="4621213"/>
        </p:xfrm>
        <a:graphic>
          <a:graphicData uri="http://schemas.openxmlformats.org/drawingml/2006/table">
            <a:tbl>
              <a:tblPr/>
              <a:tblGrid>
                <a:gridCol w="2362200"/>
                <a:gridCol w="5715000"/>
              </a:tblGrid>
              <a:tr h="3962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Raw materials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Desired Properties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26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Grey Fabric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Free from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stains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Free from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itchFamily="34" charset="0"/>
                        </a:rPr>
                        <a:t>foreign matters and contamination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Free from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manufacturing defects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6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Cloth for dyeing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Good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itchFamily="34" charset="0"/>
                        </a:rPr>
                        <a:t>absorbing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capacity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Free from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impurities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Even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itchFamily="34" charset="0"/>
                        </a:rPr>
                        <a:t>whiteness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Smooth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surface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86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Dyestuff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Sufficient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strength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of required quality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Good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itchFamily="34" charset="0"/>
                        </a:rPr>
                        <a:t>fastness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properties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Availability of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data and shade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card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0B9BA7-A37A-4490-8C25-E8BB84FC02B3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xmlns="" val="380229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9768"/>
            <a:ext cx="3854528" cy="941832"/>
          </a:xfrm>
        </p:spPr>
        <p:txBody>
          <a:bodyPr/>
          <a:lstStyle/>
          <a:p>
            <a:r>
              <a:rPr lang="en-US" dirty="0"/>
              <a:t>Faults in Knit Finished fabric: </a:t>
            </a:r>
            <a:r>
              <a:rPr lang="en-US" b="1" i="1" dirty="0" smtClean="0">
                <a:solidFill>
                  <a:srgbClr val="7030A0"/>
                </a:solidFill>
              </a:rPr>
              <a:t>Shade Variation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891649"/>
            <a:ext cx="5822180" cy="326496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1517905"/>
            <a:ext cx="3854528" cy="384361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Shade of one parts of fabric is different from the other areas.</a:t>
            </a:r>
          </a:p>
          <a:p>
            <a:r>
              <a:rPr lang="en-US" dirty="0" smtClean="0"/>
              <a:t>Types: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Side to side </a:t>
            </a:r>
            <a:r>
              <a:rPr lang="en-US" dirty="0" smtClean="0"/>
              <a:t>shade variation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End to end </a:t>
            </a:r>
            <a:r>
              <a:rPr lang="en-US" dirty="0" smtClean="0"/>
              <a:t>shade variation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Batch to batch </a:t>
            </a:r>
            <a:r>
              <a:rPr lang="en-US" dirty="0" smtClean="0"/>
              <a:t>shade Variation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16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Shade </a:t>
            </a:r>
            <a:r>
              <a:rPr lang="en-US" dirty="0"/>
              <a:t>Variation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148841"/>
            <a:ext cx="3854528" cy="407822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Shade of </a:t>
            </a:r>
            <a:r>
              <a:rPr lang="en-US" b="1" dirty="0" smtClean="0">
                <a:solidFill>
                  <a:srgbClr val="7030A0"/>
                </a:solidFill>
              </a:rPr>
              <a:t>one side of the roll/batch </a:t>
            </a:r>
            <a:r>
              <a:rPr lang="en-US" dirty="0" smtClean="0"/>
              <a:t>differs from the other side of the </a:t>
            </a:r>
            <a:r>
              <a:rPr lang="en-US" dirty="0" smtClean="0">
                <a:solidFill>
                  <a:srgbClr val="7030A0"/>
                </a:solidFill>
              </a:rPr>
              <a:t>same roll/batch </a:t>
            </a:r>
            <a:r>
              <a:rPr lang="en-US" dirty="0" smtClean="0"/>
              <a:t>is called </a:t>
            </a:r>
            <a:r>
              <a:rPr lang="en-US" dirty="0" smtClean="0">
                <a:solidFill>
                  <a:srgbClr val="7030A0"/>
                </a:solidFill>
              </a:rPr>
              <a:t>side to side </a:t>
            </a:r>
            <a:r>
              <a:rPr lang="en-US" dirty="0" smtClean="0"/>
              <a:t>shade variation.</a:t>
            </a:r>
          </a:p>
          <a:p>
            <a:endParaRPr lang="en-US" dirty="0" smtClean="0"/>
          </a:p>
          <a:p>
            <a:r>
              <a:rPr lang="en-US" dirty="0"/>
              <a:t>One end of a </a:t>
            </a:r>
            <a:r>
              <a:rPr lang="en-US" dirty="0">
                <a:solidFill>
                  <a:srgbClr val="7030A0"/>
                </a:solidFill>
              </a:rPr>
              <a:t>roll/batch shows </a:t>
            </a:r>
            <a:r>
              <a:rPr lang="en-US" dirty="0"/>
              <a:t>different shade with other </a:t>
            </a:r>
            <a:r>
              <a:rPr lang="en-US" dirty="0">
                <a:solidFill>
                  <a:srgbClr val="7030A0"/>
                </a:solidFill>
              </a:rPr>
              <a:t>end of the same roll/batch </a:t>
            </a:r>
            <a:r>
              <a:rPr lang="en-US" dirty="0"/>
              <a:t>is called side to side shade variation.</a:t>
            </a:r>
          </a:p>
          <a:p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Shade of one batch differ </a:t>
            </a:r>
            <a:r>
              <a:rPr lang="en-US" dirty="0"/>
              <a:t>with others is called batch to batch shade variation.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8304" y="576072"/>
            <a:ext cx="7315200" cy="5843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1612" y="3693202"/>
            <a:ext cx="3743570" cy="148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9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75816"/>
          </a:xfrm>
        </p:spPr>
        <p:txBody>
          <a:bodyPr>
            <a:normAutofit fontScale="90000"/>
          </a:bodyPr>
          <a:lstStyle/>
          <a:p>
            <a:r>
              <a:rPr lang="en-US" dirty="0"/>
              <a:t>Faults in Knit Finished fabric: </a:t>
            </a:r>
            <a:r>
              <a:rPr lang="en-US" b="1" dirty="0">
                <a:solidFill>
                  <a:srgbClr val="7030A0"/>
                </a:solidFill>
              </a:rPr>
              <a:t>Oil </a:t>
            </a:r>
            <a:r>
              <a:rPr lang="en-US" b="1" dirty="0" smtClean="0">
                <a:solidFill>
                  <a:srgbClr val="7030A0"/>
                </a:solidFill>
              </a:rPr>
              <a:t>Spot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sz="1700" dirty="0" smtClean="0">
                <a:solidFill>
                  <a:schemeClr val="accent5">
                    <a:lumMod val="75000"/>
                  </a:schemeClr>
                </a:solidFill>
              </a:rPr>
              <a:t>Oil </a:t>
            </a:r>
            <a:r>
              <a:rPr lang="en-US" sz="1700" dirty="0" smtClean="0">
                <a:solidFill>
                  <a:schemeClr val="accent5">
                    <a:lumMod val="75000"/>
                  </a:schemeClr>
                </a:solidFill>
              </a:rPr>
              <a:t>recolor with residue clung to surface which makes the stains increasingly visible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Causes: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7030A0"/>
                </a:solidFill>
              </a:rPr>
              <a:t>Lubricant oil utilized </a:t>
            </a:r>
            <a:r>
              <a:rPr lang="en-US" dirty="0"/>
              <a:t>in machine parts.</a:t>
            </a:r>
          </a:p>
          <a:p>
            <a:pPr lvl="0"/>
            <a:r>
              <a:rPr lang="en-US" dirty="0">
                <a:solidFill>
                  <a:srgbClr val="7030A0"/>
                </a:solidFill>
              </a:rPr>
              <a:t>Unclean parts </a:t>
            </a:r>
            <a:r>
              <a:rPr lang="en-US" dirty="0"/>
              <a:t>utilized.</a:t>
            </a:r>
          </a:p>
          <a:p>
            <a:pPr lvl="0"/>
            <a:r>
              <a:rPr lang="en-US" dirty="0">
                <a:solidFill>
                  <a:srgbClr val="7030A0"/>
                </a:solidFill>
              </a:rPr>
              <a:t>Open hand dust</a:t>
            </a:r>
            <a:r>
              <a:rPr lang="en-US" dirty="0"/>
              <a:t>.</a:t>
            </a:r>
          </a:p>
          <a:p>
            <a:pPr lvl="0"/>
            <a:r>
              <a:rPr lang="en-US" dirty="0">
                <a:solidFill>
                  <a:srgbClr val="7030A0"/>
                </a:solidFill>
              </a:rPr>
              <a:t>Natural dust.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Remedies: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en-US" dirty="0"/>
              <a:t>Should be </a:t>
            </a:r>
            <a:r>
              <a:rPr lang="en-US" dirty="0">
                <a:solidFill>
                  <a:srgbClr val="002060"/>
                </a:solidFill>
              </a:rPr>
              <a:t>utilized deformity free machine.</a:t>
            </a:r>
          </a:p>
          <a:p>
            <a:pPr lvl="0"/>
            <a:r>
              <a:rPr lang="en-US" dirty="0">
                <a:solidFill>
                  <a:srgbClr val="002060"/>
                </a:solidFill>
              </a:rPr>
              <a:t>Lubricating ought </a:t>
            </a:r>
            <a:r>
              <a:rPr lang="en-US" dirty="0"/>
              <a:t>to be utilized property.</a:t>
            </a:r>
          </a:p>
          <a:p>
            <a:pPr lvl="0"/>
            <a:r>
              <a:rPr lang="en-US" dirty="0">
                <a:solidFill>
                  <a:srgbClr val="002060"/>
                </a:solidFill>
              </a:rPr>
              <a:t>Operator must be spotless and utilize hand gloves.</a:t>
            </a:r>
          </a:p>
          <a:p>
            <a:pPr lvl="0"/>
            <a:r>
              <a:rPr lang="en-US" dirty="0"/>
              <a:t>Proper </a:t>
            </a:r>
            <a:r>
              <a:rPr lang="en-US" dirty="0">
                <a:solidFill>
                  <a:srgbClr val="002060"/>
                </a:solidFill>
              </a:rPr>
              <a:t>support of machine.</a:t>
            </a:r>
          </a:p>
          <a:p>
            <a:pPr lvl="0"/>
            <a:r>
              <a:rPr lang="en-US" dirty="0"/>
              <a:t>Proper </a:t>
            </a:r>
            <a:r>
              <a:rPr lang="en-US" dirty="0">
                <a:solidFill>
                  <a:srgbClr val="002060"/>
                </a:solidFill>
              </a:rPr>
              <a:t>cleaning of machine.</a:t>
            </a:r>
          </a:p>
          <a:p>
            <a:endParaRPr lang="en-US" dirty="0"/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936" y="4572001"/>
            <a:ext cx="3858768" cy="21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09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54" y="246888"/>
            <a:ext cx="8596668" cy="1073912"/>
          </a:xfrm>
        </p:spPr>
        <p:txBody>
          <a:bodyPr>
            <a:normAutofit/>
          </a:bodyPr>
          <a:lstStyle/>
          <a:p>
            <a:r>
              <a:rPr lang="en-US" altLang="en-US" b="1" dirty="0"/>
              <a:t>Causes of Shade Variation in Dyeing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4" y="1120877"/>
            <a:ext cx="9307914" cy="5397910"/>
          </a:xfrm>
        </p:spPr>
        <p:txBody>
          <a:bodyPr>
            <a:normAutofit lnSpcReduction="10000"/>
          </a:bodyPr>
          <a:lstStyle/>
          <a:p>
            <a:r>
              <a:rPr lang="en-US" altLang="en-US" sz="1600" b="1" dirty="0">
                <a:solidFill>
                  <a:srgbClr val="002060"/>
                </a:solidFill>
              </a:rPr>
              <a:t>Variation in fabric preparation</a:t>
            </a:r>
          </a:p>
          <a:p>
            <a:endParaRPr lang="en-US" altLang="en-US" sz="1600" b="1" dirty="0"/>
          </a:p>
          <a:p>
            <a:r>
              <a:rPr lang="en-US" altLang="en-US" sz="1600" b="1" dirty="0"/>
              <a:t>Difference in </a:t>
            </a:r>
            <a:r>
              <a:rPr lang="en-US" altLang="en-US" sz="1600" b="1" dirty="0" err="1"/>
              <a:t>fibre</a:t>
            </a:r>
            <a:r>
              <a:rPr lang="en-US" altLang="en-US" sz="1600" b="1" dirty="0"/>
              <a:t> strength</a:t>
            </a:r>
          </a:p>
          <a:p>
            <a:endParaRPr lang="en-US" altLang="en-US" sz="1600" b="1" dirty="0"/>
          </a:p>
          <a:p>
            <a:r>
              <a:rPr lang="en-US" altLang="en-US" sz="1600" b="1" dirty="0"/>
              <a:t>Difference in </a:t>
            </a:r>
            <a:r>
              <a:rPr lang="en-US" altLang="en-US" sz="1600" b="1" dirty="0">
                <a:solidFill>
                  <a:srgbClr val="002060"/>
                </a:solidFill>
              </a:rPr>
              <a:t>quality of dyes, chemicals and water</a:t>
            </a:r>
          </a:p>
          <a:p>
            <a:endParaRPr lang="en-US" altLang="en-US" sz="1600" b="1" dirty="0"/>
          </a:p>
          <a:p>
            <a:r>
              <a:rPr lang="en-US" altLang="en-US" sz="1600" b="1" dirty="0"/>
              <a:t>Variation in </a:t>
            </a:r>
            <a:r>
              <a:rPr lang="en-US" altLang="en-US" sz="1600" b="1" dirty="0">
                <a:solidFill>
                  <a:srgbClr val="002060"/>
                </a:solidFill>
              </a:rPr>
              <a:t>length of fabric in batch</a:t>
            </a:r>
          </a:p>
          <a:p>
            <a:endParaRPr lang="en-US" altLang="en-US" sz="1600" b="1" dirty="0"/>
          </a:p>
          <a:p>
            <a:r>
              <a:rPr lang="en-US" altLang="en-US" sz="1600" b="1" dirty="0">
                <a:solidFill>
                  <a:srgbClr val="002060"/>
                </a:solidFill>
              </a:rPr>
              <a:t>Wrong formulation of dyeing recipe</a:t>
            </a:r>
          </a:p>
          <a:p>
            <a:endParaRPr lang="en-US" altLang="en-US" sz="1600" b="1" dirty="0"/>
          </a:p>
          <a:p>
            <a:r>
              <a:rPr lang="en-US" altLang="en-US" sz="1600" b="1" dirty="0"/>
              <a:t>Improper maintenance in dyeing operation</a:t>
            </a:r>
          </a:p>
          <a:p>
            <a:endParaRPr lang="en-US" altLang="en-US" sz="1600" b="1" dirty="0"/>
          </a:p>
          <a:p>
            <a:r>
              <a:rPr lang="en-US" altLang="en-US" sz="1600" b="1" dirty="0">
                <a:solidFill>
                  <a:srgbClr val="002060"/>
                </a:solidFill>
              </a:rPr>
              <a:t>Selection of wrong dyeing parameters</a:t>
            </a:r>
          </a:p>
          <a:p>
            <a:endParaRPr lang="en-US" altLang="en-US" sz="1600" b="1" dirty="0"/>
          </a:p>
          <a:p>
            <a:r>
              <a:rPr lang="en-US" altLang="en-US" sz="1600" b="1" dirty="0"/>
              <a:t>Wrong measurement of materials</a:t>
            </a:r>
          </a:p>
          <a:p>
            <a:endParaRPr lang="en-US" altLang="en-US" sz="1600" b="1" dirty="0"/>
          </a:p>
          <a:p>
            <a:endParaRPr lang="en-US" altLang="en-US" sz="2400" dirty="0"/>
          </a:p>
        </p:txBody>
      </p:sp>
      <p:sp>
        <p:nvSpPr>
          <p:cNvPr id="880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9A5049-1B2A-42C8-9790-888652C09E0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/>
          </a:p>
        </p:txBody>
      </p:sp>
      <p:pic>
        <p:nvPicPr>
          <p:cNvPr id="41986" name="Picture 2" descr="Shade Variation in Garments | Textile Merchandis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3640" y="886650"/>
            <a:ext cx="5504688" cy="5111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70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04801"/>
            <a:ext cx="8229600" cy="1139825"/>
          </a:xfrm>
        </p:spPr>
        <p:txBody>
          <a:bodyPr/>
          <a:lstStyle/>
          <a:p>
            <a:pPr algn="ctr"/>
            <a:r>
              <a:rPr lang="en-US" altLang="en-US" b="1" smtClean="0"/>
              <a:t>Fabric Inspection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7334" y="1170433"/>
            <a:ext cx="9134178" cy="48709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	Before the production of garments the quality of fabric should be inspected. When fabric received in store, at least it is needed to inspect 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10% fabric</a:t>
            </a:r>
            <a:r>
              <a:rPr lang="en-US" altLang="en-US" sz="2400" dirty="0"/>
              <a:t>. This inspection is done by point systems. </a:t>
            </a:r>
          </a:p>
          <a:p>
            <a:endParaRPr lang="en-US" altLang="en-US" sz="24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Some point system for fabric inspection are:</a:t>
            </a:r>
          </a:p>
          <a:p>
            <a:pPr lvl="1"/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4-point system</a:t>
            </a:r>
          </a:p>
          <a:p>
            <a:pPr lvl="1"/>
            <a:r>
              <a:rPr lang="en-US" altLang="en-US" sz="2000" dirty="0"/>
              <a:t>6.5-point system</a:t>
            </a:r>
          </a:p>
          <a:p>
            <a:pPr lvl="1"/>
            <a:r>
              <a:rPr lang="en-US" altLang="en-US" sz="2000" dirty="0"/>
              <a:t>10-point system</a:t>
            </a:r>
          </a:p>
          <a:p>
            <a:pPr lvl="1"/>
            <a:r>
              <a:rPr lang="en-US" altLang="en-US" sz="2000" dirty="0"/>
              <a:t>Dallas point system</a:t>
            </a:r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62B0F3A-5237-452E-9531-7D138FD2D1F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xmlns="" val="17441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altLang="en-US" b="1" smtClean="0"/>
              <a:t>Fabric Inspection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7334" y="1444753"/>
            <a:ext cx="8596668" cy="459661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2000" b="1" dirty="0"/>
              <a:t>	 </a:t>
            </a:r>
            <a:r>
              <a:rPr lang="en-US" altLang="en-US" sz="2000" b="1" u="sng" dirty="0"/>
              <a:t>4-point system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en-US" sz="2000" b="1" dirty="0"/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000" b="1" dirty="0"/>
              <a:t>	</a:t>
            </a:r>
            <a:r>
              <a:rPr lang="en-US" altLang="en-US" sz="2000" dirty="0"/>
              <a:t>The 4-point system, also called the </a:t>
            </a:r>
            <a:r>
              <a:rPr lang="en-US" altLang="en-US" sz="2000" dirty="0">
                <a:solidFill>
                  <a:srgbClr val="002060"/>
                </a:solidFill>
              </a:rPr>
              <a:t>American Apparel Manufacturers Association (AAMA) </a:t>
            </a:r>
            <a:r>
              <a:rPr lang="en-US" altLang="en-US" sz="2000" dirty="0"/>
              <a:t>point-grading system for determining fabric quality, is widely used by producers of apparel fabrics and by the </a:t>
            </a:r>
            <a:r>
              <a:rPr lang="en-US" altLang="en-US" sz="2000" dirty="0">
                <a:solidFill>
                  <a:srgbClr val="002060"/>
                </a:solidFill>
              </a:rPr>
              <a:t>department of defense in United States and is endorsed by the AAMA as well as ASQC (</a:t>
            </a:r>
            <a:r>
              <a:rPr lang="en-US" altLang="en-US" sz="2000" i="1" dirty="0">
                <a:solidFill>
                  <a:srgbClr val="002060"/>
                </a:solidFill>
              </a:rPr>
              <a:t>American Society for Quality Control).</a:t>
            </a:r>
          </a:p>
          <a:p>
            <a:pPr algn="just"/>
            <a:endParaRPr lang="en-US" altLang="en-US" sz="2000" i="1" dirty="0"/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000" dirty="0"/>
              <a:t>	The system in which the </a:t>
            </a:r>
            <a:r>
              <a:rPr lang="en-US" altLang="en-US" sz="2000" dirty="0">
                <a:solidFill>
                  <a:srgbClr val="002060"/>
                </a:solidFill>
              </a:rPr>
              <a:t>penalty point of a defect is maximum 4 is called 4-point system of quality control.  </a:t>
            </a:r>
          </a:p>
        </p:txBody>
      </p:sp>
      <p:sp>
        <p:nvSpPr>
          <p:cNvPr id="716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CC0ADA-E919-4DAB-954D-2C3BAC108D6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xmlns="" val="26000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altLang="en-US" b="1" smtClean="0"/>
              <a:t>Fabric Inspection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7334" y="1490473"/>
            <a:ext cx="8596668" cy="4550890"/>
          </a:xfrm>
        </p:spPr>
        <p:txBody>
          <a:bodyPr/>
          <a:lstStyle/>
          <a:p>
            <a:r>
              <a:rPr lang="en-US" altLang="en-US" sz="2000" b="1" u="sng" dirty="0"/>
              <a:t>Basic Principle:</a:t>
            </a:r>
            <a:r>
              <a:rPr lang="en-US" altLang="en-US" sz="2000" dirty="0"/>
              <a:t> Defect point values should be counted in 100 </a:t>
            </a:r>
            <a:r>
              <a:rPr lang="en-US" altLang="en-US" sz="2000" dirty="0" smtClean="0"/>
              <a:t>square yards of </a:t>
            </a:r>
            <a:r>
              <a:rPr lang="en-US" altLang="en-US" sz="2000" dirty="0"/>
              <a:t>fabric. If defect point values are 40 or less then it indicates first quality fabric. The grading range is given below: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/>
          </a:p>
        </p:txBody>
      </p:sp>
      <p:graphicFrame>
        <p:nvGraphicFramePr>
          <p:cNvPr id="120865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4546840"/>
              </p:ext>
            </p:extLst>
          </p:nvPr>
        </p:nvGraphicFramePr>
        <p:xfrm>
          <a:off x="3352800" y="3200400"/>
          <a:ext cx="6096000" cy="19812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Point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≤ 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Above 40-60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Above 61-80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Above 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Rejected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9442D1-7924-4A3C-91C0-873444C46F7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xmlns="" val="1100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altLang="en-US" b="1" smtClean="0"/>
              <a:t>Fabric Inspection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2000" b="1" u="sng" dirty="0"/>
              <a:t>Procedure:</a:t>
            </a:r>
          </a:p>
          <a:p>
            <a:pPr lvl="1"/>
            <a:r>
              <a:rPr lang="en-US" altLang="en-US" sz="1800" dirty="0"/>
              <a:t>Should select </a:t>
            </a:r>
            <a:r>
              <a:rPr lang="en-US" altLang="en-US" sz="1800" dirty="0">
                <a:solidFill>
                  <a:srgbClr val="002060"/>
                </a:solidFill>
              </a:rPr>
              <a:t>10% fabric randomly from the fabric received quantity.</a:t>
            </a:r>
          </a:p>
          <a:p>
            <a:pPr lvl="1"/>
            <a:r>
              <a:rPr lang="en-US" altLang="en-US" sz="1800" dirty="0"/>
              <a:t>The defects are located, marked and recorded on a frame.</a:t>
            </a:r>
          </a:p>
          <a:p>
            <a:pPr lvl="1"/>
            <a:r>
              <a:rPr lang="en-US" altLang="en-US" sz="1800" dirty="0"/>
              <a:t>Fabric defect point values are taken based on the following: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1800" dirty="0"/>
          </a:p>
        </p:txBody>
      </p:sp>
      <p:graphicFrame>
        <p:nvGraphicFramePr>
          <p:cNvPr id="119849" name="Group 41"/>
          <p:cNvGraphicFramePr>
            <a:graphicFrameLocks noGrp="1"/>
          </p:cNvGraphicFramePr>
          <p:nvPr>
            <p:extLst/>
          </p:nvPr>
        </p:nvGraphicFramePr>
        <p:xfrm>
          <a:off x="2743200" y="3830354"/>
          <a:ext cx="6096000" cy="2560602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Length of Defect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Point Allocated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Up to 3 inch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Over 3 inch-Up to 6 inch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Over 6 inch-Up to 9 inch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Over 9 inch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≤1 inch (Holes)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Over 1 inch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7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C06FBF-67AD-491C-B4B7-7A0E959924AF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xmlns="" val="24303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altLang="en-US" b="1" smtClean="0"/>
              <a:t>Fabric Inspection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4320" y="1641476"/>
            <a:ext cx="10393680" cy="453072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000" b="1" u="sng" dirty="0"/>
              <a:t>Calculation:</a:t>
            </a:r>
          </a:p>
          <a:p>
            <a:endParaRPr lang="en-US" altLang="en-US" sz="12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200" b="1" dirty="0">
                <a:solidFill>
                  <a:srgbClr val="002060"/>
                </a:solidFill>
              </a:rPr>
              <a:t>Point/ 100 </a:t>
            </a:r>
            <a:r>
              <a:rPr lang="en-US" altLang="en-US" sz="2200" b="1" dirty="0" err="1">
                <a:solidFill>
                  <a:srgbClr val="002060"/>
                </a:solidFill>
              </a:rPr>
              <a:t>yd</a:t>
            </a:r>
            <a:r>
              <a:rPr lang="en-US" altLang="en-US" sz="2200" b="1" dirty="0">
                <a:solidFill>
                  <a:srgbClr val="002060"/>
                </a:solidFill>
              </a:rPr>
              <a:t> = {(Total point scored in a roll x 3600)/ (Total </a:t>
            </a:r>
            <a:r>
              <a:rPr lang="en-US" altLang="en-US" sz="2200" b="1" dirty="0" err="1">
                <a:solidFill>
                  <a:srgbClr val="002060"/>
                </a:solidFill>
              </a:rPr>
              <a:t>yds</a:t>
            </a:r>
            <a:r>
              <a:rPr lang="en-US" altLang="en-US" sz="2200" b="1" dirty="0">
                <a:solidFill>
                  <a:srgbClr val="002060"/>
                </a:solidFill>
              </a:rPr>
              <a:t> inspected x Fabric width in inch)}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200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200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 u="sng" dirty="0"/>
              <a:t>Exercise-1.</a:t>
            </a:r>
            <a:r>
              <a:rPr lang="en-US" altLang="en-US" dirty="0"/>
              <a:t> A fabric roll of 1200 </a:t>
            </a:r>
            <a:r>
              <a:rPr lang="en-US" altLang="en-US" dirty="0" err="1"/>
              <a:t>ydS</a:t>
            </a:r>
            <a:r>
              <a:rPr lang="en-US" altLang="en-US" dirty="0"/>
              <a:t> long and 48 inch wide contains the following defects: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r>
              <a:rPr lang="en-US" altLang="en-US" dirty="0"/>
              <a:t>2 defects up to 3 inch</a:t>
            </a:r>
          </a:p>
          <a:p>
            <a:r>
              <a:rPr lang="en-US" altLang="en-US" dirty="0"/>
              <a:t>5 defects over 3 inch but up to 6 inch</a:t>
            </a:r>
          </a:p>
          <a:p>
            <a:r>
              <a:rPr lang="en-US" altLang="en-US" dirty="0"/>
              <a:t>1 defect over 6 inch but up to 9 inch</a:t>
            </a:r>
          </a:p>
          <a:p>
            <a:r>
              <a:rPr lang="en-US" altLang="en-US" dirty="0"/>
              <a:t>1 defect over 9 inch</a:t>
            </a:r>
          </a:p>
          <a:p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Find out the grade of fabric based on 4-point system.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747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F7DBF1-E086-4FE3-B929-F672C8716743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xmlns="" val="112231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smtClean="0"/>
              <a:t>Consequences of fabric defects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4" y="1607575"/>
            <a:ext cx="8596668" cy="4433788"/>
          </a:xfrm>
        </p:spPr>
        <p:txBody>
          <a:bodyPr>
            <a:normAutofit/>
          </a:bodyPr>
          <a:lstStyle/>
          <a:p>
            <a:pPr marL="577850" indent="-577850">
              <a:lnSpc>
                <a:spcPct val="90000"/>
              </a:lnSpc>
            </a:pPr>
            <a:r>
              <a:rPr lang="en-US" altLang="en-US" dirty="0"/>
              <a:t>The customer (garments manufacturer) may </a:t>
            </a:r>
            <a:r>
              <a:rPr lang="en-US" altLang="en-US" dirty="0">
                <a:solidFill>
                  <a:srgbClr val="002060"/>
                </a:solidFill>
              </a:rPr>
              <a:t>totally reject the defective fabric.</a:t>
            </a:r>
          </a:p>
          <a:p>
            <a:pPr marL="577850" indent="-577850">
              <a:lnSpc>
                <a:spcPct val="90000"/>
              </a:lnSpc>
            </a:pPr>
            <a:endParaRPr lang="en-US" altLang="en-US" dirty="0"/>
          </a:p>
          <a:p>
            <a:pPr marL="577850" indent="-577850">
              <a:lnSpc>
                <a:spcPct val="90000"/>
              </a:lnSpc>
            </a:pPr>
            <a:r>
              <a:rPr lang="en-US" altLang="en-US" dirty="0"/>
              <a:t>If the rate of defect is not very high in that case fabric is accepted with </a:t>
            </a:r>
            <a:r>
              <a:rPr lang="en-US" altLang="en-US" b="1" dirty="0">
                <a:solidFill>
                  <a:srgbClr val="002060"/>
                </a:solidFill>
              </a:rPr>
              <a:t>certain penalization in terms of either reduction of cost of the fabric or additional fabric is demanded by the buyer</a:t>
            </a:r>
            <a:r>
              <a:rPr lang="en-US" altLang="en-US" dirty="0"/>
              <a:t>. This means that fabric defect may ultimately </a:t>
            </a:r>
            <a:r>
              <a:rPr lang="en-US" altLang="en-US" dirty="0">
                <a:solidFill>
                  <a:srgbClr val="002060"/>
                </a:solidFill>
              </a:rPr>
              <a:t>reduce the profitability </a:t>
            </a:r>
            <a:r>
              <a:rPr lang="en-US" altLang="en-US" dirty="0"/>
              <a:t>of the concern entrepreneur.</a:t>
            </a:r>
          </a:p>
          <a:p>
            <a:pPr marL="577850" indent="-577850">
              <a:lnSpc>
                <a:spcPct val="90000"/>
              </a:lnSpc>
            </a:pPr>
            <a:endParaRPr lang="en-US" altLang="en-US" dirty="0"/>
          </a:p>
          <a:p>
            <a:pPr marL="577850" indent="-577850">
              <a:lnSpc>
                <a:spcPct val="90000"/>
              </a:lnSpc>
            </a:pPr>
            <a:r>
              <a:rPr lang="en-US" altLang="en-US" dirty="0"/>
              <a:t>The garment manufacturer will be </a:t>
            </a:r>
            <a:r>
              <a:rPr lang="en-US" altLang="en-US" b="1" dirty="0">
                <a:solidFill>
                  <a:srgbClr val="002060"/>
                </a:solidFill>
              </a:rPr>
              <a:t>in trouble in handling a defective fabric in the cutting table.</a:t>
            </a:r>
          </a:p>
          <a:p>
            <a:pPr marL="577850" indent="-577850">
              <a:lnSpc>
                <a:spcPct val="90000"/>
              </a:lnSpc>
            </a:pPr>
            <a:endParaRPr lang="en-US" altLang="en-US" dirty="0"/>
          </a:p>
          <a:p>
            <a:pPr marL="577850" indent="-577850">
              <a:lnSpc>
                <a:spcPct val="90000"/>
              </a:lnSpc>
            </a:pPr>
            <a:r>
              <a:rPr lang="en-US" altLang="en-US" dirty="0"/>
              <a:t>In spite of all preventive measures, garments are produced with </a:t>
            </a:r>
            <a:r>
              <a:rPr lang="en-US" altLang="en-US" b="1" dirty="0">
                <a:solidFill>
                  <a:srgbClr val="002060"/>
                </a:solidFill>
              </a:rPr>
              <a:t>fabric defects that result in ultimate rejection of the particular garment or even rejection of the whole lot. </a:t>
            </a: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A22BD4-ADA0-4E71-9A0D-E97CC864C6EB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xmlns="" val="284113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8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686800" cy="1139825"/>
          </a:xfrm>
        </p:spPr>
        <p:txBody>
          <a:bodyPr>
            <a:normAutofit fontScale="90000"/>
          </a:bodyPr>
          <a:lstStyle/>
          <a:p>
            <a:r>
              <a:rPr lang="en-US" altLang="en-US" sz="4000" b="1"/>
              <a:t>Properties of raw materials for dyeing</a:t>
            </a:r>
          </a:p>
        </p:txBody>
      </p:sp>
      <p:graphicFrame>
        <p:nvGraphicFramePr>
          <p:cNvPr id="78852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61458251"/>
              </p:ext>
            </p:extLst>
          </p:nvPr>
        </p:nvGraphicFramePr>
        <p:xfrm>
          <a:off x="1981200" y="1600201"/>
          <a:ext cx="8229600" cy="4669790"/>
        </p:xfrm>
        <a:graphic>
          <a:graphicData uri="http://schemas.openxmlformats.org/drawingml/2006/table">
            <a:tbl>
              <a:tblPr/>
              <a:tblGrid>
                <a:gridCol w="2095500"/>
                <a:gridCol w="6134100"/>
              </a:tblGrid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Raw materials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Desired Properties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0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Chemicals and auxiliaries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Required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itchFamily="34" charset="0"/>
                        </a:rPr>
                        <a:t>purity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Required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strength and concentration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Good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itchFamily="34" charset="0"/>
                        </a:rPr>
                        <a:t>efficiency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Compatibility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7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Water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itchFamily="34" charset="0"/>
                        </a:rPr>
                        <a:t>Softness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free from iron and metal salts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Neutral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pH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Required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itchFamily="34" charset="0"/>
                        </a:rPr>
                        <a:t>ppm of water ingredients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(TDS&lt;300)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8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DAE255-69BE-4619-917A-740B96B10B7F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xmlns="" val="28798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Qualities of dye house water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508000" y="6248400"/>
            <a:ext cx="1097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en-US" sz="1600" b="1">
              <a:solidFill>
                <a:schemeClr val="tx2"/>
              </a:solidFill>
              <a:latin typeface="Garamond" pitchFamily="18" charset="0"/>
            </a:endParaRPr>
          </a:p>
        </p:txBody>
      </p:sp>
      <p:graphicFrame>
        <p:nvGraphicFramePr>
          <p:cNvPr id="54303" name="Group 31"/>
          <p:cNvGraphicFramePr>
            <a:graphicFrameLocks noGrp="1"/>
          </p:cNvGraphicFramePr>
          <p:nvPr/>
        </p:nvGraphicFramePr>
        <p:xfrm>
          <a:off x="609600" y="1600200"/>
          <a:ext cx="10972800" cy="4530726"/>
        </p:xfrm>
        <a:graphic>
          <a:graphicData uri="http://schemas.openxmlformats.org/drawingml/2006/table">
            <a:tbl>
              <a:tblPr/>
              <a:tblGrid>
                <a:gridCol w="5486400"/>
                <a:gridCol w="54864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Standard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Permissible Concentration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Color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Colorless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Smell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Odorless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pH Value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Neutral (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pH=7)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Water hardness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‹ 5 degree dH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Dissolve solid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‹ 1 mg/L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Solid deposit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‹ 50 mg/L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Qualities of dye house water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508000" y="6248400"/>
            <a:ext cx="1097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en-US" sz="1600" b="1">
              <a:solidFill>
                <a:schemeClr val="tx2"/>
              </a:solidFill>
              <a:latin typeface="Garamond" pitchFamily="18" charset="0"/>
            </a:endParaRPr>
          </a:p>
        </p:txBody>
      </p:sp>
      <p:graphicFrame>
        <p:nvGraphicFramePr>
          <p:cNvPr id="85033" name="Group 41"/>
          <p:cNvGraphicFramePr>
            <a:graphicFrameLocks noGrp="1"/>
          </p:cNvGraphicFramePr>
          <p:nvPr>
            <p:ph type="tbl" idx="1"/>
          </p:nvPr>
        </p:nvGraphicFramePr>
        <p:xfrm>
          <a:off x="609600" y="1600200"/>
          <a:ext cx="10972800" cy="4530726"/>
        </p:xfrm>
        <a:graphic>
          <a:graphicData uri="http://schemas.openxmlformats.org/drawingml/2006/table">
            <a:tbl>
              <a:tblPr/>
              <a:tblGrid>
                <a:gridCol w="5486400"/>
                <a:gridCol w="54864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Standard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Permissible Concentration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Organic Substance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‹ 20 mg/L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Organic Salts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‹ 500 mg/L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Iron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‹ 0.1 mg/L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Copper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‹ 0.005 mg/L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Nitrate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‹ 50 mg/L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Nitrite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‹ 5 mg/L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10597896" cy="835152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/>
              <a:t>Estimation of </a:t>
            </a:r>
            <a:r>
              <a:rPr lang="en-US" altLang="en-US" sz="3200" b="1" dirty="0" smtClean="0">
                <a:hlinkClick r:id="rId2"/>
              </a:rPr>
              <a:t>Pre-Treatments</a:t>
            </a:r>
            <a:r>
              <a:rPr lang="en-US" altLang="en-US" sz="3200" b="1" dirty="0" smtClean="0"/>
              <a:t>: </a:t>
            </a:r>
            <a:r>
              <a:rPr lang="en-US" altLang="en-US" sz="3200" b="1" dirty="0" smtClean="0">
                <a:solidFill>
                  <a:srgbClr val="0070C0"/>
                </a:solidFill>
              </a:rPr>
              <a:t>Scouring </a:t>
            </a:r>
            <a:r>
              <a:rPr lang="en-US" altLang="en-US" sz="3200" b="1" dirty="0">
                <a:solidFill>
                  <a:srgbClr val="0070C0"/>
                </a:solidFill>
              </a:rPr>
              <a:t>Effect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8761"/>
            <a:ext cx="8596668" cy="453260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Estimation of </a:t>
            </a:r>
            <a:r>
              <a:rPr lang="en-US" sz="3200" dirty="0" smtClean="0"/>
              <a:t>Scouring:</a:t>
            </a:r>
          </a:p>
          <a:p>
            <a:pPr>
              <a:buNone/>
            </a:pPr>
            <a:r>
              <a:rPr lang="en-US" sz="2000" dirty="0" smtClean="0"/>
              <a:t>1</a:t>
            </a:r>
            <a:r>
              <a:rPr lang="en-US" sz="2000" dirty="0" smtClean="0"/>
              <a:t>. Determination of </a:t>
            </a:r>
            <a:r>
              <a:rPr lang="en-US" sz="2000" b="1" dirty="0" smtClean="0">
                <a:solidFill>
                  <a:srgbClr val="0070C0"/>
                </a:solidFill>
              </a:rPr>
              <a:t>weight </a:t>
            </a:r>
            <a:r>
              <a:rPr lang="en-US" sz="2000" b="1" dirty="0" smtClean="0">
                <a:solidFill>
                  <a:srgbClr val="0070C0"/>
                </a:solidFill>
              </a:rPr>
              <a:t>loss%</a:t>
            </a:r>
          </a:p>
          <a:p>
            <a:pPr>
              <a:buNone/>
            </a:pPr>
            <a:r>
              <a:rPr lang="en-US" sz="2000" dirty="0" smtClean="0"/>
              <a:t>2</a:t>
            </a:r>
            <a:r>
              <a:rPr lang="en-US" sz="2000" dirty="0" smtClean="0"/>
              <a:t>. </a:t>
            </a:r>
            <a:r>
              <a:rPr lang="en-US" sz="2000" b="1" dirty="0" smtClean="0">
                <a:solidFill>
                  <a:srgbClr val="0070C0"/>
                </a:solidFill>
              </a:rPr>
              <a:t>Absorbency Test</a:t>
            </a:r>
          </a:p>
          <a:p>
            <a:pPr lvl="5">
              <a:buFont typeface="Wingdings" panose="05000000000000000000" pitchFamily="2" charset="2"/>
              <a:buChar char="q"/>
            </a:pPr>
            <a:r>
              <a:rPr lang="en-US" sz="2000" dirty="0"/>
              <a:t> </a:t>
            </a:r>
            <a:r>
              <a:rPr lang="en-US" sz="2000" dirty="0" smtClean="0"/>
              <a:t>Immersion Test</a:t>
            </a:r>
          </a:p>
          <a:p>
            <a:pPr lvl="5">
              <a:buFont typeface="Wingdings" panose="05000000000000000000" pitchFamily="2" charset="2"/>
              <a:buChar char="q"/>
            </a:pPr>
            <a:r>
              <a:rPr lang="en-US" sz="2000" dirty="0" smtClean="0"/>
              <a:t> Drop Test/Spot Test</a:t>
            </a:r>
          </a:p>
          <a:p>
            <a:pPr lvl="5">
              <a:buFont typeface="Wingdings" panose="05000000000000000000" pitchFamily="2" charset="2"/>
              <a:buChar char="q"/>
            </a:pPr>
            <a:r>
              <a:rPr lang="en-US" sz="2000" dirty="0"/>
              <a:t> </a:t>
            </a:r>
            <a:r>
              <a:rPr lang="en-US" sz="2000" dirty="0" smtClean="0"/>
              <a:t>Wicking Test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8173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9566" y="167148"/>
            <a:ext cx="8596668" cy="1320800"/>
          </a:xfrm>
        </p:spPr>
        <p:txBody>
          <a:bodyPr/>
          <a:lstStyle/>
          <a:p>
            <a:pPr algn="ctr"/>
            <a:r>
              <a:rPr lang="en-US" altLang="en-US" b="1" dirty="0" smtClean="0"/>
              <a:t>Estimation of Scouring Effect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216" y="1157750"/>
            <a:ext cx="9905803" cy="5248737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90000"/>
              </a:lnSpc>
              <a:buNone/>
            </a:pPr>
            <a:r>
              <a:rPr lang="en-US" altLang="en-US" sz="2000" dirty="0"/>
              <a:t>1) </a:t>
            </a:r>
            <a:r>
              <a:rPr lang="en-US" altLang="en-US" sz="2000" b="1" u="sng" dirty="0"/>
              <a:t>Determination of weight loss%:</a:t>
            </a:r>
            <a:r>
              <a:rPr lang="en-US" altLang="en-US" sz="2000" dirty="0"/>
              <a:t> The weight of </a:t>
            </a:r>
            <a:r>
              <a:rPr lang="en-US" altLang="en-US" sz="2000" dirty="0" smtClean="0">
                <a:solidFill>
                  <a:srgbClr val="7030A0"/>
                </a:solidFill>
              </a:rPr>
              <a:t>un-scoured </a:t>
            </a:r>
            <a:r>
              <a:rPr lang="en-US" altLang="en-US" sz="2000" dirty="0">
                <a:solidFill>
                  <a:srgbClr val="7030A0"/>
                </a:solidFill>
              </a:rPr>
              <a:t>and scoured sample </a:t>
            </a:r>
            <a:r>
              <a:rPr lang="en-US" altLang="en-US" sz="2000" dirty="0"/>
              <a:t>is taken </a:t>
            </a:r>
            <a:r>
              <a:rPr lang="en-US" altLang="en-US" sz="2000" dirty="0">
                <a:solidFill>
                  <a:srgbClr val="7030A0"/>
                </a:solidFill>
              </a:rPr>
              <a:t>at same MR% </a:t>
            </a:r>
            <a:r>
              <a:rPr lang="en-US" altLang="en-US" sz="2000" dirty="0"/>
              <a:t>and from these figures weight loss% can be calculated from the following formula:</a:t>
            </a:r>
          </a:p>
          <a:p>
            <a:pPr marL="533400" indent="-533400">
              <a:lnSpc>
                <a:spcPct val="90000"/>
              </a:lnSpc>
              <a:buNone/>
            </a:pPr>
            <a:endParaRPr lang="en-US" altLang="en-US" sz="2000" dirty="0" smtClean="0"/>
          </a:p>
          <a:p>
            <a:pPr marL="533400" indent="-533400">
              <a:lnSpc>
                <a:spcPct val="90000"/>
              </a:lnSpc>
              <a:buNone/>
            </a:pPr>
            <a:endParaRPr lang="en-US" altLang="en-US" sz="2000" dirty="0"/>
          </a:p>
          <a:p>
            <a:pPr marL="533400" indent="-533400">
              <a:lnSpc>
                <a:spcPct val="90000"/>
              </a:lnSpc>
              <a:buNone/>
            </a:pPr>
            <a:r>
              <a:rPr lang="en-US" altLang="en-US" sz="2000" dirty="0" smtClean="0"/>
              <a:t>	</a:t>
            </a:r>
            <a:r>
              <a:rPr lang="en-US" altLang="en-US" sz="1400" dirty="0" smtClean="0"/>
              <a:t>	</a:t>
            </a:r>
            <a:r>
              <a:rPr lang="en-US" altLang="en-US" sz="1400" dirty="0"/>
              <a:t>	</a:t>
            </a:r>
            <a:r>
              <a:rPr lang="en-US" altLang="en-US" sz="1900" dirty="0"/>
              <a:t> </a:t>
            </a:r>
            <a:r>
              <a:rPr lang="en-US" altLang="en-US" sz="1900" dirty="0" smtClean="0"/>
              <a:t>Weight before scouring – Weight after scouring	</a:t>
            </a:r>
            <a:endParaRPr lang="en-US" altLang="en-US" sz="1900" dirty="0"/>
          </a:p>
          <a:p>
            <a:pPr marL="533400" indent="-533400">
              <a:lnSpc>
                <a:spcPct val="90000"/>
              </a:lnSpc>
              <a:buNone/>
            </a:pPr>
            <a:r>
              <a:rPr lang="en-US" altLang="en-US" sz="1900" dirty="0">
                <a:solidFill>
                  <a:srgbClr val="7030A0"/>
                </a:solidFill>
              </a:rPr>
              <a:t>Weight </a:t>
            </a:r>
            <a:r>
              <a:rPr lang="en-US" altLang="en-US" sz="1900" dirty="0" smtClean="0">
                <a:solidFill>
                  <a:srgbClr val="7030A0"/>
                </a:solidFill>
              </a:rPr>
              <a:t>loss%=………………………………………………………………………………………………………</a:t>
            </a:r>
            <a:r>
              <a:rPr lang="en-US" altLang="en-US" sz="1900" dirty="0" smtClean="0"/>
              <a:t>x100</a:t>
            </a:r>
          </a:p>
          <a:p>
            <a:pPr marL="533400" indent="-533400">
              <a:lnSpc>
                <a:spcPct val="90000"/>
              </a:lnSpc>
              <a:buNone/>
            </a:pPr>
            <a:r>
              <a:rPr lang="en-US" altLang="en-US" sz="1900" dirty="0"/>
              <a:t>	</a:t>
            </a:r>
            <a:r>
              <a:rPr lang="en-US" altLang="en-US" sz="1900" dirty="0" smtClean="0"/>
              <a:t>				</a:t>
            </a:r>
            <a:r>
              <a:rPr lang="en-US" altLang="en-US" sz="1900" dirty="0"/>
              <a:t> Weight before scouring </a:t>
            </a:r>
            <a:endParaRPr lang="en-US" altLang="en-US" sz="1200" dirty="0"/>
          </a:p>
          <a:p>
            <a:pPr marL="533400" indent="-533400">
              <a:lnSpc>
                <a:spcPct val="90000"/>
              </a:lnSpc>
              <a:buNone/>
            </a:pPr>
            <a:endParaRPr lang="en-US" altLang="en-US" sz="1200" dirty="0"/>
          </a:p>
          <a:p>
            <a:pPr marL="533400" indent="-533400">
              <a:lnSpc>
                <a:spcPct val="90000"/>
              </a:lnSpc>
              <a:buNone/>
            </a:pPr>
            <a:r>
              <a:rPr lang="en-US" altLang="en-US" sz="2000" dirty="0"/>
              <a:t>The </a:t>
            </a:r>
            <a:r>
              <a:rPr lang="en-US" altLang="en-US" sz="2000" dirty="0">
                <a:solidFill>
                  <a:srgbClr val="7030A0"/>
                </a:solidFill>
              </a:rPr>
              <a:t>standard</a:t>
            </a:r>
            <a:r>
              <a:rPr lang="en-US" altLang="en-US" sz="2000" dirty="0"/>
              <a:t> weight loss is </a:t>
            </a:r>
            <a:r>
              <a:rPr lang="en-US" altLang="en-US" sz="2000" dirty="0">
                <a:solidFill>
                  <a:srgbClr val="7030A0"/>
                </a:solidFill>
              </a:rPr>
              <a:t>(4-8)%</a:t>
            </a:r>
          </a:p>
          <a:p>
            <a:pPr marL="533400" indent="-533400">
              <a:lnSpc>
                <a:spcPct val="90000"/>
              </a:lnSpc>
              <a:buNone/>
            </a:pPr>
            <a:endParaRPr lang="en-US" altLang="en-US" sz="2000" dirty="0"/>
          </a:p>
          <a:p>
            <a:pPr marL="533400" indent="-533400">
              <a:lnSpc>
                <a:spcPct val="90000"/>
              </a:lnSpc>
              <a:buNone/>
            </a:pPr>
            <a:r>
              <a:rPr lang="en-US" altLang="en-US" sz="2000" dirty="0"/>
              <a:t> If it is </a:t>
            </a:r>
            <a:r>
              <a:rPr lang="en-US" altLang="en-US" sz="2000" dirty="0">
                <a:solidFill>
                  <a:srgbClr val="7030A0"/>
                </a:solidFill>
              </a:rPr>
              <a:t>8% then we may say that the sample is well scoured</a:t>
            </a:r>
            <a:r>
              <a:rPr lang="en-US" altLang="en-US" sz="2000" dirty="0"/>
              <a:t>, but if it is </a:t>
            </a:r>
            <a:r>
              <a:rPr lang="en-US" altLang="en-US" sz="2000" dirty="0">
                <a:solidFill>
                  <a:srgbClr val="002060"/>
                </a:solidFill>
              </a:rPr>
              <a:t>more than 8% then it is not acceptable as it indicates that the </a:t>
            </a:r>
            <a:r>
              <a:rPr lang="en-US" altLang="en-US" sz="2000" dirty="0" err="1">
                <a:solidFill>
                  <a:srgbClr val="002060"/>
                </a:solidFill>
              </a:rPr>
              <a:t>fibre</a:t>
            </a:r>
            <a:r>
              <a:rPr lang="en-US" altLang="en-US" sz="2000" dirty="0">
                <a:solidFill>
                  <a:srgbClr val="002060"/>
                </a:solidFill>
              </a:rPr>
              <a:t> damage </a:t>
            </a:r>
            <a:r>
              <a:rPr lang="en-US" altLang="en-US" sz="2000" dirty="0"/>
              <a:t>has been taken place. </a:t>
            </a:r>
            <a:endParaRPr lang="en-US" altLang="en-US" sz="2000" dirty="0" smtClean="0"/>
          </a:p>
          <a:p>
            <a:pPr marL="533400" indent="-533400">
              <a:lnSpc>
                <a:spcPct val="90000"/>
              </a:lnSpc>
              <a:buNone/>
            </a:pPr>
            <a:r>
              <a:rPr lang="en-US" altLang="en-US" sz="2000" dirty="0" smtClean="0"/>
              <a:t>If </a:t>
            </a:r>
            <a:r>
              <a:rPr lang="en-US" altLang="en-US" sz="2000" dirty="0"/>
              <a:t>it is </a:t>
            </a:r>
            <a:r>
              <a:rPr lang="en-US" altLang="en-US" sz="2000" dirty="0">
                <a:solidFill>
                  <a:srgbClr val="7030A0"/>
                </a:solidFill>
              </a:rPr>
              <a:t>less than 4%, it shows that the sample is not well scoured </a:t>
            </a:r>
            <a:r>
              <a:rPr lang="en-US" altLang="en-US" sz="2000" dirty="0"/>
              <a:t>and there are some impurities still present in the sample.</a:t>
            </a:r>
          </a:p>
        </p:txBody>
      </p:sp>
      <p:sp>
        <p:nvSpPr>
          <p:cNvPr id="809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E5E13A-9290-4815-8302-2D76E33FFE65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xmlns="" val="5446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smtClean="0"/>
              <a:t>Estimation of Scouring Effect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4" y="1517905"/>
            <a:ext cx="9390210" cy="4523458"/>
          </a:xfrm>
        </p:spPr>
        <p:txBody>
          <a:bodyPr>
            <a:normAutofit/>
          </a:bodyPr>
          <a:lstStyle/>
          <a:p>
            <a:pPr marL="533400" indent="-533400">
              <a:buNone/>
            </a:pPr>
            <a:r>
              <a:rPr lang="en-US" altLang="en-US" sz="2000" dirty="0"/>
              <a:t>2) </a:t>
            </a:r>
            <a:r>
              <a:rPr lang="en-US" altLang="en-US" sz="2000" b="1" u="sng" dirty="0"/>
              <a:t>Absorbency test:</a:t>
            </a:r>
            <a:r>
              <a:rPr lang="en-US" altLang="en-US" sz="2000" dirty="0"/>
              <a:t> 3 types-</a:t>
            </a:r>
          </a:p>
          <a:p>
            <a:pPr marL="533400" indent="-533400">
              <a:buNone/>
            </a:pPr>
            <a:endParaRPr lang="en-US" altLang="en-US" sz="2000" dirty="0"/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n-US" altLang="en-US" sz="2000" dirty="0"/>
              <a:t>Immersion test   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n-US" altLang="en-US" sz="2000" dirty="0"/>
              <a:t>Drop test/ Spot test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n-US" altLang="en-US" sz="2000" dirty="0"/>
              <a:t>Wicking test</a:t>
            </a:r>
          </a:p>
          <a:p>
            <a:pPr marL="533400" indent="-533400">
              <a:buNone/>
            </a:pPr>
            <a:endParaRPr lang="en-US" altLang="en-US" sz="2000" dirty="0"/>
          </a:p>
          <a:p>
            <a:pPr marL="533400" indent="-533400" algn="just">
              <a:buNone/>
            </a:pPr>
            <a:r>
              <a:rPr lang="en-US" altLang="en-US" sz="2000" dirty="0"/>
              <a:t>a. </a:t>
            </a:r>
            <a:r>
              <a:rPr lang="en-US" altLang="en-US" sz="2000" b="1" dirty="0"/>
              <a:t>Immersion test:</a:t>
            </a:r>
            <a:r>
              <a:rPr lang="en-US" altLang="en-US" sz="2000" dirty="0"/>
              <a:t> A sample is more </a:t>
            </a:r>
            <a:r>
              <a:rPr lang="en-US" altLang="en-US" sz="2000" dirty="0">
                <a:solidFill>
                  <a:srgbClr val="002060"/>
                </a:solidFill>
              </a:rPr>
              <a:t>absorbent when it is scoured. 1 cm×1 cm </a:t>
            </a:r>
            <a:r>
              <a:rPr lang="en-US" altLang="en-US" sz="2000" dirty="0"/>
              <a:t>sample is placed on a water surface and time taken by it to be immersed is noted. The </a:t>
            </a:r>
            <a:r>
              <a:rPr lang="en-US" altLang="en-US" sz="2000" dirty="0">
                <a:solidFill>
                  <a:srgbClr val="002060"/>
                </a:solidFill>
              </a:rPr>
              <a:t>standard time is 5 second</a:t>
            </a:r>
            <a:r>
              <a:rPr lang="en-US" altLang="en-US" sz="2000" dirty="0"/>
              <a:t>. It is </a:t>
            </a:r>
            <a:r>
              <a:rPr lang="en-US" altLang="en-US" sz="2000" dirty="0">
                <a:solidFill>
                  <a:srgbClr val="002060"/>
                </a:solidFill>
              </a:rPr>
              <a:t>up to 10 second</a:t>
            </a:r>
            <a:r>
              <a:rPr lang="en-US" altLang="en-US" sz="2000" dirty="0"/>
              <a:t>. If it is </a:t>
            </a:r>
            <a:r>
              <a:rPr lang="en-US" altLang="en-US" sz="2000" dirty="0">
                <a:solidFill>
                  <a:srgbClr val="002060"/>
                </a:solidFill>
              </a:rPr>
              <a:t>greater than 10 second then it indicates that the scouring has not taken place </a:t>
            </a:r>
            <a:r>
              <a:rPr lang="en-US" altLang="en-US" sz="2000" dirty="0"/>
              <a:t>properly.</a:t>
            </a:r>
          </a:p>
        </p:txBody>
      </p:sp>
      <p:sp>
        <p:nvSpPr>
          <p:cNvPr id="819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613CA8-529A-4569-9551-7427BB85BF1C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xmlns="" val="7898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smtClean="0"/>
              <a:t>Estimation of Scouring Effect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1"/>
            <a:ext cx="9677400" cy="5041391"/>
          </a:xfrm>
        </p:spPr>
        <p:txBody>
          <a:bodyPr>
            <a:normAutofit/>
          </a:bodyPr>
          <a:lstStyle/>
          <a:p>
            <a:pPr marL="577850" indent="-577850" algn="just">
              <a:lnSpc>
                <a:spcPct val="90000"/>
              </a:lnSpc>
              <a:buNone/>
            </a:pPr>
            <a:r>
              <a:rPr lang="en-US" altLang="en-US" sz="2400" dirty="0"/>
              <a:t>b</a:t>
            </a:r>
            <a:r>
              <a:rPr lang="en-US" altLang="en-US" dirty="0"/>
              <a:t>. </a:t>
            </a:r>
            <a:r>
              <a:rPr lang="en-US" altLang="en-US" b="1" dirty="0"/>
              <a:t>Drop/Spot test:</a:t>
            </a:r>
            <a:r>
              <a:rPr lang="en-US" altLang="en-US" dirty="0"/>
              <a:t> Colored solution of </a:t>
            </a:r>
            <a:r>
              <a:rPr lang="en-US" altLang="en-US" dirty="0">
                <a:solidFill>
                  <a:srgbClr val="002060"/>
                </a:solidFill>
              </a:rPr>
              <a:t>0.1% direct dye (Red)</a:t>
            </a:r>
            <a:r>
              <a:rPr lang="en-US" altLang="en-US" dirty="0"/>
              <a:t> is used. The solution is </a:t>
            </a:r>
            <a:r>
              <a:rPr lang="en-US" altLang="en-US" dirty="0">
                <a:solidFill>
                  <a:srgbClr val="002060"/>
                </a:solidFill>
              </a:rPr>
              <a:t>dropped on to the sample by </a:t>
            </a:r>
            <a:r>
              <a:rPr lang="en-US" altLang="en-US" dirty="0" err="1" smtClean="0">
                <a:solidFill>
                  <a:srgbClr val="002060"/>
                </a:solidFill>
              </a:rPr>
              <a:t>pippet</a:t>
            </a:r>
            <a:r>
              <a:rPr lang="en-US" altLang="en-US" dirty="0" smtClean="0">
                <a:solidFill>
                  <a:srgbClr val="002060"/>
                </a:solidFill>
              </a:rPr>
              <a:t> from 1-2 inch above </a:t>
            </a:r>
            <a:r>
              <a:rPr lang="en-US" altLang="en-US" dirty="0"/>
              <a:t>and its </a:t>
            </a:r>
            <a:r>
              <a:rPr lang="en-US" altLang="en-US" dirty="0">
                <a:solidFill>
                  <a:srgbClr val="002060"/>
                </a:solidFill>
              </a:rPr>
              <a:t>absorbency is examined visually</a:t>
            </a:r>
            <a:r>
              <a:rPr lang="en-US" altLang="en-US" dirty="0"/>
              <a:t>. The drop may have the following shapes:</a:t>
            </a:r>
          </a:p>
          <a:p>
            <a:pPr marL="577850" indent="-577850" algn="just">
              <a:lnSpc>
                <a:spcPct val="90000"/>
              </a:lnSpc>
              <a:buNone/>
            </a:pPr>
            <a:endParaRPr lang="en-US" altLang="en-US" dirty="0"/>
          </a:p>
          <a:p>
            <a:pPr marL="577850" indent="-577850" algn="just">
              <a:lnSpc>
                <a:spcPct val="90000"/>
              </a:lnSpc>
              <a:buNone/>
            </a:pPr>
            <a:endParaRPr lang="en-US" altLang="en-US" dirty="0"/>
          </a:p>
          <a:p>
            <a:pPr marL="577850" indent="-577850" algn="just">
              <a:lnSpc>
                <a:spcPct val="90000"/>
              </a:lnSpc>
              <a:buNone/>
            </a:pPr>
            <a:endParaRPr lang="en-US" altLang="en-US" dirty="0" smtClean="0"/>
          </a:p>
          <a:p>
            <a:pPr marL="577850" indent="-577850" algn="just">
              <a:lnSpc>
                <a:spcPct val="90000"/>
              </a:lnSpc>
              <a:buNone/>
            </a:pPr>
            <a:r>
              <a:rPr lang="en-US" altLang="en-US" dirty="0" smtClean="0"/>
              <a:t>Two </a:t>
            </a:r>
            <a:r>
              <a:rPr lang="en-US" altLang="en-US" dirty="0"/>
              <a:t>things can be measured:</a:t>
            </a:r>
          </a:p>
          <a:p>
            <a:pPr marL="577850" indent="-577850" algn="just">
              <a:lnSpc>
                <a:spcPct val="90000"/>
              </a:lnSpc>
              <a:buNone/>
            </a:pPr>
            <a:r>
              <a:rPr lang="en-US" altLang="en-US" dirty="0"/>
              <a:t>*	The </a:t>
            </a:r>
            <a:r>
              <a:rPr lang="en-US" altLang="en-US" dirty="0">
                <a:solidFill>
                  <a:srgbClr val="002060"/>
                </a:solidFill>
              </a:rPr>
              <a:t>time taken in second </a:t>
            </a:r>
            <a:r>
              <a:rPr lang="en-US" altLang="en-US" dirty="0"/>
              <a:t>to absorb </a:t>
            </a:r>
            <a:r>
              <a:rPr lang="en-US" altLang="en-US" dirty="0">
                <a:solidFill>
                  <a:srgbClr val="002060"/>
                </a:solidFill>
              </a:rPr>
              <a:t>one drop of solution is measured</a:t>
            </a:r>
            <a:r>
              <a:rPr lang="en-US" altLang="en-US" dirty="0"/>
              <a:t>. </a:t>
            </a:r>
            <a:r>
              <a:rPr lang="en-US" altLang="en-US" dirty="0">
                <a:solidFill>
                  <a:srgbClr val="002060"/>
                </a:solidFill>
              </a:rPr>
              <a:t>Standard time is (0.5-0.8) sec</a:t>
            </a:r>
            <a:r>
              <a:rPr lang="en-US" altLang="en-US" dirty="0"/>
              <a:t>; </a:t>
            </a:r>
            <a:r>
              <a:rPr lang="en-US" altLang="en-US" dirty="0" err="1">
                <a:solidFill>
                  <a:srgbClr val="002060"/>
                </a:solidFill>
              </a:rPr>
              <a:t>upto</a:t>
            </a:r>
            <a:r>
              <a:rPr lang="en-US" altLang="en-US" dirty="0">
                <a:solidFill>
                  <a:srgbClr val="002060"/>
                </a:solidFill>
              </a:rPr>
              <a:t> 1 sec </a:t>
            </a:r>
            <a:r>
              <a:rPr lang="en-US" altLang="en-US" dirty="0"/>
              <a:t>is allowed. </a:t>
            </a:r>
          </a:p>
          <a:p>
            <a:pPr marL="577850" indent="-577850" algn="just">
              <a:lnSpc>
                <a:spcPct val="90000"/>
              </a:lnSpc>
              <a:buNone/>
            </a:pPr>
            <a:r>
              <a:rPr lang="en-US" altLang="en-US" dirty="0"/>
              <a:t>*	If the drop is </a:t>
            </a:r>
            <a:r>
              <a:rPr lang="en-US" altLang="en-US" dirty="0">
                <a:solidFill>
                  <a:srgbClr val="7030A0"/>
                </a:solidFill>
              </a:rPr>
              <a:t>circularly absorbed</a:t>
            </a:r>
            <a:r>
              <a:rPr lang="en-US" altLang="en-US" dirty="0"/>
              <a:t> then we may say that the sample is </a:t>
            </a:r>
            <a:r>
              <a:rPr lang="en-US" altLang="en-US" dirty="0">
                <a:solidFill>
                  <a:srgbClr val="7030A0"/>
                </a:solidFill>
              </a:rPr>
              <a:t>uniformly scoured</a:t>
            </a:r>
            <a:r>
              <a:rPr lang="en-US" altLang="en-US" dirty="0"/>
              <a:t>. If the </a:t>
            </a:r>
            <a:r>
              <a:rPr lang="en-US" altLang="en-US" dirty="0">
                <a:solidFill>
                  <a:srgbClr val="7030A0"/>
                </a:solidFill>
              </a:rPr>
              <a:t>drop is circular but has small area </a:t>
            </a:r>
            <a:r>
              <a:rPr lang="en-US" altLang="en-US" dirty="0"/>
              <a:t>then the </a:t>
            </a:r>
            <a:r>
              <a:rPr lang="en-US" altLang="en-US" dirty="0">
                <a:solidFill>
                  <a:srgbClr val="7030A0"/>
                </a:solidFill>
              </a:rPr>
              <a:t>sample is uniformly scoured but not well scoured</a:t>
            </a:r>
            <a:r>
              <a:rPr lang="en-US" altLang="en-US" dirty="0"/>
              <a:t>. If it is </a:t>
            </a:r>
            <a:r>
              <a:rPr lang="en-US" altLang="en-US" dirty="0">
                <a:solidFill>
                  <a:srgbClr val="7030A0"/>
                </a:solidFill>
              </a:rPr>
              <a:t>almost circular then it is uniformly scoured too. </a:t>
            </a:r>
            <a:r>
              <a:rPr lang="en-US" altLang="en-US" dirty="0"/>
              <a:t>If </a:t>
            </a:r>
            <a:r>
              <a:rPr lang="en-US" altLang="en-US" dirty="0">
                <a:solidFill>
                  <a:srgbClr val="7030A0"/>
                </a:solidFill>
              </a:rPr>
              <a:t>not circular </a:t>
            </a:r>
            <a:r>
              <a:rPr lang="en-US" altLang="en-US" dirty="0"/>
              <a:t>then it is </a:t>
            </a:r>
            <a:r>
              <a:rPr lang="en-US" altLang="en-US" dirty="0">
                <a:solidFill>
                  <a:srgbClr val="7030A0"/>
                </a:solidFill>
              </a:rPr>
              <a:t>not uniformly scoured</a:t>
            </a:r>
            <a:r>
              <a:rPr lang="en-US" altLang="en-US" dirty="0"/>
              <a:t>.</a:t>
            </a:r>
          </a:p>
          <a:p>
            <a:pPr marL="577850" indent="-577850">
              <a:lnSpc>
                <a:spcPct val="90000"/>
              </a:lnSpc>
              <a:buNone/>
            </a:pPr>
            <a:endParaRPr lang="en-US" altLang="en-US" dirty="0"/>
          </a:p>
        </p:txBody>
      </p:sp>
      <p:sp>
        <p:nvSpPr>
          <p:cNvPr id="82948" name="AutoShape 5"/>
          <p:cNvSpPr>
            <a:spLocks noChangeArrowheads="1"/>
          </p:cNvSpPr>
          <p:nvPr/>
        </p:nvSpPr>
        <p:spPr bwMode="auto">
          <a:xfrm rot="1944610">
            <a:off x="5334001" y="2743201"/>
            <a:ext cx="434975" cy="384175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82949" name="AutoShape 6"/>
          <p:cNvSpPr>
            <a:spLocks noChangeArrowheads="1"/>
          </p:cNvSpPr>
          <p:nvPr/>
        </p:nvSpPr>
        <p:spPr bwMode="auto">
          <a:xfrm rot="-3102590">
            <a:off x="4724400" y="2743200"/>
            <a:ext cx="457200" cy="457200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82950" name="Oval 7"/>
          <p:cNvSpPr>
            <a:spLocks noChangeArrowheads="1"/>
          </p:cNvSpPr>
          <p:nvPr/>
        </p:nvSpPr>
        <p:spPr bwMode="auto">
          <a:xfrm>
            <a:off x="5943600" y="2743200"/>
            <a:ext cx="342900" cy="342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82951" name="Oval 8"/>
          <p:cNvSpPr>
            <a:spLocks noChangeArrowheads="1"/>
          </p:cNvSpPr>
          <p:nvPr/>
        </p:nvSpPr>
        <p:spPr bwMode="auto">
          <a:xfrm>
            <a:off x="6553200" y="2667000"/>
            <a:ext cx="228600" cy="571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8295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A2B286-D0CE-4201-A58C-7FA0429748E8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/>
          </a:p>
        </p:txBody>
      </p:sp>
      <p:pic>
        <p:nvPicPr>
          <p:cNvPr id="7170" name="Picture 2" descr="Estimation of Scouring Effect by Weight Loss and Absorbency Test - Textile  Lear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2215" y="2313432"/>
            <a:ext cx="2209800" cy="1399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9781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2247</TotalTime>
  <Words>1171</Words>
  <Application>Microsoft Office PowerPoint</Application>
  <PresentationFormat>Custom</PresentationFormat>
  <Paragraphs>297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Facet</vt:lpstr>
      <vt:lpstr>Acrobat Document</vt:lpstr>
      <vt:lpstr>Slide 1</vt:lpstr>
      <vt:lpstr>Properties of raw materials for dyeing</vt:lpstr>
      <vt:lpstr>Properties of raw materials for dyeing</vt:lpstr>
      <vt:lpstr>Qualities of dye house water</vt:lpstr>
      <vt:lpstr>Qualities of dye house water</vt:lpstr>
      <vt:lpstr>Estimation of Pre-Treatments: Scouring Effect</vt:lpstr>
      <vt:lpstr>Estimation of Scouring Effect</vt:lpstr>
      <vt:lpstr>Estimation of Scouring Effect</vt:lpstr>
      <vt:lpstr>Estimation of Scouring Effect</vt:lpstr>
      <vt:lpstr>Estimation of Scouring Effect</vt:lpstr>
      <vt:lpstr>Estimation of Bleaching Effect</vt:lpstr>
      <vt:lpstr>Estimation of Mercerizing Effect</vt:lpstr>
      <vt:lpstr>Quality Control of Finished Fabric: Inspection Machine</vt:lpstr>
      <vt:lpstr>Slide 14</vt:lpstr>
      <vt:lpstr>Slide 15</vt:lpstr>
      <vt:lpstr>Faults in Knit Finished fabric: Softener Mark</vt:lpstr>
      <vt:lpstr>Faults in Knit Finished fabric: Dirty Spot</vt:lpstr>
      <vt:lpstr>Faults in Knit Finished fabric: Color Spot </vt:lpstr>
      <vt:lpstr>Faults in Knit Finished fabric: Color Fading  </vt:lpstr>
      <vt:lpstr>Faults in Knit Finished fabric: Shade Variation</vt:lpstr>
      <vt:lpstr>Shade Variation </vt:lpstr>
      <vt:lpstr>Faults in Knit Finished fabric: Oil Spot  Oil recolor with residue clung to surface which makes the stains increasingly visible </vt:lpstr>
      <vt:lpstr>Causes of Shade Variation in Dyeing</vt:lpstr>
      <vt:lpstr>Fabric Inspection</vt:lpstr>
      <vt:lpstr>Fabric Inspection</vt:lpstr>
      <vt:lpstr>Fabric Inspection</vt:lpstr>
      <vt:lpstr>Fabric Inspection</vt:lpstr>
      <vt:lpstr>Fabric Inspection</vt:lpstr>
      <vt:lpstr>Consequences of fabric defects</vt:lpstr>
    </vt:vector>
  </TitlesOfParts>
  <Company>by 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Abdullah Al Mamun</dc:creator>
  <cp:lastModifiedBy>user</cp:lastModifiedBy>
  <cp:revision>204</cp:revision>
  <cp:lastPrinted>2020-02-11T06:34:59Z</cp:lastPrinted>
  <dcterms:created xsi:type="dcterms:W3CDTF">2020-01-15T04:25:24Z</dcterms:created>
  <dcterms:modified xsi:type="dcterms:W3CDTF">2020-11-13T16:11:25Z</dcterms:modified>
</cp:coreProperties>
</file>