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6"/>
  </p:notesMasterIdLst>
  <p:sldIdLst>
    <p:sldId id="393" r:id="rId3"/>
    <p:sldId id="262" r:id="rId4"/>
    <p:sldId id="471" r:id="rId5"/>
    <p:sldId id="263" r:id="rId6"/>
    <p:sldId id="320" r:id="rId7"/>
    <p:sldId id="321" r:id="rId8"/>
    <p:sldId id="322" r:id="rId9"/>
    <p:sldId id="323" r:id="rId10"/>
    <p:sldId id="324" r:id="rId11"/>
    <p:sldId id="326" r:id="rId12"/>
    <p:sldId id="329" r:id="rId13"/>
    <p:sldId id="330" r:id="rId14"/>
    <p:sldId id="331" r:id="rId15"/>
    <p:sldId id="332" r:id="rId16"/>
    <p:sldId id="333" r:id="rId17"/>
    <p:sldId id="334" r:id="rId18"/>
    <p:sldId id="335" r:id="rId19"/>
    <p:sldId id="336" r:id="rId20"/>
    <p:sldId id="328" r:id="rId21"/>
    <p:sldId id="337" r:id="rId22"/>
    <p:sldId id="338" r:id="rId23"/>
    <p:sldId id="477" r:id="rId24"/>
    <p:sldId id="478" r:id="rId25"/>
    <p:sldId id="479" r:id="rId26"/>
    <p:sldId id="480" r:id="rId27"/>
    <p:sldId id="481" r:id="rId28"/>
    <p:sldId id="482" r:id="rId29"/>
    <p:sldId id="290" r:id="rId30"/>
    <p:sldId id="484" r:id="rId31"/>
    <p:sldId id="509" r:id="rId32"/>
    <p:sldId id="510" r:id="rId33"/>
    <p:sldId id="511" r:id="rId34"/>
    <p:sldId id="512" r:id="rId35"/>
    <p:sldId id="513" r:id="rId36"/>
    <p:sldId id="514" r:id="rId37"/>
    <p:sldId id="515" r:id="rId38"/>
    <p:sldId id="516" r:id="rId39"/>
    <p:sldId id="517" r:id="rId40"/>
    <p:sldId id="602" r:id="rId41"/>
    <p:sldId id="489" r:id="rId42"/>
    <p:sldId id="499" r:id="rId43"/>
    <p:sldId id="500" r:id="rId44"/>
    <p:sldId id="501" r:id="rId45"/>
    <p:sldId id="502" r:id="rId46"/>
    <p:sldId id="503" r:id="rId47"/>
    <p:sldId id="504" r:id="rId48"/>
    <p:sldId id="505" r:id="rId49"/>
    <p:sldId id="506" r:id="rId50"/>
    <p:sldId id="507" r:id="rId51"/>
    <p:sldId id="518" r:id="rId52"/>
    <p:sldId id="519" r:id="rId53"/>
    <p:sldId id="520" r:id="rId54"/>
    <p:sldId id="521" r:id="rId55"/>
    <p:sldId id="522" r:id="rId56"/>
    <p:sldId id="523" r:id="rId57"/>
    <p:sldId id="524" r:id="rId58"/>
    <p:sldId id="525" r:id="rId59"/>
    <p:sldId id="526" r:id="rId60"/>
    <p:sldId id="527" r:id="rId61"/>
    <p:sldId id="528" r:id="rId62"/>
    <p:sldId id="529" r:id="rId63"/>
    <p:sldId id="530" r:id="rId64"/>
    <p:sldId id="531" r:id="rId65"/>
    <p:sldId id="532" r:id="rId66"/>
    <p:sldId id="533" r:id="rId67"/>
    <p:sldId id="534" r:id="rId68"/>
    <p:sldId id="535" r:id="rId69"/>
    <p:sldId id="536" r:id="rId70"/>
    <p:sldId id="537" r:id="rId71"/>
    <p:sldId id="538" r:id="rId72"/>
    <p:sldId id="495" r:id="rId73"/>
    <p:sldId id="496" r:id="rId74"/>
    <p:sldId id="539" r:id="rId75"/>
    <p:sldId id="540" r:id="rId76"/>
    <p:sldId id="541" r:id="rId77"/>
    <p:sldId id="542" r:id="rId78"/>
    <p:sldId id="543" r:id="rId79"/>
    <p:sldId id="544" r:id="rId80"/>
    <p:sldId id="545" r:id="rId81"/>
    <p:sldId id="546" r:id="rId82"/>
    <p:sldId id="547" r:id="rId83"/>
    <p:sldId id="548" r:id="rId84"/>
    <p:sldId id="549" r:id="rId85"/>
    <p:sldId id="550" r:id="rId86"/>
    <p:sldId id="551" r:id="rId87"/>
    <p:sldId id="552" r:id="rId88"/>
    <p:sldId id="553" r:id="rId89"/>
    <p:sldId id="554" r:id="rId90"/>
    <p:sldId id="555" r:id="rId91"/>
    <p:sldId id="556" r:id="rId92"/>
    <p:sldId id="557" r:id="rId93"/>
    <p:sldId id="558" r:id="rId94"/>
    <p:sldId id="559" r:id="rId95"/>
    <p:sldId id="560" r:id="rId96"/>
    <p:sldId id="561" r:id="rId97"/>
    <p:sldId id="487" r:id="rId98"/>
    <p:sldId id="567" r:id="rId99"/>
    <p:sldId id="562" r:id="rId100"/>
    <p:sldId id="575" r:id="rId101"/>
    <p:sldId id="576" r:id="rId102"/>
    <p:sldId id="577" r:id="rId103"/>
    <p:sldId id="578" r:id="rId104"/>
    <p:sldId id="579" r:id="rId105"/>
    <p:sldId id="580" r:id="rId106"/>
    <p:sldId id="581" r:id="rId107"/>
    <p:sldId id="582" r:id="rId108"/>
    <p:sldId id="583" r:id="rId109"/>
    <p:sldId id="584" r:id="rId110"/>
    <p:sldId id="585" r:id="rId111"/>
    <p:sldId id="586" r:id="rId112"/>
    <p:sldId id="588" r:id="rId113"/>
    <p:sldId id="589" r:id="rId114"/>
    <p:sldId id="590" r:id="rId115"/>
    <p:sldId id="591" r:id="rId116"/>
    <p:sldId id="593" r:id="rId117"/>
    <p:sldId id="594" r:id="rId118"/>
    <p:sldId id="595" r:id="rId119"/>
    <p:sldId id="596" r:id="rId120"/>
    <p:sldId id="597" r:id="rId121"/>
    <p:sldId id="598" r:id="rId122"/>
    <p:sldId id="599" r:id="rId123"/>
    <p:sldId id="600" r:id="rId124"/>
    <p:sldId id="601"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29"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6BEF8-0B30-4B56-A7A7-19A8208A8A00}" type="datetimeFigureOut">
              <a:rPr lang="en-US" smtClean="0"/>
              <a:pPr/>
              <a:t>9/9/2020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2C2F0-0BEF-49B9-873B-9BA642CF4333}" type="slidenum">
              <a:rPr lang="en-US" smtClean="0"/>
              <a:pPr/>
              <a:t>‹#›</a:t>
            </a:fld>
            <a:endParaRPr lang="en-US"/>
          </a:p>
        </p:txBody>
      </p:sp>
    </p:spTree>
    <p:extLst>
      <p:ext uri="{BB962C8B-B14F-4D97-AF65-F5344CB8AC3E}">
        <p14:creationId xmlns="" xmlns:p14="http://schemas.microsoft.com/office/powerpoint/2010/main" val="1038640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Yarn</a:t>
            </a:r>
            <a:r>
              <a:rPr lang="en-US" baseline="0" dirty="0" smtClean="0"/>
              <a:t> Test Report - Sample</a:t>
            </a:r>
            <a:endParaRPr lang="en-US" dirty="0"/>
          </a:p>
        </p:txBody>
      </p:sp>
      <p:sp>
        <p:nvSpPr>
          <p:cNvPr id="4" name="Slide Number Placeholder 3"/>
          <p:cNvSpPr>
            <a:spLocks noGrp="1"/>
          </p:cNvSpPr>
          <p:nvPr>
            <p:ph type="sldNum" sz="quarter" idx="10"/>
          </p:nvPr>
        </p:nvSpPr>
        <p:spPr/>
        <p:txBody>
          <a:bodyPr/>
          <a:lstStyle/>
          <a:p>
            <a:fld id="{F1D2C2F0-0BEF-49B9-873B-9BA642CF4333}" type="slidenum">
              <a:rPr lang="en-US" smtClean="0"/>
              <a:pPr/>
              <a:t>4</a:t>
            </a:fld>
            <a:endParaRPr lang="en-US"/>
          </a:p>
        </p:txBody>
      </p:sp>
    </p:spTree>
    <p:extLst>
      <p:ext uri="{BB962C8B-B14F-4D97-AF65-F5344CB8AC3E}">
        <p14:creationId xmlns="" xmlns:p14="http://schemas.microsoft.com/office/powerpoint/2010/main" val="187790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7b7ccb6a2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7b7ccb6a2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431814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fontAlgn="base">
              <a:spcBef>
                <a:spcPct val="0"/>
              </a:spcBef>
              <a:spcAft>
                <a:spcPct val="0"/>
              </a:spcAft>
              <a:defRPr/>
            </a:pPr>
            <a:endParaRPr lang="en-US" sz="1800">
              <a:solidFill>
                <a:srgbClr val="000000"/>
              </a:solidFill>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p:spPr>
        <p:txBody>
          <a:bodyPr/>
          <a:lstStyle/>
          <a:p>
            <a:pPr algn="ctr" fontAlgn="base">
              <a:spcBef>
                <a:spcPct val="0"/>
              </a:spcBef>
              <a:spcAft>
                <a:spcPct val="0"/>
              </a:spcAft>
              <a:defRPr/>
            </a:pPr>
            <a:endParaRPr lang="en-US" sz="1800">
              <a:solidFill>
                <a:srgbClr val="000000"/>
              </a:solidFill>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r>
              <a:rPr lang="en-GB" altLang="en-US"/>
              <a:t>Click to edit Master title style</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GB"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GB"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GB"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9527F777-F0DB-42D7-B819-5AD926650E6E}"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759482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B85287-CA93-47F9-B583-F2DB27C64A0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296157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961328-C6E0-4F56-AB61-BBDE976060A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75950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12"/>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5" name="Google Shape;35;p12"/>
          <p:cNvGrpSpPr/>
          <p:nvPr/>
        </p:nvGrpSpPr>
        <p:grpSpPr>
          <a:xfrm>
            <a:off x="1107190" y="1588342"/>
            <a:ext cx="994351" cy="61101"/>
            <a:chOff x="4580561" y="2589004"/>
            <a:chExt cx="1064464" cy="25200"/>
          </a:xfrm>
        </p:grpSpPr>
        <p:sp>
          <p:nvSpPr>
            <p:cNvPr id="36" name="Google Shape;36;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 name="Google Shape;37;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8" name="Google Shape;38;p12"/>
          <p:cNvSpPr txBox="1">
            <a:spLocks noGrp="1"/>
          </p:cNvSpPr>
          <p:nvPr>
            <p:ph type="title"/>
          </p:nvPr>
        </p:nvSpPr>
        <p:spPr>
          <a:xfrm>
            <a:off x="973333" y="1758200"/>
            <a:ext cx="4401200" cy="184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3467">
                <a:solidFill>
                  <a:schemeClr val="dk2"/>
                </a:solidFill>
              </a:defRPr>
            </a:lvl1pPr>
            <a:lvl2pPr lvl="1" algn="l">
              <a:lnSpc>
                <a:spcPct val="100000"/>
              </a:lnSpc>
              <a:spcBef>
                <a:spcPts val="0"/>
              </a:spcBef>
              <a:spcAft>
                <a:spcPts val="0"/>
              </a:spcAft>
              <a:buClr>
                <a:schemeClr val="dk2"/>
              </a:buClr>
              <a:buSzPts val="2600"/>
              <a:buNone/>
              <a:defRPr sz="3467">
                <a:solidFill>
                  <a:schemeClr val="dk2"/>
                </a:solidFill>
              </a:defRPr>
            </a:lvl2pPr>
            <a:lvl3pPr lvl="2" algn="l">
              <a:lnSpc>
                <a:spcPct val="100000"/>
              </a:lnSpc>
              <a:spcBef>
                <a:spcPts val="0"/>
              </a:spcBef>
              <a:spcAft>
                <a:spcPts val="0"/>
              </a:spcAft>
              <a:buClr>
                <a:schemeClr val="dk2"/>
              </a:buClr>
              <a:buSzPts val="2600"/>
              <a:buNone/>
              <a:defRPr sz="3467">
                <a:solidFill>
                  <a:schemeClr val="dk2"/>
                </a:solidFill>
              </a:defRPr>
            </a:lvl3pPr>
            <a:lvl4pPr lvl="3" algn="l">
              <a:lnSpc>
                <a:spcPct val="100000"/>
              </a:lnSpc>
              <a:spcBef>
                <a:spcPts val="0"/>
              </a:spcBef>
              <a:spcAft>
                <a:spcPts val="0"/>
              </a:spcAft>
              <a:buClr>
                <a:schemeClr val="dk2"/>
              </a:buClr>
              <a:buSzPts val="2600"/>
              <a:buNone/>
              <a:defRPr sz="3467">
                <a:solidFill>
                  <a:schemeClr val="dk2"/>
                </a:solidFill>
              </a:defRPr>
            </a:lvl4pPr>
            <a:lvl5pPr lvl="4" algn="l">
              <a:lnSpc>
                <a:spcPct val="100000"/>
              </a:lnSpc>
              <a:spcBef>
                <a:spcPts val="0"/>
              </a:spcBef>
              <a:spcAft>
                <a:spcPts val="0"/>
              </a:spcAft>
              <a:buClr>
                <a:schemeClr val="dk2"/>
              </a:buClr>
              <a:buSzPts val="2600"/>
              <a:buNone/>
              <a:defRPr sz="3467">
                <a:solidFill>
                  <a:schemeClr val="dk2"/>
                </a:solidFill>
              </a:defRPr>
            </a:lvl5pPr>
            <a:lvl6pPr lvl="5" algn="l">
              <a:lnSpc>
                <a:spcPct val="100000"/>
              </a:lnSpc>
              <a:spcBef>
                <a:spcPts val="0"/>
              </a:spcBef>
              <a:spcAft>
                <a:spcPts val="0"/>
              </a:spcAft>
              <a:buClr>
                <a:schemeClr val="dk2"/>
              </a:buClr>
              <a:buSzPts val="2600"/>
              <a:buNone/>
              <a:defRPr sz="3467">
                <a:solidFill>
                  <a:schemeClr val="dk2"/>
                </a:solidFill>
              </a:defRPr>
            </a:lvl6pPr>
            <a:lvl7pPr lvl="6" algn="l">
              <a:lnSpc>
                <a:spcPct val="100000"/>
              </a:lnSpc>
              <a:spcBef>
                <a:spcPts val="0"/>
              </a:spcBef>
              <a:spcAft>
                <a:spcPts val="0"/>
              </a:spcAft>
              <a:buClr>
                <a:schemeClr val="dk2"/>
              </a:buClr>
              <a:buSzPts val="2600"/>
              <a:buNone/>
              <a:defRPr sz="3467">
                <a:solidFill>
                  <a:schemeClr val="dk2"/>
                </a:solidFill>
              </a:defRPr>
            </a:lvl7pPr>
            <a:lvl8pPr lvl="7" algn="l">
              <a:lnSpc>
                <a:spcPct val="100000"/>
              </a:lnSpc>
              <a:spcBef>
                <a:spcPts val="0"/>
              </a:spcBef>
              <a:spcAft>
                <a:spcPts val="0"/>
              </a:spcAft>
              <a:buClr>
                <a:schemeClr val="dk2"/>
              </a:buClr>
              <a:buSzPts val="2600"/>
              <a:buNone/>
              <a:defRPr sz="3467">
                <a:solidFill>
                  <a:schemeClr val="dk2"/>
                </a:solidFill>
              </a:defRPr>
            </a:lvl8pPr>
            <a:lvl9pPr lvl="8" algn="l">
              <a:lnSpc>
                <a:spcPct val="100000"/>
              </a:lnSpc>
              <a:spcBef>
                <a:spcPts val="0"/>
              </a:spcBef>
              <a:spcAft>
                <a:spcPts val="0"/>
              </a:spcAft>
              <a:buClr>
                <a:schemeClr val="dk2"/>
              </a:buClr>
              <a:buSzPts val="2600"/>
              <a:buNone/>
              <a:defRPr sz="3467">
                <a:solidFill>
                  <a:schemeClr val="dk2"/>
                </a:solidFill>
              </a:defRPr>
            </a:lvl9pPr>
          </a:lstStyle>
          <a:p>
            <a:endParaRPr/>
          </a:p>
        </p:txBody>
      </p:sp>
      <p:sp>
        <p:nvSpPr>
          <p:cNvPr id="39" name="Google Shape;39;p12"/>
          <p:cNvSpPr txBox="1">
            <a:spLocks noGrp="1"/>
          </p:cNvSpPr>
          <p:nvPr>
            <p:ph type="body" idx="1"/>
          </p:nvPr>
        </p:nvSpPr>
        <p:spPr>
          <a:xfrm>
            <a:off x="961633" y="3708967"/>
            <a:ext cx="4401200" cy="21300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40" name="Google Shape;40;p12"/>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GB" smtClean="0"/>
              <a:pPr/>
              <a:t>‹#›</a:t>
            </a:fld>
            <a:endParaRPr lang="en-GB"/>
          </a:p>
        </p:txBody>
      </p:sp>
      <p:sp>
        <p:nvSpPr>
          <p:cNvPr id="41" name="Google Shape;41;p12">
            <a:hlinkClick r:id=""/>
          </p:cNvPr>
          <p:cNvSpPr/>
          <p:nvPr/>
        </p:nvSpPr>
        <p:spPr>
          <a:xfrm>
            <a:off x="11040600" y="0"/>
            <a:ext cx="1151200" cy="6056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42" name="Google Shape;42;p12">
            <a:hlinkClick r:id=""/>
          </p:cNvPr>
          <p:cNvCxnSpPr/>
          <p:nvPr/>
        </p:nvCxnSpPr>
        <p:spPr>
          <a:xfrm>
            <a:off x="11465089" y="288467"/>
            <a:ext cx="288400" cy="0"/>
          </a:xfrm>
          <a:prstGeom prst="straightConnector1">
            <a:avLst/>
          </a:prstGeom>
          <a:noFill/>
          <a:ln w="9525" cap="flat" cmpd="sng">
            <a:solidFill>
              <a:srgbClr val="B7B7B7"/>
            </a:solidFill>
            <a:prstDash val="solid"/>
            <a:round/>
            <a:headEnd type="none" w="sm" len="sm"/>
            <a:tailEnd type="none" w="sm" len="sm"/>
          </a:ln>
        </p:spPr>
      </p:cxnSp>
      <p:cxnSp>
        <p:nvCxnSpPr>
          <p:cNvPr id="43" name="Google Shape;43;p12">
            <a:hlinkClick r:id=""/>
          </p:cNvPr>
          <p:cNvCxnSpPr/>
          <p:nvPr/>
        </p:nvCxnSpPr>
        <p:spPr>
          <a:xfrm>
            <a:off x="11465089" y="333517"/>
            <a:ext cx="288400" cy="0"/>
          </a:xfrm>
          <a:prstGeom prst="straightConnector1">
            <a:avLst/>
          </a:prstGeom>
          <a:noFill/>
          <a:ln w="9525" cap="flat" cmpd="sng">
            <a:solidFill>
              <a:srgbClr val="B7B7B7"/>
            </a:solidFill>
            <a:prstDash val="solid"/>
            <a:round/>
            <a:headEnd type="none" w="sm" len="sm"/>
            <a:tailEnd type="none" w="sm" len="sm"/>
          </a:ln>
        </p:spPr>
      </p:cxnSp>
      <p:cxnSp>
        <p:nvCxnSpPr>
          <p:cNvPr id="44" name="Google Shape;44;p12">
            <a:hlinkClick r:id=""/>
          </p:cNvPr>
          <p:cNvCxnSpPr/>
          <p:nvPr/>
        </p:nvCxnSpPr>
        <p:spPr>
          <a:xfrm>
            <a:off x="11465089" y="378567"/>
            <a:ext cx="288400" cy="0"/>
          </a:xfrm>
          <a:prstGeom prst="straightConnector1">
            <a:avLst/>
          </a:prstGeom>
          <a:noFill/>
          <a:ln w="9525" cap="flat" cmpd="sng">
            <a:solidFill>
              <a:srgbClr val="B7B7B7"/>
            </a:solidFill>
            <a:prstDash val="solid"/>
            <a:round/>
            <a:headEnd type="none" w="sm" len="sm"/>
            <a:tailEnd type="none" w="sm" len="sm"/>
          </a:ln>
        </p:spPr>
      </p:cxnSp>
    </p:spTree>
    <p:extLst>
      <p:ext uri="{BB962C8B-B14F-4D97-AF65-F5344CB8AC3E}">
        <p14:creationId xmlns="" xmlns:p14="http://schemas.microsoft.com/office/powerpoint/2010/main" val="610157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98258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22983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01422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61855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70732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0022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7484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1DB0A2-0D5A-4EDC-804E-ECD3EEC0346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592874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42897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38630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37651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15BDF-A668-4FE1-A796-6330D84B8668}" type="datetimeFigureOut">
              <a:rPr lang="en-US">
                <a:solidFill>
                  <a:prstClr val="black">
                    <a:tint val="75000"/>
                  </a:prstClr>
                </a:solidFill>
              </a:rPr>
              <a:pPr/>
              <a:t>9/9/2020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08DF3E-6080-404D-8075-587D7261C3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30010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9B21B9-3D12-4C19-97A7-C787FDF2FD2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391009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02FCAC-8C27-4B47-81C8-FE94E025D3E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403015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9E7D6B6-2EB3-4D2A-9D0C-18FC0A09C0B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63316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A0CDE0-A3E1-452C-BDD9-61473436D11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303853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E88E40-AFFB-4A74-A72E-FA329F90D0E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22739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534A86-C85F-4EBC-9043-E0341684AC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240202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6BC050-DEF9-48E8-907B-CC5013B260E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 xmlns:p14="http://schemas.microsoft.com/office/powerpoint/2010/main" val="65105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j-lt"/>
              </a:defRPr>
            </a:lvl1pPr>
          </a:lstStyle>
          <a:p>
            <a:pPr fontAlgn="base">
              <a:spcBef>
                <a:spcPct val="0"/>
              </a:spcBef>
              <a:spcAft>
                <a:spcPct val="0"/>
              </a:spcAft>
              <a:defRPr/>
            </a:pPr>
            <a:endParaRPr lang="en-GB" altLang="en-US">
              <a:solidFill>
                <a:srgbClr val="000000"/>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lgn="ctr" fontAlgn="base">
              <a:spcBef>
                <a:spcPct val="0"/>
              </a:spcBef>
              <a:spcAft>
                <a:spcPct val="0"/>
              </a:spcAft>
              <a:defRPr/>
            </a:pPr>
            <a:endParaRPr lang="en-GB" altLang="en-US">
              <a:solidFill>
                <a:srgbClr val="000000"/>
              </a:solidFill>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fontAlgn="base">
              <a:spcBef>
                <a:spcPct val="0"/>
              </a:spcBef>
              <a:spcAft>
                <a:spcPct val="0"/>
              </a:spcAft>
              <a:defRPr/>
            </a:pPr>
            <a:fld id="{875F38A7-8014-4F3F-83D8-584394D5C4FE}"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4103"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fontAlgn="base">
              <a:spcBef>
                <a:spcPct val="0"/>
              </a:spcBef>
              <a:spcAft>
                <a:spcPct val="0"/>
              </a:spcAft>
              <a:defRPr/>
            </a:pPr>
            <a:endParaRPr lang="en-US" sz="1800">
              <a:solidFill>
                <a:srgbClr val="000000"/>
              </a:solidFill>
            </a:endParaRPr>
          </a:p>
        </p:txBody>
      </p:sp>
      <p:sp>
        <p:nvSpPr>
          <p:cNvPr id="4104"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algn="ctr" fontAlgn="base">
              <a:spcBef>
                <a:spcPct val="0"/>
              </a:spcBef>
              <a:spcAft>
                <a:spcPct val="0"/>
              </a:spcAft>
              <a:defRPr/>
            </a:pPr>
            <a:endParaRPr lang="en-US" sz="1800">
              <a:solidFill>
                <a:srgbClr val="000000"/>
              </a:solidFill>
            </a:endParaRPr>
          </a:p>
        </p:txBody>
      </p:sp>
    </p:spTree>
    <p:extLst>
      <p:ext uri="{BB962C8B-B14F-4D97-AF65-F5344CB8AC3E}">
        <p14:creationId xmlns="" xmlns:p14="http://schemas.microsoft.com/office/powerpoint/2010/main" val="3323063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15BDF-A668-4FE1-A796-6330D84B8668}" type="datetimeFigureOut">
              <a:rPr lang="en-US" smtClean="0">
                <a:solidFill>
                  <a:prstClr val="black">
                    <a:tint val="75000"/>
                  </a:prstClr>
                </a:solidFill>
              </a:rPr>
              <a:pPr/>
              <a:t>9/9/2020</a:t>
            </a:fld>
            <a:endParaRPr lang="en-US"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8DF3E-6080-404D-8075-587D7261C32A}"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 xmlns:p14="http://schemas.microsoft.com/office/powerpoint/2010/main" val="34009779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textilelearner.blogspot.com/search/label/Inspection"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Quality Control in Garment Manufacturing</a:t>
            </a:r>
            <a:br>
              <a:rPr lang="en-US" dirty="0" smtClean="0"/>
            </a:br>
            <a:endParaRPr lang="en-US" dirty="0"/>
          </a:p>
        </p:txBody>
      </p:sp>
      <p:sp>
        <p:nvSpPr>
          <p:cNvPr id="3" name="Content Placeholder 2"/>
          <p:cNvSpPr>
            <a:spLocks noGrp="1"/>
          </p:cNvSpPr>
          <p:nvPr>
            <p:ph idx="1"/>
          </p:nvPr>
        </p:nvSpPr>
        <p:spPr>
          <a:xfrm>
            <a:off x="609600" y="1170432"/>
            <a:ext cx="10972800" cy="5193791"/>
          </a:xfrm>
        </p:spPr>
        <p:txBody>
          <a:bodyPr/>
          <a:lstStyle/>
          <a:p>
            <a:r>
              <a:rPr lang="en-US" dirty="0" smtClean="0"/>
              <a:t>Areas to control quality in RMG factory</a:t>
            </a:r>
            <a:endParaRPr lang="en-US" dirty="0" smtClean="0"/>
          </a:p>
          <a:p>
            <a:pPr lvl="2"/>
            <a:r>
              <a:rPr lang="en-US" dirty="0" smtClean="0"/>
              <a:t>A. Yarn Test in Composite Factory</a:t>
            </a:r>
          </a:p>
          <a:p>
            <a:pPr lvl="2"/>
            <a:r>
              <a:rPr lang="en-US" dirty="0" smtClean="0"/>
              <a:t>B</a:t>
            </a:r>
            <a:r>
              <a:rPr lang="en-US" dirty="0" smtClean="0"/>
              <a:t>. Sample Section</a:t>
            </a:r>
          </a:p>
          <a:p>
            <a:pPr lvl="2"/>
            <a:r>
              <a:rPr lang="en-US" dirty="0" smtClean="0"/>
              <a:t>C. Cutting Section</a:t>
            </a:r>
          </a:p>
          <a:p>
            <a:pPr marL="1341438" lvl="4" indent="0">
              <a:buNone/>
            </a:pPr>
            <a:r>
              <a:rPr lang="en-US" dirty="0" smtClean="0"/>
              <a:t>C (a) Printing and</a:t>
            </a:r>
          </a:p>
          <a:p>
            <a:pPr marL="1341438" lvl="4" indent="0">
              <a:buNone/>
            </a:pPr>
            <a:r>
              <a:rPr lang="en-US" dirty="0" smtClean="0"/>
              <a:t>C (b) Embroidery Section</a:t>
            </a:r>
          </a:p>
          <a:p>
            <a:pPr lvl="2"/>
            <a:r>
              <a:rPr lang="en-US" dirty="0" smtClean="0"/>
              <a:t>D. Accessories</a:t>
            </a:r>
          </a:p>
          <a:p>
            <a:pPr lvl="2"/>
            <a:r>
              <a:rPr lang="en-US" dirty="0" smtClean="0"/>
              <a:t>E. Sewing Section</a:t>
            </a:r>
          </a:p>
          <a:p>
            <a:pPr marL="1341438" lvl="4" indent="0">
              <a:buNone/>
            </a:pPr>
            <a:r>
              <a:rPr lang="en-US" dirty="0" smtClean="0"/>
              <a:t>E (a) Washing</a:t>
            </a:r>
          </a:p>
          <a:p>
            <a:pPr lvl="2"/>
            <a:r>
              <a:rPr lang="en-US" dirty="0" smtClean="0"/>
              <a:t>F.  Finishing Section</a:t>
            </a:r>
          </a:p>
          <a:p>
            <a:pPr lvl="2"/>
            <a:r>
              <a:rPr lang="en-US" dirty="0" smtClean="0"/>
              <a:t>G. Final Inspection of Garments</a:t>
            </a:r>
          </a:p>
          <a:p>
            <a:endParaRPr lang="en-US" dirty="0"/>
          </a:p>
        </p:txBody>
      </p:sp>
    </p:spTree>
    <p:extLst>
      <p:ext uri="{BB962C8B-B14F-4D97-AF65-F5344CB8AC3E}">
        <p14:creationId xmlns="" xmlns:p14="http://schemas.microsoft.com/office/powerpoint/2010/main" val="38874838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322387"/>
          </a:xfrm>
        </p:spPr>
        <p:txBody>
          <a:bodyPr/>
          <a:lstStyle/>
          <a:p>
            <a:pPr algn="ctr"/>
            <a:r>
              <a:rPr lang="en-US" dirty="0"/>
              <a:t>B. Sample Section</a:t>
            </a:r>
            <a:r>
              <a:rPr lang="en-US" b="1" dirty="0"/>
              <a:t/>
            </a:r>
            <a:br>
              <a:rPr lang="en-US" b="1" dirty="0"/>
            </a:br>
            <a:r>
              <a:rPr lang="en-US" dirty="0" smtClean="0"/>
              <a:t>Sample Garments Fail: Causes and Remedies</a:t>
            </a:r>
            <a:endParaRPr lang="en-US" dirty="0"/>
          </a:p>
        </p:txBody>
      </p:sp>
      <p:sp>
        <p:nvSpPr>
          <p:cNvPr id="3" name="Content Placeholder 2"/>
          <p:cNvSpPr>
            <a:spLocks noGrp="1"/>
          </p:cNvSpPr>
          <p:nvPr>
            <p:ph idx="1"/>
          </p:nvPr>
        </p:nvSpPr>
        <p:spPr/>
        <p:txBody>
          <a:bodyPr/>
          <a:lstStyle/>
          <a:p>
            <a:r>
              <a:rPr lang="en-US" dirty="0" smtClean="0"/>
              <a:t> </a:t>
            </a:r>
            <a:r>
              <a:rPr lang="en-GB" dirty="0"/>
              <a:t>Wrong Measurement </a:t>
            </a:r>
            <a:endParaRPr lang="en-GB" dirty="0" smtClean="0"/>
          </a:p>
          <a:p>
            <a:pPr lvl="2"/>
            <a:r>
              <a:rPr lang="en-GB" dirty="0"/>
              <a:t>Measurement refers to the numerical data which is measured in different   dimensions of a garment</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3560637396"/>
              </p:ext>
            </p:extLst>
          </p:nvPr>
        </p:nvGraphicFramePr>
        <p:xfrm>
          <a:off x="786294" y="3052047"/>
          <a:ext cx="10332280" cy="2763520"/>
        </p:xfrm>
        <a:graphic>
          <a:graphicData uri="http://schemas.openxmlformats.org/drawingml/2006/table">
            <a:tbl>
              <a:tblPr firstRow="1" bandRow="1">
                <a:tableStyleId>{5C22544A-7EE6-4342-B048-85BDC9FD1C3A}</a:tableStyleId>
              </a:tblPr>
              <a:tblGrid>
                <a:gridCol w="5166140"/>
                <a:gridCol w="5166140"/>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r>
                        <a:rPr lang="en-GB" sz="1800" kern="1200" dirty="0" smtClean="0">
                          <a:solidFill>
                            <a:schemeClr val="dk1"/>
                          </a:solidFill>
                          <a:effectLst/>
                          <a:latin typeface="+mn-lt"/>
                          <a:ea typeface="+mn-ea"/>
                          <a:cs typeface="+mn-cs"/>
                        </a:rPr>
                        <a:t>Less skill of the sample pattern maker</a:t>
                      </a:r>
                      <a:endParaRPr lang="en-US" dirty="0"/>
                    </a:p>
                  </a:txBody>
                  <a:tcPr/>
                </a:tc>
                <a:tc>
                  <a:txBody>
                    <a:bodyPr/>
                    <a:lstStyle/>
                    <a:p>
                      <a:r>
                        <a:rPr lang="en-GB" sz="1800" kern="1200" dirty="0" smtClean="0">
                          <a:solidFill>
                            <a:schemeClr val="dk1"/>
                          </a:solidFill>
                          <a:effectLst/>
                          <a:latin typeface="+mn-lt"/>
                          <a:ea typeface="+mn-ea"/>
                          <a:cs typeface="+mn-cs"/>
                        </a:rPr>
                        <a:t>Have to improve the skill of pattern maker</a:t>
                      </a:r>
                      <a:endParaRPr lang="en-US" dirty="0"/>
                    </a:p>
                  </a:txBody>
                  <a:tcPr/>
                </a:tc>
              </a:tr>
              <a:tr h="370840">
                <a:tc>
                  <a:txBody>
                    <a:bodyPr/>
                    <a:lstStyle/>
                    <a:p>
                      <a:r>
                        <a:rPr lang="en-GB" sz="1800" kern="1200" dirty="0" smtClean="0">
                          <a:solidFill>
                            <a:schemeClr val="dk1"/>
                          </a:solidFill>
                          <a:effectLst/>
                          <a:latin typeface="+mn-lt"/>
                          <a:ea typeface="+mn-ea"/>
                          <a:cs typeface="+mn-cs"/>
                        </a:rPr>
                        <a:t>Less skill of the sample cutting man</a:t>
                      </a:r>
                      <a:endParaRPr lang="en-US" dirty="0"/>
                    </a:p>
                  </a:txBody>
                  <a:tcPr/>
                </a:tc>
                <a:tc>
                  <a:txBody>
                    <a:bodyPr/>
                    <a:lstStyle/>
                    <a:p>
                      <a:r>
                        <a:rPr lang="en-GB" sz="1800" kern="1200" dirty="0" smtClean="0">
                          <a:solidFill>
                            <a:schemeClr val="dk1"/>
                          </a:solidFill>
                          <a:effectLst/>
                          <a:latin typeface="+mn-lt"/>
                          <a:ea typeface="+mn-ea"/>
                          <a:cs typeface="+mn-cs"/>
                        </a:rPr>
                        <a:t>Have to improve the skill of sample cutting man</a:t>
                      </a:r>
                      <a:endParaRPr lang="en-US" dirty="0"/>
                    </a:p>
                  </a:txBody>
                  <a:tcPr/>
                </a:tc>
              </a:tr>
              <a:tr h="370840">
                <a:tc>
                  <a:txBody>
                    <a:bodyPr/>
                    <a:lstStyle/>
                    <a:p>
                      <a:r>
                        <a:rPr lang="en-GB" sz="1800" kern="1200" dirty="0" smtClean="0">
                          <a:solidFill>
                            <a:schemeClr val="dk1"/>
                          </a:solidFill>
                          <a:effectLst/>
                          <a:latin typeface="+mn-lt"/>
                          <a:ea typeface="+mn-ea"/>
                          <a:cs typeface="+mn-cs"/>
                        </a:rPr>
                        <a:t>Less skill of the sample sewing person</a:t>
                      </a:r>
                      <a:endParaRPr lang="en-US" dirty="0"/>
                    </a:p>
                  </a:txBody>
                  <a:tcPr/>
                </a:tc>
                <a:tc>
                  <a:txBody>
                    <a:bodyPr/>
                    <a:lstStyle/>
                    <a:p>
                      <a:r>
                        <a:rPr lang="en-GB" sz="1800" kern="1200" dirty="0" smtClean="0">
                          <a:solidFill>
                            <a:schemeClr val="dk1"/>
                          </a:solidFill>
                          <a:effectLst/>
                          <a:latin typeface="+mn-lt"/>
                          <a:ea typeface="+mn-ea"/>
                          <a:cs typeface="+mn-cs"/>
                        </a:rPr>
                        <a:t>Have to improve the skill of sample sewing person</a:t>
                      </a:r>
                      <a:endParaRPr lang="en-US" dirty="0"/>
                    </a:p>
                  </a:txBody>
                  <a:tcPr/>
                </a:tc>
              </a:tr>
              <a:tr h="370840">
                <a:tc>
                  <a:txBody>
                    <a:bodyPr/>
                    <a:lstStyle/>
                    <a:p>
                      <a:r>
                        <a:rPr lang="en-GB" sz="1800" kern="1200" dirty="0" smtClean="0">
                          <a:solidFill>
                            <a:schemeClr val="dk1"/>
                          </a:solidFill>
                          <a:effectLst/>
                          <a:latin typeface="+mn-lt"/>
                          <a:ea typeface="+mn-ea"/>
                          <a:cs typeface="+mn-cs"/>
                        </a:rPr>
                        <a:t>Less skill of the sample man to understand the Measurement Sheet</a:t>
                      </a:r>
                      <a:endParaRPr lang="en-US" dirty="0"/>
                    </a:p>
                  </a:txBody>
                  <a:tcPr/>
                </a:tc>
                <a:tc>
                  <a:txBody>
                    <a:bodyPr/>
                    <a:lstStyle/>
                    <a:p>
                      <a:r>
                        <a:rPr lang="en-GB" sz="1800" kern="1200" dirty="0" smtClean="0">
                          <a:solidFill>
                            <a:schemeClr val="dk1"/>
                          </a:solidFill>
                          <a:effectLst/>
                          <a:latin typeface="+mn-lt"/>
                          <a:ea typeface="+mn-ea"/>
                          <a:cs typeface="+mn-cs"/>
                        </a:rPr>
                        <a:t>Have to improve the skill of the sample man to understand  the Measurement Sheet.</a:t>
                      </a:r>
                      <a:endParaRPr lang="en-US" sz="1800" kern="1200" dirty="0" smtClean="0">
                        <a:solidFill>
                          <a:schemeClr val="dk1"/>
                        </a:solidFill>
                        <a:effectLst/>
                        <a:latin typeface="+mn-lt"/>
                        <a:ea typeface="+mn-ea"/>
                        <a:cs typeface="+mn-cs"/>
                      </a:endParaRPr>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 xmlns:p14="http://schemas.microsoft.com/office/powerpoint/2010/main" val="578065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5"/>
            <a:ext cx="10972800" cy="861438"/>
          </a:xfrm>
        </p:spPr>
        <p:txBody>
          <a:bodyPr/>
          <a:lstStyle/>
          <a:p>
            <a:pPr algn="ctr"/>
            <a:r>
              <a:rPr lang="en-US" b="1" dirty="0"/>
              <a:t>The 3 general inspection levels</a:t>
            </a:r>
            <a:br>
              <a:rPr lang="en-US" b="1" dirty="0"/>
            </a:br>
            <a:endParaRPr lang="en-US" dirty="0"/>
          </a:p>
        </p:txBody>
      </p:sp>
      <p:sp>
        <p:nvSpPr>
          <p:cNvPr id="3" name="Content Placeholder 2"/>
          <p:cNvSpPr>
            <a:spLocks noGrp="1"/>
          </p:cNvSpPr>
          <p:nvPr>
            <p:ph idx="1"/>
          </p:nvPr>
        </p:nvSpPr>
        <p:spPr>
          <a:xfrm>
            <a:off x="609600" y="1139253"/>
            <a:ext cx="10972800" cy="6974173"/>
          </a:xfrm>
        </p:spPr>
        <p:txBody>
          <a:bodyPr/>
          <a:lstStyle/>
          <a:p>
            <a:r>
              <a:rPr lang="en-US" b="1" dirty="0" smtClean="0"/>
              <a:t>Level </a:t>
            </a:r>
            <a:r>
              <a:rPr lang="en-US" b="1" dirty="0"/>
              <a:t>I</a:t>
            </a:r>
            <a:endParaRPr lang="en-US" dirty="0"/>
          </a:p>
          <a:p>
            <a:pPr lvl="1"/>
            <a:r>
              <a:rPr lang="en-US" dirty="0"/>
              <a:t>Has this supplier passed most previous inspections? Do you feel confident in their products quality? Instead of doing no quality control, buyers can check less samples by opting for a level-I inspection.</a:t>
            </a:r>
          </a:p>
          <a:p>
            <a:pPr lvl="1"/>
            <a:r>
              <a:rPr lang="en-US" dirty="0"/>
              <a:t>However, settling on this level by default, in order to spend less time/money on inspections, is very risky. The likelihood of finding quality problems is lower than generally recommended.</a:t>
            </a:r>
          </a:p>
          <a:p>
            <a:r>
              <a:rPr lang="en-US" b="1" dirty="0" smtClean="0"/>
              <a:t>Level </a:t>
            </a:r>
            <a:r>
              <a:rPr lang="en-US" b="1" dirty="0"/>
              <a:t>II</a:t>
            </a:r>
            <a:endParaRPr lang="en-US" dirty="0"/>
          </a:p>
          <a:p>
            <a:pPr lvl="1"/>
            <a:r>
              <a:rPr lang="en-US" dirty="0"/>
              <a:t>It is the most widely used inspection level, to be used by default.</a:t>
            </a:r>
          </a:p>
          <a:p>
            <a:endParaRPr lang="en-US" dirty="0"/>
          </a:p>
        </p:txBody>
      </p:sp>
    </p:spTree>
    <p:extLst>
      <p:ext uri="{BB962C8B-B14F-4D97-AF65-F5344CB8AC3E}">
        <p14:creationId xmlns="" xmlns:p14="http://schemas.microsoft.com/office/powerpoint/2010/main" val="41426032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3 general inspection levels</a:t>
            </a:r>
            <a:endParaRPr lang="en-US" dirty="0"/>
          </a:p>
        </p:txBody>
      </p:sp>
      <p:sp>
        <p:nvSpPr>
          <p:cNvPr id="3" name="Content Placeholder 2"/>
          <p:cNvSpPr>
            <a:spLocks noGrp="1"/>
          </p:cNvSpPr>
          <p:nvPr>
            <p:ph idx="1"/>
          </p:nvPr>
        </p:nvSpPr>
        <p:spPr/>
        <p:txBody>
          <a:bodyPr/>
          <a:lstStyle/>
          <a:p>
            <a:r>
              <a:rPr lang="en-US" b="1" dirty="0"/>
              <a:t>Level III</a:t>
            </a:r>
            <a:endParaRPr lang="en-US" dirty="0"/>
          </a:p>
          <a:p>
            <a:pPr lvl="1"/>
            <a:r>
              <a:rPr lang="en-US" dirty="0"/>
              <a:t>If a supplier recently had quality problems, this level is appropriate. More samples are inspected, and a batch of products will (most probably) be rejected if it is below the quality criteria defined by the buyer.</a:t>
            </a:r>
          </a:p>
          <a:p>
            <a:pPr lvl="1"/>
            <a:r>
              <a:rPr lang="en-US" dirty="0"/>
              <a:t>Some buyers prefer level-III inspections for high-value products. </a:t>
            </a:r>
            <a:r>
              <a:rPr lang="en-US"/>
              <a:t>It can also be interesting for small quantities, where the inspection would take only one day whatever the level chosen.</a:t>
            </a:r>
          </a:p>
          <a:p>
            <a:endParaRPr lang="en-US" dirty="0"/>
          </a:p>
        </p:txBody>
      </p:sp>
    </p:spTree>
    <p:extLst>
      <p:ext uri="{BB962C8B-B14F-4D97-AF65-F5344CB8AC3E}">
        <p14:creationId xmlns="" xmlns:p14="http://schemas.microsoft.com/office/powerpoint/2010/main" val="6853923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ctr" eaLnBrk="1" hangingPunct="1"/>
            <a:r>
              <a:rPr lang="en-US" smtClean="0"/>
              <a:t>Defects</a:t>
            </a:r>
          </a:p>
        </p:txBody>
      </p:sp>
      <p:sp>
        <p:nvSpPr>
          <p:cNvPr id="6147" name="Content Placeholder 2"/>
          <p:cNvSpPr>
            <a:spLocks noGrp="1"/>
          </p:cNvSpPr>
          <p:nvPr>
            <p:ph idx="1"/>
          </p:nvPr>
        </p:nvSpPr>
        <p:spPr/>
        <p:txBody>
          <a:bodyPr/>
          <a:lstStyle/>
          <a:p>
            <a:pPr eaLnBrk="1" hangingPunct="1"/>
            <a:r>
              <a:rPr lang="en-US" smtClean="0"/>
              <a:t>Visual defects are categorized as Critical, Major and Minor depending on the intensity and area of the defects.  </a:t>
            </a:r>
          </a:p>
        </p:txBody>
      </p:sp>
    </p:spTree>
    <p:extLst>
      <p:ext uri="{BB962C8B-B14F-4D97-AF65-F5344CB8AC3E}">
        <p14:creationId xmlns="" xmlns:p14="http://schemas.microsoft.com/office/powerpoint/2010/main" val="18342785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4000"/>
              <a:t> </a:t>
            </a:r>
            <a:r>
              <a:rPr lang="en-US" sz="3600"/>
              <a:t>Types of defects considered in AQL</a:t>
            </a:r>
            <a:r>
              <a:rPr lang="en-US" sz="4000"/>
              <a:t>  </a:t>
            </a:r>
          </a:p>
        </p:txBody>
      </p:sp>
      <p:sp>
        <p:nvSpPr>
          <p:cNvPr id="7171" name="Rectangle 3"/>
          <p:cNvSpPr>
            <a:spLocks noGrp="1" noChangeArrowheads="1"/>
          </p:cNvSpPr>
          <p:nvPr>
            <p:ph idx="1"/>
          </p:nvPr>
        </p:nvSpPr>
        <p:spPr/>
        <p:txBody>
          <a:bodyPr/>
          <a:lstStyle/>
          <a:p>
            <a:pPr eaLnBrk="1" hangingPunct="1"/>
            <a:r>
              <a:rPr lang="en-US" b="1" smtClean="0"/>
              <a:t>Critical Defects:</a:t>
            </a:r>
            <a:r>
              <a:rPr lang="en-US" smtClean="0"/>
              <a:t> are those that render the product unsafe or hazardous for the end user or that contravene mandatory regulations. </a:t>
            </a:r>
          </a:p>
          <a:p>
            <a:pPr eaLnBrk="1" hangingPunct="1">
              <a:buFont typeface="Wingdings" panose="05000000000000000000" pitchFamily="2" charset="2"/>
              <a:buNone/>
            </a:pPr>
            <a:r>
              <a:rPr lang="en-US" smtClean="0"/>
              <a:t>	Example:</a:t>
            </a:r>
          </a:p>
          <a:p>
            <a:pPr eaLnBrk="1" hangingPunct="1">
              <a:buFont typeface="Wingdings" panose="05000000000000000000" pitchFamily="2" charset="2"/>
              <a:buNone/>
            </a:pPr>
            <a:r>
              <a:rPr lang="en-US" smtClean="0"/>
              <a:t> Presence of insects, broken needle in the garment, etc.</a:t>
            </a:r>
          </a:p>
        </p:txBody>
      </p:sp>
    </p:spTree>
    <p:extLst>
      <p:ext uri="{BB962C8B-B14F-4D97-AF65-F5344CB8AC3E}">
        <p14:creationId xmlns="" xmlns:p14="http://schemas.microsoft.com/office/powerpoint/2010/main" val="15717957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z="4000"/>
              <a:t>Types of defects considered in AQL</a:t>
            </a:r>
          </a:p>
        </p:txBody>
      </p:sp>
      <p:sp>
        <p:nvSpPr>
          <p:cNvPr id="8195" name="Content Placeholder 2"/>
          <p:cNvSpPr>
            <a:spLocks noGrp="1"/>
          </p:cNvSpPr>
          <p:nvPr>
            <p:ph idx="1"/>
          </p:nvPr>
        </p:nvSpPr>
        <p:spPr/>
        <p:txBody>
          <a:bodyPr/>
          <a:lstStyle/>
          <a:p>
            <a:pPr eaLnBrk="1" hangingPunct="1"/>
            <a:r>
              <a:rPr lang="en-US" b="1" smtClean="0"/>
              <a:t>Major defects:</a:t>
            </a:r>
            <a:r>
              <a:rPr lang="en-US" smtClean="0"/>
              <a:t> can result in the product’s failure, reducing marketability, usability.</a:t>
            </a:r>
          </a:p>
          <a:p>
            <a:pPr eaLnBrk="1" hangingPunct="1">
              <a:buFont typeface="Wingdings" panose="05000000000000000000" pitchFamily="2" charset="2"/>
              <a:buNone/>
            </a:pPr>
            <a:r>
              <a:rPr lang="en-US" smtClean="0"/>
              <a:t>	</a:t>
            </a:r>
            <a:r>
              <a:rPr lang="en-US" sz="2800"/>
              <a:t>Example: </a:t>
            </a:r>
          </a:p>
          <a:p>
            <a:pPr eaLnBrk="1" hangingPunct="1">
              <a:buFont typeface="Wingdings" panose="05000000000000000000" pitchFamily="2" charset="2"/>
              <a:buNone/>
            </a:pPr>
            <a:r>
              <a:rPr lang="en-US" sz="2800"/>
              <a:t>Broken Stitch, Stain, etc.</a:t>
            </a:r>
          </a:p>
        </p:txBody>
      </p:sp>
    </p:spTree>
    <p:extLst>
      <p:ext uri="{BB962C8B-B14F-4D97-AF65-F5344CB8AC3E}">
        <p14:creationId xmlns="" xmlns:p14="http://schemas.microsoft.com/office/powerpoint/2010/main" val="86257660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000"/>
              <a:t>Types of defects considered in AQL</a:t>
            </a:r>
          </a:p>
        </p:txBody>
      </p:sp>
      <p:sp>
        <p:nvSpPr>
          <p:cNvPr id="9219" name="Rectangle 3"/>
          <p:cNvSpPr>
            <a:spLocks noGrp="1" noChangeArrowheads="1"/>
          </p:cNvSpPr>
          <p:nvPr>
            <p:ph idx="1"/>
          </p:nvPr>
        </p:nvSpPr>
        <p:spPr/>
        <p:txBody>
          <a:bodyPr/>
          <a:lstStyle/>
          <a:p>
            <a:pPr eaLnBrk="1" hangingPunct="1"/>
            <a:r>
              <a:rPr lang="en-US" b="1" smtClean="0"/>
              <a:t>Minor Defects:</a:t>
            </a:r>
            <a:r>
              <a:rPr lang="en-US" smtClean="0"/>
              <a:t> do not affect products marketability or usability but represents workmanship defects that make the product fall short of defined quality standard. </a:t>
            </a:r>
          </a:p>
          <a:p>
            <a:pPr eaLnBrk="1" hangingPunct="1">
              <a:buFont typeface="Wingdings" panose="05000000000000000000" pitchFamily="2" charset="2"/>
              <a:buNone/>
            </a:pPr>
            <a:r>
              <a:rPr lang="en-US" smtClean="0"/>
              <a:t>    </a:t>
            </a:r>
            <a:r>
              <a:rPr lang="en-US" sz="2800"/>
              <a:t>Example:</a:t>
            </a:r>
          </a:p>
          <a:p>
            <a:pPr eaLnBrk="1" hangingPunct="1">
              <a:buFont typeface="Wingdings" panose="05000000000000000000" pitchFamily="2" charset="2"/>
              <a:buNone/>
            </a:pPr>
            <a:r>
              <a:rPr lang="en-US" sz="2800"/>
              <a:t>Minor stain, Puckering in small scale, etc.</a:t>
            </a:r>
          </a:p>
          <a:p>
            <a:pPr eaLnBrk="1" hangingPunct="1">
              <a:buFont typeface="Wingdings" panose="05000000000000000000" pitchFamily="2" charset="2"/>
              <a:buNone/>
            </a:pPr>
            <a:endParaRPr lang="en-US" smtClean="0"/>
          </a:p>
        </p:txBody>
      </p:sp>
    </p:spTree>
    <p:extLst>
      <p:ext uri="{BB962C8B-B14F-4D97-AF65-F5344CB8AC3E}">
        <p14:creationId xmlns="" xmlns:p14="http://schemas.microsoft.com/office/powerpoint/2010/main" val="27796392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981200" y="704850"/>
            <a:ext cx="8229600" cy="742950"/>
          </a:xfrm>
        </p:spPr>
        <p:txBody>
          <a:bodyPr/>
          <a:lstStyle/>
          <a:p>
            <a:pPr algn="ctr"/>
            <a:r>
              <a:rPr lang="en-US" smtClean="0"/>
              <a:t>Defect Zone</a:t>
            </a:r>
          </a:p>
        </p:txBody>
      </p:sp>
      <p:sp>
        <p:nvSpPr>
          <p:cNvPr id="10243" name="Content Placeholder 2"/>
          <p:cNvSpPr>
            <a:spLocks noGrp="1"/>
          </p:cNvSpPr>
          <p:nvPr>
            <p:ph idx="1"/>
          </p:nvPr>
        </p:nvSpPr>
        <p:spPr/>
        <p:txBody>
          <a:bodyPr/>
          <a:lstStyle/>
          <a:p>
            <a:r>
              <a:rPr lang="en-US" smtClean="0"/>
              <a:t>Visual defects are categorized as Major, Minor and Critical defects. In some cases, a major defect can be considered as minor based on the location of the defect in a garment. This location is called as zone. Zoning is done for fair evaluation of the garment during visual audit. </a:t>
            </a:r>
          </a:p>
          <a:p>
            <a:endParaRPr lang="en-US" smtClean="0"/>
          </a:p>
          <a:p>
            <a:r>
              <a:rPr lang="en-US" smtClean="0"/>
              <a:t>A garment can be divided up to 3 zones, like A, B and C. </a:t>
            </a:r>
          </a:p>
        </p:txBody>
      </p:sp>
    </p:spTree>
    <p:extLst>
      <p:ext uri="{BB962C8B-B14F-4D97-AF65-F5344CB8AC3E}">
        <p14:creationId xmlns="" xmlns:p14="http://schemas.microsoft.com/office/powerpoint/2010/main" val="16508719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981200" y="457200"/>
            <a:ext cx="8229600" cy="838200"/>
          </a:xfrm>
        </p:spPr>
        <p:txBody>
          <a:bodyPr/>
          <a:lstStyle/>
          <a:p>
            <a:pPr algn="ctr"/>
            <a:r>
              <a:rPr lang="en-US" smtClean="0"/>
              <a:t>Defect Zone</a:t>
            </a:r>
          </a:p>
        </p:txBody>
      </p:sp>
      <p:sp>
        <p:nvSpPr>
          <p:cNvPr id="11267" name="Content Placeholder 2"/>
          <p:cNvSpPr>
            <a:spLocks noGrp="1"/>
          </p:cNvSpPr>
          <p:nvPr>
            <p:ph idx="1"/>
          </p:nvPr>
        </p:nvSpPr>
        <p:spPr/>
        <p:txBody>
          <a:bodyPr/>
          <a:lstStyle/>
          <a:p>
            <a:r>
              <a:rPr lang="en-US" smtClean="0"/>
              <a:t>Most of the cases apparel buyers provide garment figures with marking zones in their quality manual. And provide a list of defects that fall under major or minor categories. In the following figure (source: Gap Inc.) a knitted top has been shown with zones A and B. At the front sleeves and upper front is considered as zone ‘A’ and lower front considered as zone ‘B’. On the back of the garment, under arms and back bottom is considered as zone ‘B’</a:t>
            </a:r>
          </a:p>
          <a:p>
            <a:endParaRPr lang="en-US" smtClean="0"/>
          </a:p>
        </p:txBody>
      </p:sp>
    </p:spTree>
    <p:extLst>
      <p:ext uri="{BB962C8B-B14F-4D97-AF65-F5344CB8AC3E}">
        <p14:creationId xmlns="" xmlns:p14="http://schemas.microsoft.com/office/powerpoint/2010/main" val="38331818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ctr" eaLnBrk="1" hangingPunct="1"/>
            <a:r>
              <a:rPr lang="en-US" smtClean="0"/>
              <a:t>Defect Zone of T-Shirt</a:t>
            </a:r>
          </a:p>
        </p:txBody>
      </p:sp>
      <p:pic>
        <p:nvPicPr>
          <p:cNvPr id="12291" name="Content Placeholder 3" descr="http://1.bp.blogspot.com/-ckduhF2_t_U/T8NxqFZ5p_I/AAAAAAAAAl4/dKIjKJmDwwc/s1600/garment+zoning+for+visual+inspection.png"/>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1042416" y="1014984"/>
            <a:ext cx="10378440" cy="5004816"/>
          </a:xfrm>
        </p:spPr>
      </p:pic>
    </p:spTree>
    <p:extLst>
      <p:ext uri="{BB962C8B-B14F-4D97-AF65-F5344CB8AC3E}">
        <p14:creationId xmlns="" xmlns:p14="http://schemas.microsoft.com/office/powerpoint/2010/main" val="4158086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t>Pants and LS Ladies Dress</a:t>
            </a:r>
          </a:p>
        </p:txBody>
      </p:sp>
      <p:pic>
        <p:nvPicPr>
          <p:cNvPr id="13315" name="Picture 3"/>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594360" y="1069849"/>
            <a:ext cx="5273040" cy="5093207"/>
          </a:xfrm>
          <a:noFill/>
        </p:spPr>
      </p:pic>
      <p:pic>
        <p:nvPicPr>
          <p:cNvPr id="13316" name="Picture 4" descr="C:\Users\Administrator\Desktop\Capture1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7401" y="996696"/>
            <a:ext cx="5718047" cy="5127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08518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2902"/>
            <a:ext cx="10972800" cy="1139825"/>
          </a:xfrm>
        </p:spPr>
        <p:txBody>
          <a:bodyPr/>
          <a:lstStyle/>
          <a:p>
            <a:pPr algn="ctr"/>
            <a:r>
              <a:rPr lang="en-US" dirty="0" smtClean="0"/>
              <a:t>B. Sample Section</a:t>
            </a:r>
            <a:r>
              <a:rPr lang="en-US" b="1" dirty="0"/>
              <a:t/>
            </a:r>
            <a:br>
              <a:rPr lang="en-US" b="1" dirty="0"/>
            </a:br>
            <a:r>
              <a:rPr lang="en-US" dirty="0"/>
              <a:t>Comments on Sample: Measurement Defect</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594360" y="1600201"/>
            <a:ext cx="11082528" cy="5038343"/>
          </a:xfrm>
          <a:prstGeom prst="rect">
            <a:avLst/>
          </a:prstGeom>
        </p:spPr>
      </p:pic>
    </p:spTree>
    <p:extLst>
      <p:ext uri="{BB962C8B-B14F-4D97-AF65-F5344CB8AC3E}">
        <p14:creationId xmlns="" xmlns:p14="http://schemas.microsoft.com/office/powerpoint/2010/main" val="24123958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Blazer and Coat</a:t>
            </a:r>
          </a:p>
        </p:txBody>
      </p:sp>
      <p:pic>
        <p:nvPicPr>
          <p:cNvPr id="14339" name="Picture 2" descr="C:\Users\Administrator\Desktop\Capture14.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365760" y="1088136"/>
            <a:ext cx="5696712" cy="4956048"/>
          </a:xfrm>
          <a:noFill/>
        </p:spPr>
      </p:pic>
      <p:pic>
        <p:nvPicPr>
          <p:cNvPr id="14340" name="Picture 3" descr="C:\Users\Administrator\Desktop\Capture1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55080" y="1033273"/>
            <a:ext cx="5340096" cy="4996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056642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smtClean="0"/>
              <a:t>AQL Chart</a:t>
            </a:r>
          </a:p>
        </p:txBody>
      </p:sp>
      <p:sp>
        <p:nvSpPr>
          <p:cNvPr id="18435" name="Rectangle 3"/>
          <p:cNvSpPr>
            <a:spLocks noGrp="1" noChangeArrowheads="1"/>
          </p:cNvSpPr>
          <p:nvPr>
            <p:ph idx="1"/>
          </p:nvPr>
        </p:nvSpPr>
        <p:spPr>
          <a:xfrm>
            <a:off x="609600" y="1088137"/>
            <a:ext cx="10972800" cy="5042790"/>
          </a:xfrm>
        </p:spPr>
        <p:txBody>
          <a:bodyPr/>
          <a:lstStyle/>
          <a:p>
            <a:pPr eaLnBrk="1" hangingPunct="1"/>
            <a:endParaRPr lang="en-US" dirty="0" smtClean="0"/>
          </a:p>
        </p:txBody>
      </p:sp>
      <p:pic>
        <p:nvPicPr>
          <p:cNvPr id="18436" name="Picture 5" descr="AQ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6072" y="1078992"/>
            <a:ext cx="11045952" cy="5001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534589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Checking areas in Inspection</a:t>
            </a:r>
          </a:p>
        </p:txBody>
      </p:sp>
      <p:sp>
        <p:nvSpPr>
          <p:cNvPr id="19459" name="Content Placeholder 2"/>
          <p:cNvSpPr>
            <a:spLocks noGrp="1"/>
          </p:cNvSpPr>
          <p:nvPr>
            <p:ph idx="1"/>
          </p:nvPr>
        </p:nvSpPr>
        <p:spPr/>
        <p:txBody>
          <a:bodyPr/>
          <a:lstStyle/>
          <a:p>
            <a:pPr eaLnBrk="1" hangingPunct="1"/>
            <a:r>
              <a:rPr lang="en-US" smtClean="0"/>
              <a:t>Material Conformity</a:t>
            </a:r>
          </a:p>
          <a:p>
            <a:pPr eaLnBrk="1" hangingPunct="1"/>
            <a:r>
              <a:rPr lang="en-US" smtClean="0"/>
              <a:t>Style Conformity</a:t>
            </a:r>
          </a:p>
          <a:p>
            <a:pPr eaLnBrk="1" hangingPunct="1"/>
            <a:r>
              <a:rPr lang="en-US" smtClean="0"/>
              <a:t>Quantity Conformity</a:t>
            </a:r>
          </a:p>
          <a:p>
            <a:pPr eaLnBrk="1" hangingPunct="1"/>
            <a:r>
              <a:rPr lang="en-US" smtClean="0"/>
              <a:t>Workmanship (AQL)*</a:t>
            </a:r>
          </a:p>
          <a:p>
            <a:pPr eaLnBrk="1" hangingPunct="1"/>
            <a:r>
              <a:rPr lang="en-US" smtClean="0"/>
              <a:t>Measurement</a:t>
            </a:r>
          </a:p>
          <a:p>
            <a:pPr eaLnBrk="1" hangingPunct="1"/>
            <a:r>
              <a:rPr lang="en-US" smtClean="0"/>
              <a:t>Shade Conformity</a:t>
            </a:r>
          </a:p>
          <a:p>
            <a:pPr eaLnBrk="1" hangingPunct="1"/>
            <a:r>
              <a:rPr lang="en-US" smtClean="0"/>
              <a:t>Packing and Packaging Conformity</a:t>
            </a:r>
          </a:p>
        </p:txBody>
      </p:sp>
    </p:spTree>
    <p:extLst>
      <p:ext uri="{BB962C8B-B14F-4D97-AF65-F5344CB8AC3E}">
        <p14:creationId xmlns="" xmlns:p14="http://schemas.microsoft.com/office/powerpoint/2010/main" val="4623622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Selection of garment and carton</a:t>
            </a:r>
          </a:p>
        </p:txBody>
      </p:sp>
      <p:sp>
        <p:nvSpPr>
          <p:cNvPr id="20483" name="Content Placeholder 2"/>
          <p:cNvSpPr>
            <a:spLocks noGrp="1"/>
          </p:cNvSpPr>
          <p:nvPr>
            <p:ph idx="1"/>
          </p:nvPr>
        </p:nvSpPr>
        <p:spPr>
          <a:xfrm>
            <a:off x="786384" y="1115568"/>
            <a:ext cx="10488168" cy="5437632"/>
          </a:xfrm>
        </p:spPr>
        <p:txBody>
          <a:bodyPr/>
          <a:lstStyle/>
          <a:p>
            <a:pPr eaLnBrk="1" hangingPunct="1"/>
            <a:r>
              <a:rPr lang="en-US" dirty="0" smtClean="0"/>
              <a:t>Buyers instruct about the required AQL</a:t>
            </a:r>
          </a:p>
          <a:p>
            <a:pPr lvl="1" eaLnBrk="1" hangingPunct="1"/>
            <a:r>
              <a:rPr lang="en-US" dirty="0" smtClean="0"/>
              <a:t>Usually Major – 2.5</a:t>
            </a:r>
          </a:p>
          <a:p>
            <a:pPr lvl="1" eaLnBrk="1" hangingPunct="1"/>
            <a:r>
              <a:rPr lang="en-US" dirty="0" smtClean="0"/>
              <a:t>Usually Minor – 4.0</a:t>
            </a:r>
          </a:p>
          <a:p>
            <a:pPr lvl="1" eaLnBrk="1" hangingPunct="1"/>
            <a:r>
              <a:rPr lang="en-US" dirty="0" smtClean="0"/>
              <a:t>Usually Critical – zero tolerance</a:t>
            </a:r>
          </a:p>
          <a:p>
            <a:pPr eaLnBrk="1" hangingPunct="1"/>
            <a:r>
              <a:rPr lang="en-US" dirty="0" smtClean="0"/>
              <a:t>Cartons should be randomly selected</a:t>
            </a:r>
          </a:p>
          <a:p>
            <a:pPr eaLnBrk="1" hangingPunct="1"/>
            <a:r>
              <a:rPr lang="en-US" dirty="0" smtClean="0"/>
              <a:t>Numbers of carton to be selected = √n</a:t>
            </a:r>
          </a:p>
          <a:p>
            <a:pPr eaLnBrk="1" hangingPunct="1"/>
            <a:r>
              <a:rPr lang="en-US" dirty="0" smtClean="0"/>
              <a:t>All color and size should have the proportionate representation on the garments to be inspected </a:t>
            </a:r>
          </a:p>
          <a:p>
            <a:pPr eaLnBrk="1" hangingPunct="1"/>
            <a:r>
              <a:rPr lang="en-US" dirty="0" smtClean="0"/>
              <a:t>Measurement should cover all color and size that are to be inspected</a:t>
            </a:r>
          </a:p>
        </p:txBody>
      </p:sp>
    </p:spTree>
    <p:extLst>
      <p:ext uri="{BB962C8B-B14F-4D97-AF65-F5344CB8AC3E}">
        <p14:creationId xmlns="" xmlns:p14="http://schemas.microsoft.com/office/powerpoint/2010/main" val="14729670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t>Selection of Sample</a:t>
            </a:r>
          </a:p>
        </p:txBody>
      </p:sp>
      <p:sp>
        <p:nvSpPr>
          <p:cNvPr id="24579" name="Content Placeholder 2"/>
          <p:cNvSpPr>
            <a:spLocks noGrp="1"/>
          </p:cNvSpPr>
          <p:nvPr>
            <p:ph idx="1"/>
          </p:nvPr>
        </p:nvSpPr>
        <p:spPr/>
        <p:txBody>
          <a:bodyPr/>
          <a:lstStyle/>
          <a:p>
            <a:pPr eaLnBrk="1" hangingPunct="1"/>
            <a:r>
              <a:rPr lang="en-US" smtClean="0"/>
              <a:t>Calculate the numbers of sample to be selected from different size,  if order quantity=12000 pieces, numbers of color=1, Size wise quantity,  S= 1500, M= 2500, L=4000, XL=2500 XXL= 1500. </a:t>
            </a:r>
          </a:p>
          <a:p>
            <a:pPr eaLnBrk="1" hangingPunct="1"/>
            <a:r>
              <a:rPr lang="en-US" smtClean="0"/>
              <a:t> </a:t>
            </a:r>
          </a:p>
        </p:txBody>
      </p:sp>
    </p:spTree>
    <p:extLst>
      <p:ext uri="{BB962C8B-B14F-4D97-AF65-F5344CB8AC3E}">
        <p14:creationId xmlns="" xmlns:p14="http://schemas.microsoft.com/office/powerpoint/2010/main" val="15138645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81200" y="304800"/>
            <a:ext cx="8229600" cy="685800"/>
          </a:xfrm>
        </p:spPr>
        <p:txBody>
          <a:bodyPr/>
          <a:lstStyle/>
          <a:p>
            <a:pPr eaLnBrk="1" hangingPunct="1"/>
            <a:r>
              <a:rPr lang="en-US" sz="3600"/>
              <a:t>List of Defects and their Categories (Fabric)</a:t>
            </a:r>
          </a:p>
        </p:txBody>
      </p:sp>
      <p:graphicFrame>
        <p:nvGraphicFramePr>
          <p:cNvPr id="4" name="Content Placeholder 3"/>
          <p:cNvGraphicFramePr>
            <a:graphicFrameLocks noGrp="1"/>
          </p:cNvGraphicFramePr>
          <p:nvPr>
            <p:ph idx="1"/>
          </p:nvPr>
        </p:nvGraphicFramePr>
        <p:xfrm>
          <a:off x="1905000" y="1143001"/>
          <a:ext cx="8229600" cy="4892036"/>
        </p:xfrm>
        <a:graphic>
          <a:graphicData uri="http://schemas.openxmlformats.org/drawingml/2006/table">
            <a:tbl>
              <a:tblPr firstRow="1" bandRow="1">
                <a:tableStyleId>{5C22544A-7EE6-4342-B048-85BDC9FD1C3A}</a:tableStyleId>
              </a:tblPr>
              <a:tblGrid>
                <a:gridCol w="649858"/>
                <a:gridCol w="3922142"/>
                <a:gridCol w="1295400"/>
                <a:gridCol w="1143000"/>
                <a:gridCol w="1219200"/>
              </a:tblGrid>
              <a:tr h="551804">
                <a:tc>
                  <a:txBody>
                    <a:bodyPr/>
                    <a:lstStyle/>
                    <a:p>
                      <a:pPr algn="ctr"/>
                      <a:r>
                        <a:rPr lang="en-US" sz="1800" dirty="0" err="1" smtClean="0"/>
                        <a:t>Sl</a:t>
                      </a:r>
                      <a:r>
                        <a:rPr lang="en-US" sz="1800" dirty="0" smtClean="0"/>
                        <a:t>#</a:t>
                      </a:r>
                      <a:endParaRPr lang="en-US" sz="1800" dirty="0"/>
                    </a:p>
                  </a:txBody>
                  <a:tcPr marT="45715" marB="45715"/>
                </a:tc>
                <a:tc>
                  <a:txBody>
                    <a:bodyPr/>
                    <a:lstStyle/>
                    <a:p>
                      <a:pPr algn="ctr"/>
                      <a:r>
                        <a:rPr lang="en-US" sz="1800" dirty="0" smtClean="0"/>
                        <a:t>Name of Defects</a:t>
                      </a:r>
                      <a:endParaRPr lang="en-US" sz="1800" dirty="0"/>
                    </a:p>
                  </a:txBody>
                  <a:tcPr marT="45715" marB="45715"/>
                </a:tc>
                <a:tc>
                  <a:txBody>
                    <a:bodyPr/>
                    <a:lstStyle/>
                    <a:p>
                      <a:pPr algn="ctr"/>
                      <a:r>
                        <a:rPr lang="en-US" sz="1800" dirty="0" smtClean="0"/>
                        <a:t>Critical</a:t>
                      </a:r>
                      <a:endParaRPr lang="en-US" sz="1800" dirty="0"/>
                    </a:p>
                  </a:txBody>
                  <a:tcPr marT="45715" marB="45715"/>
                </a:tc>
                <a:tc>
                  <a:txBody>
                    <a:bodyPr/>
                    <a:lstStyle/>
                    <a:p>
                      <a:pPr algn="ctr"/>
                      <a:r>
                        <a:rPr lang="en-US" sz="1800" dirty="0" smtClean="0"/>
                        <a:t>Major</a:t>
                      </a:r>
                      <a:endParaRPr lang="en-US" sz="1800" dirty="0"/>
                    </a:p>
                  </a:txBody>
                  <a:tcPr marT="45715" marB="45715"/>
                </a:tc>
                <a:tc>
                  <a:txBody>
                    <a:bodyPr/>
                    <a:lstStyle/>
                    <a:p>
                      <a:pPr algn="ctr"/>
                      <a:r>
                        <a:rPr lang="en-US" sz="1800" dirty="0" smtClean="0"/>
                        <a:t>Minor</a:t>
                      </a:r>
                      <a:endParaRPr lang="en-US" sz="1800" dirty="0"/>
                    </a:p>
                  </a:txBody>
                  <a:tcPr marT="45715" marB="45715"/>
                </a:tc>
              </a:tr>
              <a:tr h="482248">
                <a:tc>
                  <a:txBody>
                    <a:bodyPr/>
                    <a:lstStyle/>
                    <a:p>
                      <a:r>
                        <a:rPr lang="en-US" sz="1400" dirty="0" smtClean="0">
                          <a:latin typeface="+mj-lt"/>
                        </a:rPr>
                        <a:t>01</a:t>
                      </a:r>
                      <a:endParaRPr lang="en-US" sz="1400" dirty="0">
                        <a:latin typeface="+mj-lt"/>
                      </a:endParaRPr>
                    </a:p>
                  </a:txBody>
                  <a:tcPr marT="45715" marB="45715"/>
                </a:tc>
                <a:tc>
                  <a:txBody>
                    <a:bodyPr/>
                    <a:lstStyle/>
                    <a:p>
                      <a:r>
                        <a:rPr lang="en-US" sz="1800" dirty="0" smtClean="0"/>
                        <a:t>Presence of Broken</a:t>
                      </a:r>
                      <a:r>
                        <a:rPr lang="en-US" sz="1800" baseline="0" dirty="0" smtClean="0"/>
                        <a:t> Needle</a:t>
                      </a:r>
                      <a:endParaRPr lang="en-US" sz="1800" dirty="0"/>
                    </a:p>
                  </a:txBody>
                  <a:tcPr marT="45715" marB="45715"/>
                </a:tc>
                <a:tc>
                  <a:txBody>
                    <a:bodyPr/>
                    <a:lstStyle/>
                    <a:p>
                      <a:pPr algn="ctr"/>
                      <a:r>
                        <a:rPr lang="en-US" sz="1800" dirty="0" smtClean="0"/>
                        <a:t>x</a:t>
                      </a:r>
                      <a:endParaRPr lang="en-US" sz="1800" dirty="0"/>
                    </a:p>
                  </a:txBody>
                  <a:tcPr marT="45715" marB="45715"/>
                </a:tc>
                <a:tc>
                  <a:txBody>
                    <a:bodyPr/>
                    <a:lstStyle/>
                    <a:p>
                      <a:endParaRPr lang="en-US" sz="1800" dirty="0"/>
                    </a:p>
                  </a:txBody>
                  <a:tcPr marT="45715" marB="45715"/>
                </a:tc>
                <a:tc>
                  <a:txBody>
                    <a:bodyPr/>
                    <a:lstStyle/>
                    <a:p>
                      <a:endParaRPr lang="en-US" sz="1800" dirty="0"/>
                    </a:p>
                  </a:txBody>
                  <a:tcPr marT="45715" marB="45715"/>
                </a:tc>
              </a:tr>
              <a:tr h="482248">
                <a:tc>
                  <a:txBody>
                    <a:bodyPr/>
                    <a:lstStyle/>
                    <a:p>
                      <a:r>
                        <a:rPr lang="en-US" sz="1400" dirty="0" smtClean="0">
                          <a:latin typeface="+mj-lt"/>
                        </a:rPr>
                        <a:t>02</a:t>
                      </a:r>
                      <a:endParaRPr lang="en-US" sz="1400" dirty="0">
                        <a:latin typeface="+mj-lt"/>
                      </a:endParaRPr>
                    </a:p>
                  </a:txBody>
                  <a:tcPr marT="45715" marB="45715"/>
                </a:tc>
                <a:tc>
                  <a:txBody>
                    <a:bodyPr/>
                    <a:lstStyle/>
                    <a:p>
                      <a:r>
                        <a:rPr lang="en-US" sz="1800" dirty="0" smtClean="0"/>
                        <a:t>Presence of Insects in the Garments</a:t>
                      </a:r>
                      <a:endParaRPr lang="en-US" sz="1800" dirty="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marT="45715" marB="45715"/>
                </a:tc>
                <a:tc>
                  <a:txBody>
                    <a:bodyPr/>
                    <a:lstStyle/>
                    <a:p>
                      <a:endParaRPr lang="en-US" sz="1800" dirty="0"/>
                    </a:p>
                  </a:txBody>
                  <a:tcPr marT="45715" marB="45715"/>
                </a:tc>
                <a:tc>
                  <a:txBody>
                    <a:bodyPr/>
                    <a:lstStyle/>
                    <a:p>
                      <a:endParaRPr lang="en-US" sz="1800" dirty="0"/>
                    </a:p>
                  </a:txBody>
                  <a:tcPr marT="45715" marB="45715"/>
                </a:tc>
              </a:tr>
              <a:tr h="482248">
                <a:tc>
                  <a:txBody>
                    <a:bodyPr/>
                    <a:lstStyle/>
                    <a:p>
                      <a:r>
                        <a:rPr lang="en-US" sz="1400" dirty="0" smtClean="0">
                          <a:latin typeface="+mj-lt"/>
                        </a:rPr>
                        <a:t>03</a:t>
                      </a:r>
                      <a:endParaRPr lang="en-US" sz="1400" dirty="0">
                        <a:latin typeface="+mj-lt"/>
                      </a:endParaRPr>
                    </a:p>
                  </a:txBody>
                  <a:tcPr marT="45715" marB="45715"/>
                </a:tc>
                <a:tc>
                  <a:txBody>
                    <a:bodyPr/>
                    <a:lstStyle/>
                    <a:p>
                      <a:r>
                        <a:rPr lang="en-US" sz="1800" dirty="0" smtClean="0"/>
                        <a:t>Hole (any Size)</a:t>
                      </a:r>
                      <a:endParaRPr lang="en-US" sz="1800" dirty="0"/>
                    </a:p>
                  </a:txBody>
                  <a:tcPr marT="45715" marB="45715"/>
                </a:tc>
                <a:tc>
                  <a:txBody>
                    <a:bodyPr/>
                    <a:lstStyle/>
                    <a:p>
                      <a:endParaRPr lang="en-US" sz="180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marT="45715" marB="45715"/>
                </a:tc>
                <a:tc>
                  <a:txBody>
                    <a:bodyPr/>
                    <a:lstStyle/>
                    <a:p>
                      <a:endParaRPr lang="en-US" sz="1800"/>
                    </a:p>
                  </a:txBody>
                  <a:tcPr marT="45715" marB="45715"/>
                </a:tc>
              </a:tr>
              <a:tr h="482248">
                <a:tc>
                  <a:txBody>
                    <a:bodyPr/>
                    <a:lstStyle/>
                    <a:p>
                      <a:r>
                        <a:rPr lang="en-US" sz="1400" dirty="0" smtClean="0">
                          <a:latin typeface="+mj-lt"/>
                        </a:rPr>
                        <a:t>04</a:t>
                      </a:r>
                      <a:endParaRPr lang="en-US" sz="1400" dirty="0">
                        <a:latin typeface="+mj-lt"/>
                      </a:endParaRPr>
                    </a:p>
                  </a:txBody>
                  <a:tcPr marT="45715" marB="45715"/>
                </a:tc>
                <a:tc>
                  <a:txBody>
                    <a:bodyPr/>
                    <a:lstStyle/>
                    <a:p>
                      <a:r>
                        <a:rPr lang="en-US" sz="1800" dirty="0" smtClean="0"/>
                        <a:t>Needle Mark (Knitting)</a:t>
                      </a:r>
                      <a:endParaRPr lang="en-US" sz="1800" dirty="0"/>
                    </a:p>
                  </a:txBody>
                  <a:tcPr marT="45715" marB="45715"/>
                </a:tc>
                <a:tc>
                  <a:txBody>
                    <a:bodyPr/>
                    <a:lstStyle/>
                    <a:p>
                      <a:endParaRPr lang="en-US" sz="1800" dirty="0"/>
                    </a:p>
                  </a:txBody>
                  <a:tcPr marT="45715" marB="45715"/>
                </a:tc>
                <a:tc>
                  <a:txBody>
                    <a:bodyPr/>
                    <a:lstStyle/>
                    <a:p>
                      <a:pPr algn="ctr"/>
                      <a:r>
                        <a:rPr lang="en-US" sz="1800" dirty="0" smtClean="0"/>
                        <a:t>x</a:t>
                      </a:r>
                      <a:endParaRPr lang="en-US" sz="1800" dirty="0"/>
                    </a:p>
                  </a:txBody>
                  <a:tcPr marT="45715" marB="45715"/>
                </a:tc>
                <a:tc>
                  <a:txBody>
                    <a:bodyPr/>
                    <a:lstStyle/>
                    <a:p>
                      <a:pPr algn="ctr"/>
                      <a:r>
                        <a:rPr lang="en-US" sz="1800" dirty="0" smtClean="0"/>
                        <a:t>x</a:t>
                      </a:r>
                      <a:endParaRPr lang="en-US" sz="1800" dirty="0"/>
                    </a:p>
                  </a:txBody>
                  <a:tcPr marT="45715" marB="45715"/>
                </a:tc>
              </a:tr>
              <a:tr h="482248">
                <a:tc>
                  <a:txBody>
                    <a:bodyPr/>
                    <a:lstStyle/>
                    <a:p>
                      <a:r>
                        <a:rPr lang="en-US" sz="1400" dirty="0" smtClean="0">
                          <a:latin typeface="+mj-lt"/>
                        </a:rPr>
                        <a:t>05</a:t>
                      </a:r>
                      <a:endParaRPr lang="en-US" sz="1400" dirty="0">
                        <a:latin typeface="+mj-lt"/>
                      </a:endParaRPr>
                    </a:p>
                  </a:txBody>
                  <a:tcPr marT="45715" marB="45715"/>
                </a:tc>
                <a:tc>
                  <a:txBody>
                    <a:bodyPr/>
                    <a:lstStyle/>
                    <a:p>
                      <a:r>
                        <a:rPr lang="en-US" sz="1800" dirty="0" smtClean="0"/>
                        <a:t>Sinker Mark</a:t>
                      </a:r>
                      <a:endParaRPr lang="en-US" sz="1800" dirty="0"/>
                    </a:p>
                  </a:txBody>
                  <a:tcPr marT="45715" marB="45715"/>
                </a:tc>
                <a:tc>
                  <a:txBody>
                    <a:bodyPr/>
                    <a:lstStyle/>
                    <a:p>
                      <a:endParaRPr lang="en-US" sz="1800" dirty="0"/>
                    </a:p>
                  </a:txBody>
                  <a:tcPr marT="45715" marB="45715"/>
                </a:tc>
                <a:tc>
                  <a:txBody>
                    <a:bodyPr/>
                    <a:lstStyle/>
                    <a:p>
                      <a:pPr algn="ctr"/>
                      <a:r>
                        <a:rPr lang="en-US" sz="1800" dirty="0" smtClean="0"/>
                        <a:t>x</a:t>
                      </a:r>
                      <a:endParaRPr lang="en-US" sz="1800" dirty="0"/>
                    </a:p>
                  </a:txBody>
                  <a:tcPr marT="45715" marB="45715"/>
                </a:tc>
                <a:tc>
                  <a:txBody>
                    <a:bodyPr/>
                    <a:lstStyle/>
                    <a:p>
                      <a:pPr algn="ctr"/>
                      <a:r>
                        <a:rPr lang="en-US" sz="1800" dirty="0" smtClean="0"/>
                        <a:t>x</a:t>
                      </a:r>
                      <a:endParaRPr lang="en-US" sz="1800" dirty="0"/>
                    </a:p>
                  </a:txBody>
                  <a:tcPr marT="45715" marB="45715"/>
                </a:tc>
              </a:tr>
              <a:tr h="482248">
                <a:tc>
                  <a:txBody>
                    <a:bodyPr/>
                    <a:lstStyle/>
                    <a:p>
                      <a:r>
                        <a:rPr lang="en-US" sz="1400" dirty="0" smtClean="0">
                          <a:latin typeface="+mj-lt"/>
                        </a:rPr>
                        <a:t>06</a:t>
                      </a:r>
                      <a:endParaRPr lang="en-US" sz="1400" dirty="0">
                        <a:latin typeface="+mj-lt"/>
                      </a:endParaRPr>
                    </a:p>
                  </a:txBody>
                  <a:tcPr marT="45715" marB="45715"/>
                </a:tc>
                <a:tc>
                  <a:txBody>
                    <a:bodyPr/>
                    <a:lstStyle/>
                    <a:p>
                      <a:r>
                        <a:rPr lang="en-US" sz="1800" dirty="0" smtClean="0"/>
                        <a:t>Fly</a:t>
                      </a:r>
                      <a:endParaRPr lang="en-US" sz="1800" dirty="0"/>
                    </a:p>
                  </a:txBody>
                  <a:tcPr marT="45715" marB="45715"/>
                </a:tc>
                <a:tc>
                  <a:txBody>
                    <a:bodyPr/>
                    <a:lstStyle/>
                    <a:p>
                      <a:endParaRPr lang="en-US" sz="180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marT="45715" marB="45715"/>
                </a:tc>
              </a:tr>
              <a:tr h="482248">
                <a:tc>
                  <a:txBody>
                    <a:bodyPr/>
                    <a:lstStyle/>
                    <a:p>
                      <a:r>
                        <a:rPr lang="en-US" sz="1400" dirty="0" smtClean="0">
                          <a:latin typeface="+mj-lt"/>
                        </a:rPr>
                        <a:t>07</a:t>
                      </a:r>
                      <a:endParaRPr lang="en-US" sz="1400" dirty="0">
                        <a:latin typeface="+mj-lt"/>
                      </a:endParaRPr>
                    </a:p>
                  </a:txBody>
                  <a:tcPr marT="45715" marB="45715"/>
                </a:tc>
                <a:tc>
                  <a:txBody>
                    <a:bodyPr/>
                    <a:lstStyle/>
                    <a:p>
                      <a:r>
                        <a:rPr lang="en-US" sz="1800" dirty="0" smtClean="0"/>
                        <a:t>Starting Mark</a:t>
                      </a:r>
                      <a:endParaRPr lang="en-US" sz="1800" dirty="0"/>
                    </a:p>
                  </a:txBody>
                  <a:tcPr marT="45715" marB="45715"/>
                </a:tc>
                <a:tc>
                  <a:txBody>
                    <a:bodyPr/>
                    <a:lstStyle/>
                    <a:p>
                      <a:endParaRPr lang="en-US" sz="1800" dirty="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marT="45715" marB="45715"/>
                </a:tc>
              </a:tr>
              <a:tr h="482248">
                <a:tc>
                  <a:txBody>
                    <a:bodyPr/>
                    <a:lstStyle/>
                    <a:p>
                      <a:r>
                        <a:rPr lang="en-US" sz="1400" dirty="0" smtClean="0">
                          <a:latin typeface="+mj-lt"/>
                        </a:rPr>
                        <a:t>08</a:t>
                      </a:r>
                      <a:endParaRPr lang="en-US" sz="1400" dirty="0">
                        <a:latin typeface="+mj-lt"/>
                      </a:endParaRPr>
                    </a:p>
                  </a:txBody>
                  <a:tcPr marT="45715" marB="45715"/>
                </a:tc>
                <a:tc>
                  <a:txBody>
                    <a:bodyPr/>
                    <a:lstStyle/>
                    <a:p>
                      <a:r>
                        <a:rPr lang="en-US" sz="1800" dirty="0" err="1" smtClean="0"/>
                        <a:t>Patta</a:t>
                      </a:r>
                      <a:r>
                        <a:rPr lang="en-US" sz="1800" dirty="0" smtClean="0"/>
                        <a:t>  /</a:t>
                      </a:r>
                      <a:r>
                        <a:rPr lang="en-US" sz="1800" dirty="0" err="1" smtClean="0"/>
                        <a:t>Barre</a:t>
                      </a:r>
                      <a:r>
                        <a:rPr lang="en-US" sz="1800" baseline="0" dirty="0" smtClean="0"/>
                        <a:t> Mark</a:t>
                      </a:r>
                      <a:endParaRPr lang="en-US" sz="1800" dirty="0"/>
                    </a:p>
                  </a:txBody>
                  <a:tcPr marT="45715" marB="45715"/>
                </a:tc>
                <a:tc>
                  <a:txBody>
                    <a:bodyPr/>
                    <a:lstStyle/>
                    <a:p>
                      <a:endParaRPr lang="en-US" sz="1800" dirty="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marT="45715" marB="45715"/>
                </a:tc>
                <a:tc>
                  <a:txBody>
                    <a:bodyPr/>
                    <a:lstStyle/>
                    <a:p>
                      <a:pPr algn="ctr"/>
                      <a:endParaRPr lang="en-US" sz="1800" dirty="0"/>
                    </a:p>
                  </a:txBody>
                  <a:tcPr marT="45715" marB="45715"/>
                </a:tc>
              </a:tr>
              <a:tr h="482248">
                <a:tc>
                  <a:txBody>
                    <a:bodyPr/>
                    <a:lstStyle/>
                    <a:p>
                      <a:r>
                        <a:rPr lang="en-US" sz="1400" dirty="0" smtClean="0">
                          <a:latin typeface="+mj-lt"/>
                        </a:rPr>
                        <a:t>09</a:t>
                      </a:r>
                      <a:endParaRPr lang="en-US" sz="1400" dirty="0">
                        <a:latin typeface="+mj-lt"/>
                      </a:endParaRPr>
                    </a:p>
                  </a:txBody>
                  <a:tcPr marT="45715" marB="45715"/>
                </a:tc>
                <a:tc>
                  <a:txBody>
                    <a:bodyPr/>
                    <a:lstStyle/>
                    <a:p>
                      <a:r>
                        <a:rPr lang="en-US" sz="1800" dirty="0" smtClean="0"/>
                        <a:t>Lycra Out</a:t>
                      </a:r>
                      <a:endParaRPr lang="en-US" sz="1800" dirty="0"/>
                    </a:p>
                  </a:txBody>
                  <a:tcPr marT="45715" marB="45715"/>
                </a:tc>
                <a:tc>
                  <a:txBody>
                    <a:bodyPr/>
                    <a:lstStyle/>
                    <a:p>
                      <a:endParaRPr lang="en-US" sz="1800" dirty="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marT="45715" marB="45715"/>
                </a:tc>
                <a:tc>
                  <a:txBody>
                    <a:bodyPr/>
                    <a:lstStyle/>
                    <a:p>
                      <a:endParaRPr lang="en-US" sz="1800" dirty="0"/>
                    </a:p>
                  </a:txBody>
                  <a:tcPr marT="45715" marB="45715"/>
                </a:tc>
              </a:tr>
            </a:tbl>
          </a:graphicData>
        </a:graphic>
      </p:graphicFrame>
    </p:spTree>
    <p:extLst>
      <p:ext uri="{BB962C8B-B14F-4D97-AF65-F5344CB8AC3E}">
        <p14:creationId xmlns="" xmlns:p14="http://schemas.microsoft.com/office/powerpoint/2010/main" val="10917536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81200" y="228600"/>
            <a:ext cx="8229600" cy="609600"/>
          </a:xfrm>
        </p:spPr>
        <p:txBody>
          <a:bodyPr/>
          <a:lstStyle/>
          <a:p>
            <a:r>
              <a:rPr lang="en-US" sz="3600"/>
              <a:t>List of Defects and their Categories (Fabric)</a:t>
            </a:r>
          </a:p>
        </p:txBody>
      </p:sp>
      <p:graphicFrame>
        <p:nvGraphicFramePr>
          <p:cNvPr id="4" name="Content Placeholder 3"/>
          <p:cNvGraphicFramePr>
            <a:graphicFrameLocks noGrp="1"/>
          </p:cNvGraphicFramePr>
          <p:nvPr>
            <p:ph idx="1"/>
          </p:nvPr>
        </p:nvGraphicFramePr>
        <p:xfrm>
          <a:off x="1981201" y="1066801"/>
          <a:ext cx="8153401" cy="4895089"/>
        </p:xfrm>
        <a:graphic>
          <a:graphicData uri="http://schemas.openxmlformats.org/drawingml/2006/table">
            <a:tbl>
              <a:tblPr firstRow="1" bandRow="1">
                <a:tableStyleId>{5C22544A-7EE6-4342-B048-85BDC9FD1C3A}</a:tableStyleId>
              </a:tblPr>
              <a:tblGrid>
                <a:gridCol w="679450"/>
                <a:gridCol w="3850217"/>
                <a:gridCol w="1283406"/>
                <a:gridCol w="1132417"/>
                <a:gridCol w="1207911"/>
              </a:tblGrid>
              <a:tr h="552148">
                <a:tc>
                  <a:txBody>
                    <a:bodyPr/>
                    <a:lstStyle/>
                    <a:p>
                      <a:pPr algn="ctr"/>
                      <a:r>
                        <a:rPr lang="en-US" sz="1800" dirty="0" err="1" smtClean="0"/>
                        <a:t>Sl</a:t>
                      </a:r>
                      <a:r>
                        <a:rPr lang="en-US" sz="1800" dirty="0" smtClean="0"/>
                        <a:t>#</a:t>
                      </a:r>
                      <a:endParaRPr lang="en-US" sz="1800" dirty="0"/>
                    </a:p>
                  </a:txBody>
                  <a:tcPr/>
                </a:tc>
                <a:tc>
                  <a:txBody>
                    <a:bodyPr/>
                    <a:lstStyle/>
                    <a:p>
                      <a:pPr algn="ctr"/>
                      <a:r>
                        <a:rPr lang="en-US" sz="1800" dirty="0" smtClean="0"/>
                        <a:t>Name of Defects</a:t>
                      </a:r>
                      <a:endParaRPr lang="en-US" sz="1800" dirty="0"/>
                    </a:p>
                  </a:txBody>
                  <a:tcPr/>
                </a:tc>
                <a:tc>
                  <a:txBody>
                    <a:bodyPr/>
                    <a:lstStyle/>
                    <a:p>
                      <a:pPr algn="ctr"/>
                      <a:r>
                        <a:rPr lang="en-US" sz="1800" dirty="0" smtClean="0"/>
                        <a:t>Critical</a:t>
                      </a:r>
                      <a:endParaRPr lang="en-US" sz="1800" dirty="0"/>
                    </a:p>
                  </a:txBody>
                  <a:tcPr/>
                </a:tc>
                <a:tc>
                  <a:txBody>
                    <a:bodyPr/>
                    <a:lstStyle/>
                    <a:p>
                      <a:pPr algn="ctr"/>
                      <a:r>
                        <a:rPr lang="en-US" sz="1800" dirty="0" smtClean="0"/>
                        <a:t>Major</a:t>
                      </a:r>
                      <a:endParaRPr lang="en-US" sz="1800" dirty="0"/>
                    </a:p>
                  </a:txBody>
                  <a:tcPr/>
                </a:tc>
                <a:tc>
                  <a:txBody>
                    <a:bodyPr/>
                    <a:lstStyle/>
                    <a:p>
                      <a:pPr algn="ctr"/>
                      <a:r>
                        <a:rPr lang="en-US" sz="1800" dirty="0" smtClean="0"/>
                        <a:t>Minor</a:t>
                      </a:r>
                      <a:endParaRPr lang="en-US" sz="1800" dirty="0"/>
                    </a:p>
                  </a:txBody>
                  <a:tcPr/>
                </a:tc>
              </a:tr>
              <a:tr h="482549">
                <a:tc>
                  <a:txBody>
                    <a:bodyPr/>
                    <a:lstStyle/>
                    <a:p>
                      <a:r>
                        <a:rPr lang="en-US" sz="1400" dirty="0" smtClean="0">
                          <a:latin typeface="+mj-lt"/>
                        </a:rPr>
                        <a:t>10</a:t>
                      </a:r>
                      <a:endParaRPr lang="en-US" sz="1400" dirty="0">
                        <a:latin typeface="+mj-lt"/>
                      </a:endParaRPr>
                    </a:p>
                  </a:txBody>
                  <a:tcPr/>
                </a:tc>
                <a:tc>
                  <a:txBody>
                    <a:bodyPr/>
                    <a:lstStyle/>
                    <a:p>
                      <a:r>
                        <a:rPr lang="en-US" sz="1800" dirty="0" smtClean="0"/>
                        <a:t>Warp Missing</a:t>
                      </a:r>
                      <a:endParaRPr lang="en-US" sz="1800" dirty="0"/>
                    </a:p>
                  </a:txBody>
                  <a:tcPr/>
                </a:tc>
                <a:tc>
                  <a:txBody>
                    <a:bodyPr/>
                    <a:lstStyle/>
                    <a:p>
                      <a:pPr algn="ctr"/>
                      <a:endParaRPr lang="en-US" sz="1800" dirty="0"/>
                    </a:p>
                  </a:txBody>
                  <a:tcPr/>
                </a:tc>
                <a:tc>
                  <a:txBody>
                    <a:bodyPr/>
                    <a:lstStyle/>
                    <a:p>
                      <a:pPr algn="ctr"/>
                      <a:r>
                        <a:rPr lang="en-US" sz="1800" dirty="0" smtClean="0"/>
                        <a:t>x</a:t>
                      </a:r>
                      <a:endParaRPr lang="en-US" sz="1800" dirty="0"/>
                    </a:p>
                  </a:txBody>
                  <a:tcPr/>
                </a:tc>
                <a:tc>
                  <a:txBody>
                    <a:bodyPr/>
                    <a:lstStyle/>
                    <a:p>
                      <a:pPr algn="ctr"/>
                      <a:endParaRPr lang="en-US" sz="1800" dirty="0"/>
                    </a:p>
                  </a:txBody>
                  <a:tcPr/>
                </a:tc>
              </a:tr>
              <a:tr h="482549">
                <a:tc>
                  <a:txBody>
                    <a:bodyPr/>
                    <a:lstStyle/>
                    <a:p>
                      <a:r>
                        <a:rPr lang="en-US" sz="1400" dirty="0" smtClean="0">
                          <a:latin typeface="+mj-lt"/>
                        </a:rPr>
                        <a:t>11</a:t>
                      </a:r>
                      <a:endParaRPr lang="en-US" sz="1400" dirty="0">
                        <a:latin typeface="+mj-lt"/>
                      </a:endParaRPr>
                    </a:p>
                  </a:txBody>
                  <a:tcPr/>
                </a:tc>
                <a:tc>
                  <a:txBody>
                    <a:bodyPr/>
                    <a:lstStyle/>
                    <a:p>
                      <a:r>
                        <a:rPr lang="en-US" sz="1800" dirty="0" err="1" smtClean="0"/>
                        <a:t>Slub</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pPr algn="ctr"/>
                      <a:r>
                        <a:rPr lang="en-US" sz="1800" dirty="0" smtClean="0"/>
                        <a:t>x</a:t>
                      </a:r>
                      <a:endParaRPr lang="en-US" sz="1800" dirty="0"/>
                    </a:p>
                  </a:txBody>
                  <a:tcPr/>
                </a:tc>
                <a:tc>
                  <a:txBody>
                    <a:bodyPr/>
                    <a:lstStyle/>
                    <a:p>
                      <a:pPr algn="ctr"/>
                      <a:r>
                        <a:rPr lang="en-US" sz="1800" dirty="0" smtClean="0"/>
                        <a:t>x</a:t>
                      </a:r>
                      <a:endParaRPr lang="en-US" sz="1800" dirty="0"/>
                    </a:p>
                  </a:txBody>
                  <a:tcPr/>
                </a:tc>
              </a:tr>
              <a:tr h="482549">
                <a:tc>
                  <a:txBody>
                    <a:bodyPr/>
                    <a:lstStyle/>
                    <a:p>
                      <a:r>
                        <a:rPr lang="en-US" sz="1400" dirty="0" smtClean="0">
                          <a:latin typeface="+mj-lt"/>
                        </a:rPr>
                        <a:t>12</a:t>
                      </a:r>
                      <a:endParaRPr lang="en-US" sz="1400" dirty="0">
                        <a:latin typeface="+mj-lt"/>
                      </a:endParaRPr>
                    </a:p>
                  </a:txBody>
                  <a:tcPr/>
                </a:tc>
                <a:tc>
                  <a:txBody>
                    <a:bodyPr/>
                    <a:lstStyle/>
                    <a:p>
                      <a:r>
                        <a:rPr lang="en-US" sz="1800" dirty="0" smtClean="0"/>
                        <a:t>Thick Yarn/Thin Yarn</a:t>
                      </a:r>
                      <a:endParaRPr lang="en-US" sz="1800" dirty="0"/>
                    </a:p>
                  </a:txBody>
                  <a:tcPr/>
                </a:tc>
                <a:tc>
                  <a:txBody>
                    <a:bodyPr/>
                    <a:lstStyle/>
                    <a:p>
                      <a:endParaRPr lang="en-US" sz="180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pPr algn="ctr"/>
                      <a:r>
                        <a:rPr lang="en-US" sz="1800" dirty="0" smtClean="0"/>
                        <a:t>x</a:t>
                      </a:r>
                      <a:endParaRPr lang="en-US" sz="1800" dirty="0"/>
                    </a:p>
                  </a:txBody>
                  <a:tcPr/>
                </a:tc>
              </a:tr>
              <a:tr h="482549">
                <a:tc>
                  <a:txBody>
                    <a:bodyPr/>
                    <a:lstStyle/>
                    <a:p>
                      <a:r>
                        <a:rPr lang="en-US" sz="1400" dirty="0" smtClean="0">
                          <a:latin typeface="+mj-lt"/>
                        </a:rPr>
                        <a:t>13</a:t>
                      </a:r>
                      <a:endParaRPr lang="en-US" sz="1400" dirty="0">
                        <a:latin typeface="+mj-lt"/>
                      </a:endParaRPr>
                    </a:p>
                  </a:txBody>
                  <a:tcPr/>
                </a:tc>
                <a:tc>
                  <a:txBody>
                    <a:bodyPr/>
                    <a:lstStyle/>
                    <a:p>
                      <a:r>
                        <a:rPr lang="en-US" sz="1800" dirty="0" smtClean="0"/>
                        <a:t>Knot</a:t>
                      </a:r>
                      <a:endParaRPr lang="en-US" sz="1800" dirty="0"/>
                    </a:p>
                  </a:txBody>
                  <a:tcPr/>
                </a:tc>
                <a:tc>
                  <a:txBody>
                    <a:bodyPr/>
                    <a:lstStyle/>
                    <a:p>
                      <a:endParaRPr lang="en-US" sz="1800" dirty="0"/>
                    </a:p>
                  </a:txBody>
                  <a:tcPr/>
                </a:tc>
                <a:tc>
                  <a:txBody>
                    <a:bodyPr/>
                    <a:lstStyle/>
                    <a:p>
                      <a:pPr algn="ctr"/>
                      <a:r>
                        <a:rPr lang="en-US" sz="1800" dirty="0" smtClean="0"/>
                        <a:t>x</a:t>
                      </a:r>
                      <a:endParaRPr lang="en-US" sz="1800" dirty="0"/>
                    </a:p>
                  </a:txBody>
                  <a:tcPr/>
                </a:tc>
                <a:tc>
                  <a:txBody>
                    <a:bodyPr/>
                    <a:lstStyle/>
                    <a:p>
                      <a:pPr algn="ctr"/>
                      <a:r>
                        <a:rPr lang="en-US" sz="1800" dirty="0" smtClean="0"/>
                        <a:t>x</a:t>
                      </a:r>
                      <a:endParaRPr lang="en-US" sz="1800" dirty="0"/>
                    </a:p>
                  </a:txBody>
                  <a:tcPr/>
                </a:tc>
              </a:tr>
              <a:tr h="482549">
                <a:tc>
                  <a:txBody>
                    <a:bodyPr/>
                    <a:lstStyle/>
                    <a:p>
                      <a:r>
                        <a:rPr lang="en-US" sz="1400" dirty="0" smtClean="0">
                          <a:latin typeface="+mj-lt"/>
                        </a:rPr>
                        <a:t>14</a:t>
                      </a:r>
                      <a:endParaRPr lang="en-US" sz="1400" dirty="0">
                        <a:latin typeface="+mj-lt"/>
                      </a:endParaRPr>
                    </a:p>
                  </a:txBody>
                  <a:tcPr/>
                </a:tc>
                <a:tc>
                  <a:txBody>
                    <a:bodyPr/>
                    <a:lstStyle/>
                    <a:p>
                      <a:r>
                        <a:rPr lang="en-US" sz="1800" dirty="0" smtClean="0"/>
                        <a:t>End Out</a:t>
                      </a:r>
                      <a:endParaRPr lang="en-US" sz="1800" dirty="0"/>
                    </a:p>
                  </a:txBody>
                  <a:tcPr/>
                </a:tc>
                <a:tc>
                  <a:txBody>
                    <a:bodyPr/>
                    <a:lstStyle/>
                    <a:p>
                      <a:endParaRPr lang="en-US" sz="1800" dirty="0"/>
                    </a:p>
                  </a:txBody>
                  <a:tcPr/>
                </a:tc>
                <a:tc>
                  <a:txBody>
                    <a:bodyPr/>
                    <a:lstStyle/>
                    <a:p>
                      <a:pPr algn="ctr"/>
                      <a:r>
                        <a:rPr lang="en-US" sz="1800" dirty="0" smtClean="0"/>
                        <a:t>x</a:t>
                      </a:r>
                      <a:endParaRPr lang="en-US" sz="1800" dirty="0"/>
                    </a:p>
                  </a:txBody>
                  <a:tcPr/>
                </a:tc>
                <a:tc>
                  <a:txBody>
                    <a:bodyPr/>
                    <a:lstStyle/>
                    <a:p>
                      <a:pPr algn="ctr"/>
                      <a:endParaRPr lang="en-US" sz="1800" dirty="0"/>
                    </a:p>
                  </a:txBody>
                  <a:tcPr/>
                </a:tc>
              </a:tr>
              <a:tr h="482549">
                <a:tc>
                  <a:txBody>
                    <a:bodyPr/>
                    <a:lstStyle/>
                    <a:p>
                      <a:r>
                        <a:rPr lang="en-US" sz="1400" dirty="0" smtClean="0">
                          <a:latin typeface="+mj-lt"/>
                        </a:rPr>
                        <a:t>15</a:t>
                      </a:r>
                      <a:endParaRPr lang="en-US" sz="1400" dirty="0">
                        <a:latin typeface="+mj-lt"/>
                      </a:endParaRPr>
                    </a:p>
                  </a:txBody>
                  <a:tcPr/>
                </a:tc>
                <a:tc>
                  <a:txBody>
                    <a:bodyPr/>
                    <a:lstStyle/>
                    <a:p>
                      <a:r>
                        <a:rPr lang="en-US" sz="1800" dirty="0" smtClean="0"/>
                        <a:t>Crease Mark</a:t>
                      </a:r>
                      <a:endParaRPr lang="en-US" sz="1800" dirty="0"/>
                    </a:p>
                  </a:txBody>
                  <a:tcPr/>
                </a:tc>
                <a:tc>
                  <a:txBody>
                    <a:bodyPr/>
                    <a:lstStyle/>
                    <a:p>
                      <a:endParaRPr lang="en-US" sz="180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a:tc>
              </a:tr>
              <a:tr h="482549">
                <a:tc>
                  <a:txBody>
                    <a:bodyPr/>
                    <a:lstStyle/>
                    <a:p>
                      <a:r>
                        <a:rPr lang="en-US" sz="1400" dirty="0" smtClean="0">
                          <a:latin typeface="+mj-lt"/>
                        </a:rPr>
                        <a:t>16</a:t>
                      </a:r>
                      <a:endParaRPr lang="en-US" sz="1400" dirty="0">
                        <a:latin typeface="+mj-lt"/>
                      </a:endParaRPr>
                    </a:p>
                  </a:txBody>
                  <a:tcPr/>
                </a:tc>
                <a:tc>
                  <a:txBody>
                    <a:bodyPr/>
                    <a:lstStyle/>
                    <a:p>
                      <a:r>
                        <a:rPr lang="en-US" sz="1800" dirty="0" smtClean="0"/>
                        <a:t>Stop Mark</a:t>
                      </a:r>
                      <a:endParaRPr lang="en-US" sz="1800" dirty="0"/>
                    </a:p>
                  </a:txBody>
                  <a:tcPr/>
                </a:tc>
                <a:tc>
                  <a:txBody>
                    <a:bodyPr/>
                    <a:lstStyle/>
                    <a:p>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a:tc>
              </a:tr>
              <a:tr h="482549">
                <a:tc>
                  <a:txBody>
                    <a:bodyPr/>
                    <a:lstStyle/>
                    <a:p>
                      <a:r>
                        <a:rPr lang="en-US" sz="1400" dirty="0" smtClean="0">
                          <a:latin typeface="+mj-lt"/>
                        </a:rPr>
                        <a:t>17</a:t>
                      </a:r>
                      <a:endParaRPr lang="en-US" sz="1400" dirty="0">
                        <a:latin typeface="+mj-lt"/>
                      </a:endParaRPr>
                    </a:p>
                  </a:txBody>
                  <a:tcPr/>
                </a:tc>
                <a:tc>
                  <a:txBody>
                    <a:bodyPr/>
                    <a:lstStyle/>
                    <a:p>
                      <a:r>
                        <a:rPr lang="en-US" sz="1800" dirty="0" smtClean="0"/>
                        <a:t>Missing Yarn</a:t>
                      </a:r>
                      <a:endParaRPr lang="en-US" sz="1800" dirty="0"/>
                    </a:p>
                  </a:txBody>
                  <a:tcPr/>
                </a:tc>
                <a:tc>
                  <a:txBody>
                    <a:bodyPr/>
                    <a:lstStyle/>
                    <a:p>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a:tc>
                <a:tc>
                  <a:txBody>
                    <a:bodyPr/>
                    <a:lstStyle/>
                    <a:p>
                      <a:pPr algn="ctr"/>
                      <a:endParaRPr lang="en-US" sz="1800" dirty="0"/>
                    </a:p>
                  </a:txBody>
                  <a:tcPr/>
                </a:tc>
              </a:tr>
              <a:tr h="482549">
                <a:tc>
                  <a:txBody>
                    <a:bodyPr/>
                    <a:lstStyle/>
                    <a:p>
                      <a:r>
                        <a:rPr lang="en-US" sz="1400" dirty="0" smtClean="0">
                          <a:latin typeface="+mj-lt"/>
                        </a:rPr>
                        <a:t>18</a:t>
                      </a:r>
                      <a:endParaRPr lang="en-US" sz="1400" dirty="0">
                        <a:latin typeface="+mj-lt"/>
                      </a:endParaRPr>
                    </a:p>
                  </a:txBody>
                  <a:tcPr/>
                </a:tc>
                <a:tc>
                  <a:txBody>
                    <a:bodyPr/>
                    <a:lstStyle/>
                    <a:p>
                      <a:r>
                        <a:rPr lang="en-US" sz="1800" dirty="0" smtClean="0"/>
                        <a:t>Patch Mark</a:t>
                      </a:r>
                      <a:endParaRPr lang="en-US" sz="1800" dirty="0"/>
                    </a:p>
                  </a:txBody>
                  <a:tcPr/>
                </a:tc>
                <a:tc>
                  <a:txBody>
                    <a:bodyPr/>
                    <a:lstStyle/>
                    <a:p>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x</a:t>
                      </a:r>
                    </a:p>
                  </a:txBody>
                  <a:tcPr/>
                </a:tc>
                <a:tc>
                  <a:txBody>
                    <a:bodyPr/>
                    <a:lstStyle/>
                    <a:p>
                      <a:pPr algn="ctr"/>
                      <a:r>
                        <a:rPr lang="en-US" sz="1800" dirty="0" smtClean="0"/>
                        <a:t>x</a:t>
                      </a:r>
                      <a:endParaRPr lang="en-US" sz="1800" dirty="0"/>
                    </a:p>
                  </a:txBody>
                  <a:tcPr/>
                </a:tc>
              </a:tr>
            </a:tbl>
          </a:graphicData>
        </a:graphic>
      </p:graphicFrame>
    </p:spTree>
    <p:extLst>
      <p:ext uri="{BB962C8B-B14F-4D97-AF65-F5344CB8AC3E}">
        <p14:creationId xmlns="" xmlns:p14="http://schemas.microsoft.com/office/powerpoint/2010/main" val="3847953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304801"/>
            <a:ext cx="8229600" cy="595313"/>
          </a:xfrm>
        </p:spPr>
        <p:txBody>
          <a:bodyPr/>
          <a:lstStyle/>
          <a:p>
            <a:r>
              <a:rPr lang="en-US" sz="3600"/>
              <a:t>List of Defects and their Categories (Fabric)</a:t>
            </a:r>
          </a:p>
        </p:txBody>
      </p:sp>
      <p:graphicFrame>
        <p:nvGraphicFramePr>
          <p:cNvPr id="4" name="Content Placeholder 3"/>
          <p:cNvGraphicFramePr>
            <a:graphicFrameLocks noGrp="1"/>
          </p:cNvGraphicFramePr>
          <p:nvPr>
            <p:ph idx="1"/>
          </p:nvPr>
        </p:nvGraphicFramePr>
        <p:xfrm>
          <a:off x="1981200" y="1082675"/>
          <a:ext cx="8229600" cy="4760343"/>
        </p:xfrm>
        <a:graphic>
          <a:graphicData uri="http://schemas.openxmlformats.org/drawingml/2006/table">
            <a:tbl>
              <a:tblPr firstRow="1" bandRow="1">
                <a:tableStyleId>{5C22544A-7EE6-4342-B048-85BDC9FD1C3A}</a:tableStyleId>
              </a:tblPr>
              <a:tblGrid>
                <a:gridCol w="685800"/>
                <a:gridCol w="3886200"/>
                <a:gridCol w="1295400"/>
                <a:gridCol w="1143000"/>
                <a:gridCol w="1219200"/>
              </a:tblGrid>
              <a:tr h="536949">
                <a:tc>
                  <a:txBody>
                    <a:bodyPr/>
                    <a:lstStyle/>
                    <a:p>
                      <a:pPr algn="ctr"/>
                      <a:r>
                        <a:rPr lang="en-US" sz="1800" dirty="0" err="1" smtClean="0"/>
                        <a:t>Sl</a:t>
                      </a:r>
                      <a:r>
                        <a:rPr lang="en-US" sz="1800" dirty="0" smtClean="0"/>
                        <a:t>#</a:t>
                      </a:r>
                      <a:endParaRPr lang="en-US" sz="1800" dirty="0"/>
                    </a:p>
                  </a:txBody>
                  <a:tcPr marT="45715" marB="45715"/>
                </a:tc>
                <a:tc>
                  <a:txBody>
                    <a:bodyPr/>
                    <a:lstStyle/>
                    <a:p>
                      <a:pPr algn="ctr"/>
                      <a:r>
                        <a:rPr lang="en-US" sz="1800" dirty="0" smtClean="0"/>
                        <a:t>Name of Defects</a:t>
                      </a:r>
                      <a:endParaRPr lang="en-US" sz="1800" dirty="0"/>
                    </a:p>
                  </a:txBody>
                  <a:tcPr marT="45715" marB="45715"/>
                </a:tc>
                <a:tc>
                  <a:txBody>
                    <a:bodyPr/>
                    <a:lstStyle/>
                    <a:p>
                      <a:pPr algn="ctr"/>
                      <a:r>
                        <a:rPr lang="en-US" sz="1800" dirty="0" smtClean="0"/>
                        <a:t>Critical</a:t>
                      </a:r>
                      <a:endParaRPr lang="en-US" sz="1800" dirty="0"/>
                    </a:p>
                  </a:txBody>
                  <a:tcPr marT="45715" marB="45715"/>
                </a:tc>
                <a:tc>
                  <a:txBody>
                    <a:bodyPr/>
                    <a:lstStyle/>
                    <a:p>
                      <a:pPr algn="ctr"/>
                      <a:r>
                        <a:rPr lang="en-US" sz="1800" dirty="0" smtClean="0"/>
                        <a:t>Major</a:t>
                      </a:r>
                      <a:endParaRPr lang="en-US" sz="1800" dirty="0"/>
                    </a:p>
                  </a:txBody>
                  <a:tcPr marT="45715" marB="45715"/>
                </a:tc>
                <a:tc>
                  <a:txBody>
                    <a:bodyPr/>
                    <a:lstStyle/>
                    <a:p>
                      <a:pPr algn="ctr"/>
                      <a:r>
                        <a:rPr lang="en-US" sz="1800" dirty="0" smtClean="0"/>
                        <a:t>Minor</a:t>
                      </a:r>
                      <a:endParaRPr lang="en-US" sz="1800" dirty="0"/>
                    </a:p>
                  </a:txBody>
                  <a:tcPr marT="45715" marB="45715"/>
                </a:tc>
              </a:tr>
              <a:tr h="469266">
                <a:tc>
                  <a:txBody>
                    <a:bodyPr/>
                    <a:lstStyle/>
                    <a:p>
                      <a:r>
                        <a:rPr lang="en-US" sz="1400" dirty="0" smtClean="0">
                          <a:latin typeface="+mj-lt"/>
                        </a:rPr>
                        <a:t>19</a:t>
                      </a:r>
                      <a:endParaRPr lang="en-US" sz="1400" dirty="0">
                        <a:latin typeface="+mj-lt"/>
                      </a:endParaRPr>
                    </a:p>
                  </a:txBody>
                  <a:tcPr marT="45715" marB="45715"/>
                </a:tc>
                <a:tc>
                  <a:txBody>
                    <a:bodyPr/>
                    <a:lstStyle/>
                    <a:p>
                      <a:r>
                        <a:rPr lang="en-US" sz="1800" dirty="0" smtClean="0"/>
                        <a:t>Yarn Contamination</a:t>
                      </a:r>
                      <a:endParaRPr lang="en-US" sz="1800" dirty="0"/>
                    </a:p>
                  </a:txBody>
                  <a:tcPr marT="45715" marB="45715"/>
                </a:tc>
                <a:tc>
                  <a:txBody>
                    <a:bodyPr/>
                    <a:lstStyle/>
                    <a:p>
                      <a:pPr algn="ctr"/>
                      <a:endParaRPr lang="en-US" sz="1800" dirty="0"/>
                    </a:p>
                  </a:txBody>
                  <a:tcPr marT="45715" marB="45715"/>
                </a:tc>
                <a:tc>
                  <a:txBody>
                    <a:bodyPr/>
                    <a:lstStyle/>
                    <a:p>
                      <a:pPr algn="ctr"/>
                      <a:r>
                        <a:rPr lang="en-US" sz="1800" dirty="0" smtClean="0"/>
                        <a:t>x</a:t>
                      </a:r>
                      <a:endParaRPr lang="en-US" sz="1800" dirty="0"/>
                    </a:p>
                  </a:txBody>
                  <a:tcPr marT="45715" marB="45715"/>
                </a:tc>
                <a:tc>
                  <a:txBody>
                    <a:bodyPr/>
                    <a:lstStyle/>
                    <a:p>
                      <a:pPr algn="ctr"/>
                      <a:r>
                        <a:rPr lang="en-US" sz="1800" dirty="0" smtClean="0"/>
                        <a:t>x</a:t>
                      </a:r>
                      <a:endParaRPr lang="en-US" sz="1800" dirty="0"/>
                    </a:p>
                  </a:txBody>
                  <a:tcPr marT="45715" marB="45715"/>
                </a:tc>
              </a:tr>
              <a:tr h="469266">
                <a:tc>
                  <a:txBody>
                    <a:bodyPr/>
                    <a:lstStyle/>
                    <a:p>
                      <a:endParaRPr lang="en-US" sz="1400" dirty="0">
                        <a:latin typeface="+mj-lt"/>
                      </a:endParaRPr>
                    </a:p>
                  </a:txBody>
                  <a:tcPr marT="45715" marB="45715"/>
                </a:tc>
                <a:tc>
                  <a:txBody>
                    <a:bodyPr/>
                    <a:lstStyle/>
                    <a:p>
                      <a:endParaRPr lang="en-US" sz="1800" dirty="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15" marB="45715"/>
                </a:tc>
                <a:tc>
                  <a:txBody>
                    <a:bodyPr/>
                    <a:lstStyle/>
                    <a:p>
                      <a:pPr algn="ctr"/>
                      <a:endParaRPr lang="en-US" sz="1800" dirty="0"/>
                    </a:p>
                  </a:txBody>
                  <a:tcPr marT="45715" marB="45715"/>
                </a:tc>
                <a:tc>
                  <a:txBody>
                    <a:bodyPr/>
                    <a:lstStyle/>
                    <a:p>
                      <a:pPr algn="ctr"/>
                      <a:endParaRPr lang="en-US" sz="1800" dirty="0"/>
                    </a:p>
                  </a:txBody>
                  <a:tcPr marT="45715" marB="45715"/>
                </a:tc>
              </a:tr>
              <a:tr h="469266">
                <a:tc>
                  <a:txBody>
                    <a:bodyPr/>
                    <a:lstStyle/>
                    <a:p>
                      <a:endParaRPr lang="en-US" sz="1400" dirty="0">
                        <a:latin typeface="+mj-lt"/>
                      </a:endParaRPr>
                    </a:p>
                  </a:txBody>
                  <a:tcPr marT="45715" marB="45715"/>
                </a:tc>
                <a:tc>
                  <a:txBody>
                    <a:bodyPr/>
                    <a:lstStyle/>
                    <a:p>
                      <a:endParaRPr lang="en-US" sz="1800" dirty="0"/>
                    </a:p>
                  </a:txBody>
                  <a:tcPr marT="45715" marB="45715"/>
                </a:tc>
                <a:tc>
                  <a:txBody>
                    <a:bodyPr/>
                    <a:lstStyle/>
                    <a:p>
                      <a:endParaRPr lang="en-US" sz="180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15" marB="45715"/>
                </a:tc>
                <a:tc>
                  <a:txBody>
                    <a:bodyPr/>
                    <a:lstStyle/>
                    <a:p>
                      <a:pPr algn="ctr"/>
                      <a:endParaRPr lang="en-US" sz="1800" dirty="0"/>
                    </a:p>
                  </a:txBody>
                  <a:tcPr marT="45715" marB="45715"/>
                </a:tc>
              </a:tr>
              <a:tr h="469266">
                <a:tc>
                  <a:txBody>
                    <a:bodyPr/>
                    <a:lstStyle/>
                    <a:p>
                      <a:endParaRPr lang="en-US" sz="1400" dirty="0">
                        <a:latin typeface="+mj-lt"/>
                      </a:endParaRPr>
                    </a:p>
                  </a:txBody>
                  <a:tcPr marT="45715" marB="45715"/>
                </a:tc>
                <a:tc>
                  <a:txBody>
                    <a:bodyPr/>
                    <a:lstStyle/>
                    <a:p>
                      <a:endParaRPr lang="en-US" sz="1800" dirty="0"/>
                    </a:p>
                  </a:txBody>
                  <a:tcPr marT="45715" marB="45715"/>
                </a:tc>
                <a:tc>
                  <a:txBody>
                    <a:bodyPr/>
                    <a:lstStyle/>
                    <a:p>
                      <a:endParaRPr lang="en-US" sz="1800" dirty="0"/>
                    </a:p>
                  </a:txBody>
                  <a:tcPr marT="45715" marB="45715"/>
                </a:tc>
                <a:tc>
                  <a:txBody>
                    <a:bodyPr/>
                    <a:lstStyle/>
                    <a:p>
                      <a:pPr algn="ctr"/>
                      <a:endParaRPr lang="en-US" sz="1800" dirty="0"/>
                    </a:p>
                  </a:txBody>
                  <a:tcPr marT="45715" marB="45715"/>
                </a:tc>
                <a:tc>
                  <a:txBody>
                    <a:bodyPr/>
                    <a:lstStyle/>
                    <a:p>
                      <a:pPr algn="ctr"/>
                      <a:endParaRPr lang="en-US" sz="1800" dirty="0"/>
                    </a:p>
                  </a:txBody>
                  <a:tcPr marT="45715" marB="45715"/>
                </a:tc>
              </a:tr>
              <a:tr h="469266">
                <a:tc>
                  <a:txBody>
                    <a:bodyPr/>
                    <a:lstStyle/>
                    <a:p>
                      <a:endParaRPr lang="en-US" sz="1800" dirty="0"/>
                    </a:p>
                  </a:txBody>
                  <a:tcPr marT="45715" marB="45715"/>
                </a:tc>
                <a:tc>
                  <a:txBody>
                    <a:bodyPr/>
                    <a:lstStyle/>
                    <a:p>
                      <a:endParaRPr lang="en-US" sz="1800" dirty="0"/>
                    </a:p>
                  </a:txBody>
                  <a:tcPr marT="45715" marB="45715"/>
                </a:tc>
                <a:tc>
                  <a:txBody>
                    <a:bodyPr/>
                    <a:lstStyle/>
                    <a:p>
                      <a:endParaRPr lang="en-US" sz="1800" dirty="0"/>
                    </a:p>
                  </a:txBody>
                  <a:tcPr marT="45715" marB="45715"/>
                </a:tc>
                <a:tc>
                  <a:txBody>
                    <a:bodyPr/>
                    <a:lstStyle/>
                    <a:p>
                      <a:pPr algn="ctr"/>
                      <a:endParaRPr lang="en-US" sz="1800" dirty="0"/>
                    </a:p>
                  </a:txBody>
                  <a:tcPr marT="45715" marB="45715"/>
                </a:tc>
                <a:tc>
                  <a:txBody>
                    <a:bodyPr/>
                    <a:lstStyle/>
                    <a:p>
                      <a:pPr algn="ctr"/>
                      <a:endParaRPr lang="en-US" sz="1800" dirty="0"/>
                    </a:p>
                  </a:txBody>
                  <a:tcPr marT="45715" marB="45715"/>
                </a:tc>
              </a:tr>
              <a:tr h="469266">
                <a:tc>
                  <a:txBody>
                    <a:bodyPr/>
                    <a:lstStyle/>
                    <a:p>
                      <a:endParaRPr lang="en-US" sz="1400" dirty="0">
                        <a:latin typeface="+mj-lt"/>
                      </a:endParaRPr>
                    </a:p>
                  </a:txBody>
                  <a:tcPr marT="45715" marB="45715"/>
                </a:tc>
                <a:tc>
                  <a:txBody>
                    <a:bodyPr/>
                    <a:lstStyle/>
                    <a:p>
                      <a:endParaRPr lang="en-US" sz="1800" dirty="0"/>
                    </a:p>
                  </a:txBody>
                  <a:tcPr marT="45715" marB="45715"/>
                </a:tc>
                <a:tc>
                  <a:txBody>
                    <a:bodyPr/>
                    <a:lstStyle/>
                    <a:p>
                      <a:endParaRPr lang="en-US" sz="180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15" marB="45715"/>
                </a:tc>
              </a:tr>
              <a:tr h="469266">
                <a:tc>
                  <a:txBody>
                    <a:bodyPr/>
                    <a:lstStyle/>
                    <a:p>
                      <a:endParaRPr lang="en-US" sz="1400" dirty="0">
                        <a:latin typeface="+mj-lt"/>
                      </a:endParaRPr>
                    </a:p>
                  </a:txBody>
                  <a:tcPr marT="45715" marB="45715"/>
                </a:tc>
                <a:tc>
                  <a:txBody>
                    <a:bodyPr/>
                    <a:lstStyle/>
                    <a:p>
                      <a:endParaRPr lang="en-US" sz="1800" dirty="0"/>
                    </a:p>
                  </a:txBody>
                  <a:tcPr marT="45715" marB="45715"/>
                </a:tc>
                <a:tc>
                  <a:txBody>
                    <a:bodyPr/>
                    <a:lstStyle/>
                    <a:p>
                      <a:endParaRPr lang="en-US" sz="1800" dirty="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15" marB="45715"/>
                </a:tc>
              </a:tr>
              <a:tr h="469266">
                <a:tc>
                  <a:txBody>
                    <a:bodyPr/>
                    <a:lstStyle/>
                    <a:p>
                      <a:endParaRPr lang="en-US" sz="1400" dirty="0">
                        <a:latin typeface="+mj-lt"/>
                      </a:endParaRPr>
                    </a:p>
                  </a:txBody>
                  <a:tcPr marT="45715" marB="45715"/>
                </a:tc>
                <a:tc>
                  <a:txBody>
                    <a:bodyPr/>
                    <a:lstStyle/>
                    <a:p>
                      <a:endParaRPr lang="en-US" sz="1800" dirty="0"/>
                    </a:p>
                  </a:txBody>
                  <a:tcPr marT="45715" marB="45715"/>
                </a:tc>
                <a:tc>
                  <a:txBody>
                    <a:bodyPr/>
                    <a:lstStyle/>
                    <a:p>
                      <a:endParaRPr lang="en-US" sz="1800" dirty="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15" marB="45715"/>
                </a:tc>
                <a:tc>
                  <a:txBody>
                    <a:bodyPr/>
                    <a:lstStyle/>
                    <a:p>
                      <a:pPr algn="ctr"/>
                      <a:endParaRPr lang="en-US" sz="1800" dirty="0"/>
                    </a:p>
                  </a:txBody>
                  <a:tcPr marT="45715" marB="45715"/>
                </a:tc>
              </a:tr>
              <a:tr h="469266">
                <a:tc>
                  <a:txBody>
                    <a:bodyPr/>
                    <a:lstStyle/>
                    <a:p>
                      <a:endParaRPr lang="en-US" sz="1400" dirty="0">
                        <a:latin typeface="+mj-lt"/>
                      </a:endParaRPr>
                    </a:p>
                  </a:txBody>
                  <a:tcPr marT="45715" marB="45715"/>
                </a:tc>
                <a:tc>
                  <a:txBody>
                    <a:bodyPr/>
                    <a:lstStyle/>
                    <a:p>
                      <a:endParaRPr lang="en-US" sz="1800" dirty="0"/>
                    </a:p>
                  </a:txBody>
                  <a:tcPr marT="45715" marB="45715"/>
                </a:tc>
                <a:tc>
                  <a:txBody>
                    <a:bodyPr/>
                    <a:lstStyle/>
                    <a:p>
                      <a:endParaRPr lang="en-US" sz="1800" dirty="0"/>
                    </a:p>
                  </a:txBody>
                  <a:tcPr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15" marB="45715"/>
                </a:tc>
                <a:tc>
                  <a:txBody>
                    <a:bodyPr/>
                    <a:lstStyle/>
                    <a:p>
                      <a:pPr algn="ctr"/>
                      <a:endParaRPr lang="en-US" sz="1800" dirty="0"/>
                    </a:p>
                  </a:txBody>
                  <a:tcPr marT="45715" marB="45715"/>
                </a:tc>
              </a:tr>
            </a:tbl>
          </a:graphicData>
        </a:graphic>
      </p:graphicFrame>
    </p:spTree>
    <p:extLst>
      <p:ext uri="{BB962C8B-B14F-4D97-AF65-F5344CB8AC3E}">
        <p14:creationId xmlns="" xmlns:p14="http://schemas.microsoft.com/office/powerpoint/2010/main" val="11749212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81200" y="457200"/>
            <a:ext cx="8229600" cy="533400"/>
          </a:xfrm>
        </p:spPr>
        <p:txBody>
          <a:bodyPr/>
          <a:lstStyle/>
          <a:p>
            <a:pPr eaLnBrk="1" hangingPunct="1"/>
            <a:r>
              <a:rPr lang="en-US" sz="3600"/>
              <a:t>List of Defects and their Categories (Sewing)</a:t>
            </a:r>
          </a:p>
        </p:txBody>
      </p:sp>
      <p:graphicFrame>
        <p:nvGraphicFramePr>
          <p:cNvPr id="4" name="Content Placeholder 3"/>
          <p:cNvGraphicFramePr>
            <a:graphicFrameLocks noGrp="1"/>
          </p:cNvGraphicFramePr>
          <p:nvPr>
            <p:ph idx="1"/>
          </p:nvPr>
        </p:nvGraphicFramePr>
        <p:xfrm>
          <a:off x="1981200" y="1219199"/>
          <a:ext cx="8229600" cy="4797552"/>
        </p:xfrm>
        <a:graphic>
          <a:graphicData uri="http://schemas.openxmlformats.org/drawingml/2006/table">
            <a:tbl>
              <a:tblPr firstRow="1" bandRow="1">
                <a:tableStyleId>{5C22544A-7EE6-4342-B048-85BDC9FD1C3A}</a:tableStyleId>
              </a:tblPr>
              <a:tblGrid>
                <a:gridCol w="649858"/>
                <a:gridCol w="3922142"/>
                <a:gridCol w="1295400"/>
                <a:gridCol w="1143000"/>
                <a:gridCol w="1219200"/>
              </a:tblGrid>
              <a:tr h="541146">
                <a:tc>
                  <a:txBody>
                    <a:bodyPr/>
                    <a:lstStyle/>
                    <a:p>
                      <a:pPr algn="ctr"/>
                      <a:r>
                        <a:rPr lang="en-US" sz="1800" dirty="0" err="1" smtClean="0"/>
                        <a:t>Sl</a:t>
                      </a:r>
                      <a:r>
                        <a:rPr lang="en-US" sz="1800" dirty="0" smtClean="0"/>
                        <a:t>#</a:t>
                      </a:r>
                      <a:endParaRPr lang="en-US" sz="1800" dirty="0"/>
                    </a:p>
                  </a:txBody>
                  <a:tcPr/>
                </a:tc>
                <a:tc>
                  <a:txBody>
                    <a:bodyPr/>
                    <a:lstStyle/>
                    <a:p>
                      <a:pPr algn="ctr"/>
                      <a:r>
                        <a:rPr lang="en-US" sz="1800" dirty="0" smtClean="0"/>
                        <a:t>Name of Defects</a:t>
                      </a:r>
                      <a:endParaRPr lang="en-US" sz="1800" dirty="0"/>
                    </a:p>
                  </a:txBody>
                  <a:tcPr/>
                </a:tc>
                <a:tc>
                  <a:txBody>
                    <a:bodyPr/>
                    <a:lstStyle/>
                    <a:p>
                      <a:pPr algn="ctr"/>
                      <a:r>
                        <a:rPr lang="en-US" sz="1800" dirty="0" smtClean="0"/>
                        <a:t>Critical</a:t>
                      </a:r>
                      <a:endParaRPr lang="en-US" sz="1800" dirty="0"/>
                    </a:p>
                  </a:txBody>
                  <a:tcPr/>
                </a:tc>
                <a:tc>
                  <a:txBody>
                    <a:bodyPr/>
                    <a:lstStyle/>
                    <a:p>
                      <a:pPr algn="ctr"/>
                      <a:r>
                        <a:rPr lang="en-US" sz="1800" dirty="0" smtClean="0"/>
                        <a:t>Major</a:t>
                      </a:r>
                      <a:endParaRPr lang="en-US" sz="1800" dirty="0"/>
                    </a:p>
                  </a:txBody>
                  <a:tcPr/>
                </a:tc>
                <a:tc>
                  <a:txBody>
                    <a:bodyPr/>
                    <a:lstStyle/>
                    <a:p>
                      <a:pPr algn="ctr"/>
                      <a:r>
                        <a:rPr lang="en-US" sz="1800" dirty="0" smtClean="0"/>
                        <a:t>Minor</a:t>
                      </a:r>
                      <a:endParaRPr lang="en-US" sz="1800" dirty="0"/>
                    </a:p>
                  </a:txBody>
                  <a:tcPr/>
                </a:tc>
              </a:tr>
              <a:tr h="472934">
                <a:tc>
                  <a:txBody>
                    <a:bodyPr/>
                    <a:lstStyle/>
                    <a:p>
                      <a:r>
                        <a:rPr lang="en-US" sz="1400" dirty="0" smtClean="0">
                          <a:latin typeface="+mj-lt"/>
                        </a:rPr>
                        <a:t>1</a:t>
                      </a:r>
                      <a:endParaRPr lang="en-US" sz="1400" dirty="0">
                        <a:latin typeface="+mj-lt"/>
                      </a:endParaRPr>
                    </a:p>
                  </a:txBody>
                  <a:tcPr/>
                </a:tc>
                <a:tc>
                  <a:txBody>
                    <a:bodyPr/>
                    <a:lstStyle/>
                    <a:p>
                      <a:r>
                        <a:rPr lang="en-US" sz="1800" dirty="0" smtClean="0"/>
                        <a:t>Broken Stitch</a:t>
                      </a:r>
                      <a:endParaRPr lang="en-US" sz="1800" dirty="0"/>
                    </a:p>
                  </a:txBody>
                  <a:tcPr/>
                </a:tc>
                <a:tc>
                  <a:txBody>
                    <a:bodyPr/>
                    <a:lstStyle/>
                    <a:p>
                      <a:pPr algn="ctr"/>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r h="472934">
                <a:tc>
                  <a:txBody>
                    <a:bodyPr/>
                    <a:lstStyle/>
                    <a:p>
                      <a:r>
                        <a:rPr lang="en-US" sz="1800" dirty="0" smtClean="0"/>
                        <a:t>2</a:t>
                      </a:r>
                      <a:endParaRPr lang="en-US" sz="1800" dirty="0"/>
                    </a:p>
                  </a:txBody>
                  <a:tcPr/>
                </a:tc>
                <a:tc>
                  <a:txBody>
                    <a:bodyPr/>
                    <a:lstStyle/>
                    <a:p>
                      <a:r>
                        <a:rPr lang="en-US" sz="1800" dirty="0" smtClean="0"/>
                        <a:t>Puckering</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72934">
                <a:tc>
                  <a:txBody>
                    <a:bodyPr/>
                    <a:lstStyle/>
                    <a:p>
                      <a:r>
                        <a:rPr lang="en-US" sz="1800" dirty="0" smtClean="0"/>
                        <a:t>3</a:t>
                      </a:r>
                      <a:endParaRPr lang="en-US" sz="1800" dirty="0"/>
                    </a:p>
                  </a:txBody>
                  <a:tcPr/>
                </a:tc>
                <a:tc>
                  <a:txBody>
                    <a:bodyPr/>
                    <a:lstStyle/>
                    <a:p>
                      <a:r>
                        <a:rPr lang="en-US" sz="1800" dirty="0" smtClean="0"/>
                        <a:t>Poor Neck Shape</a:t>
                      </a:r>
                      <a:endParaRPr lang="en-US" sz="1800" dirty="0"/>
                    </a:p>
                  </a:txBody>
                  <a:tcPr/>
                </a:tc>
                <a:tc>
                  <a:txBody>
                    <a:bodyPr/>
                    <a:lstStyle/>
                    <a:p>
                      <a:endParaRPr lang="en-US" sz="180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72934">
                <a:tc>
                  <a:txBody>
                    <a:bodyPr/>
                    <a:lstStyle/>
                    <a:p>
                      <a:r>
                        <a:rPr lang="en-US" sz="1400" dirty="0" smtClean="0">
                          <a:latin typeface="+mj-lt"/>
                        </a:rPr>
                        <a:t>4</a:t>
                      </a:r>
                      <a:endParaRPr lang="en-US" sz="1400" dirty="0">
                        <a:latin typeface="+mj-lt"/>
                      </a:endParaRPr>
                    </a:p>
                  </a:txBody>
                  <a:tcPr/>
                </a:tc>
                <a:tc>
                  <a:txBody>
                    <a:bodyPr/>
                    <a:lstStyle/>
                    <a:p>
                      <a:r>
                        <a:rPr lang="en-US" sz="1800" dirty="0" smtClean="0"/>
                        <a:t>Mismatch Stripe/Check</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72934">
                <a:tc>
                  <a:txBody>
                    <a:bodyPr/>
                    <a:lstStyle/>
                    <a:p>
                      <a:r>
                        <a:rPr lang="en-US" sz="1400" dirty="0" smtClean="0">
                          <a:latin typeface="+mj-lt"/>
                        </a:rPr>
                        <a:t>5</a:t>
                      </a:r>
                      <a:endParaRPr lang="en-US" sz="1400" dirty="0">
                        <a:latin typeface="+mj-lt"/>
                      </a:endParaRPr>
                    </a:p>
                  </a:txBody>
                  <a:tcPr/>
                </a:tc>
                <a:tc>
                  <a:txBody>
                    <a:bodyPr/>
                    <a:lstStyle/>
                    <a:p>
                      <a:r>
                        <a:rPr lang="en-US" sz="1800" dirty="0" smtClean="0"/>
                        <a:t>Uncut Thread</a:t>
                      </a:r>
                      <a:endParaRPr lang="en-US" sz="1800" dirty="0"/>
                    </a:p>
                  </a:txBody>
                  <a:tcPr/>
                </a:tc>
                <a:tc>
                  <a:txBody>
                    <a:bodyPr/>
                    <a:lstStyle/>
                    <a:p>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r>
              <a:tr h="472934">
                <a:tc>
                  <a:txBody>
                    <a:bodyPr/>
                    <a:lstStyle/>
                    <a:p>
                      <a:r>
                        <a:rPr lang="en-US" sz="1400" dirty="0" smtClean="0">
                          <a:latin typeface="+mj-lt"/>
                        </a:rPr>
                        <a:t>6</a:t>
                      </a:r>
                      <a:endParaRPr lang="en-US" sz="1400" dirty="0">
                        <a:latin typeface="+mj-lt"/>
                      </a:endParaRPr>
                    </a:p>
                  </a:txBody>
                  <a:tcPr/>
                </a:tc>
                <a:tc>
                  <a:txBody>
                    <a:bodyPr/>
                    <a:lstStyle/>
                    <a:p>
                      <a:r>
                        <a:rPr lang="en-US" sz="1800" dirty="0" smtClean="0"/>
                        <a:t>Skip Stitch</a:t>
                      </a:r>
                      <a:endParaRPr lang="en-US" sz="1800" dirty="0"/>
                    </a:p>
                  </a:txBody>
                  <a:tcPr/>
                </a:tc>
                <a:tc>
                  <a:txBody>
                    <a:bodyPr/>
                    <a:lstStyle/>
                    <a:p>
                      <a:endParaRPr lang="en-US" sz="1800"/>
                    </a:p>
                  </a:txBody>
                  <a:tcPr/>
                </a:tc>
                <a:tc>
                  <a:txBody>
                    <a:bodyPr/>
                    <a:lstStyle/>
                    <a:p>
                      <a:r>
                        <a:rPr lang="en-US" sz="1800" dirty="0" smtClean="0"/>
                        <a:t>x</a:t>
                      </a:r>
                      <a:endParaRPr lang="en-US" sz="1800" dirty="0"/>
                    </a:p>
                  </a:txBody>
                  <a:tcPr/>
                </a:tc>
                <a:tc>
                  <a:txBody>
                    <a:bodyPr/>
                    <a:lstStyle/>
                    <a:p>
                      <a:endParaRPr lang="en-US" sz="1800" dirty="0"/>
                    </a:p>
                  </a:txBody>
                  <a:tcPr/>
                </a:tc>
              </a:tr>
              <a:tr h="472934">
                <a:tc>
                  <a:txBody>
                    <a:bodyPr/>
                    <a:lstStyle/>
                    <a:p>
                      <a:r>
                        <a:rPr lang="en-US" sz="1400" dirty="0" smtClean="0">
                          <a:latin typeface="+mj-lt"/>
                        </a:rPr>
                        <a:t>7</a:t>
                      </a:r>
                      <a:endParaRPr lang="en-US" sz="1400" dirty="0">
                        <a:latin typeface="+mj-lt"/>
                      </a:endParaRPr>
                    </a:p>
                  </a:txBody>
                  <a:tcPr/>
                </a:tc>
                <a:tc>
                  <a:txBody>
                    <a:bodyPr/>
                    <a:lstStyle/>
                    <a:p>
                      <a:r>
                        <a:rPr lang="en-US" sz="1800" dirty="0" smtClean="0"/>
                        <a:t>Size Mistake</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r h="472934">
                <a:tc>
                  <a:txBody>
                    <a:bodyPr/>
                    <a:lstStyle/>
                    <a:p>
                      <a:r>
                        <a:rPr lang="en-US" sz="1400" dirty="0" smtClean="0">
                          <a:latin typeface="+mj-lt"/>
                        </a:rPr>
                        <a:t>8</a:t>
                      </a:r>
                      <a:endParaRPr lang="en-US" sz="1400" dirty="0">
                        <a:latin typeface="+mj-lt"/>
                      </a:endParaRPr>
                    </a:p>
                  </a:txBody>
                  <a:tcPr/>
                </a:tc>
                <a:tc>
                  <a:txBody>
                    <a:bodyPr/>
                    <a:lstStyle/>
                    <a:p>
                      <a:r>
                        <a:rPr lang="en-US" sz="1800" dirty="0" smtClean="0"/>
                        <a:t>Label</a:t>
                      </a:r>
                      <a:r>
                        <a:rPr lang="en-US" sz="1800" baseline="0" dirty="0" smtClean="0"/>
                        <a:t> Mistake</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r h="472934">
                <a:tc>
                  <a:txBody>
                    <a:bodyPr/>
                    <a:lstStyle/>
                    <a:p>
                      <a:r>
                        <a:rPr lang="en-US" sz="1400" dirty="0" smtClean="0">
                          <a:latin typeface="+mj-lt"/>
                        </a:rPr>
                        <a:t>9</a:t>
                      </a:r>
                      <a:endParaRPr lang="en-US" sz="1400" dirty="0">
                        <a:latin typeface="+mj-lt"/>
                      </a:endParaRPr>
                    </a:p>
                  </a:txBody>
                  <a:tcPr/>
                </a:tc>
                <a:tc>
                  <a:txBody>
                    <a:bodyPr/>
                    <a:lstStyle/>
                    <a:p>
                      <a:r>
                        <a:rPr lang="en-US" sz="1800" dirty="0" smtClean="0"/>
                        <a:t>Back Tape run off Stitch</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bl>
          </a:graphicData>
        </a:graphic>
      </p:graphicFrame>
    </p:spTree>
    <p:extLst>
      <p:ext uri="{BB962C8B-B14F-4D97-AF65-F5344CB8AC3E}">
        <p14:creationId xmlns="" xmlns:p14="http://schemas.microsoft.com/office/powerpoint/2010/main" val="38672394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457200"/>
            <a:ext cx="8229600" cy="533400"/>
          </a:xfrm>
        </p:spPr>
        <p:txBody>
          <a:bodyPr/>
          <a:lstStyle/>
          <a:p>
            <a:r>
              <a:rPr lang="en-US" sz="3600"/>
              <a:t>List of Defects and their Categories (Sewing)</a:t>
            </a:r>
          </a:p>
        </p:txBody>
      </p:sp>
      <p:graphicFrame>
        <p:nvGraphicFramePr>
          <p:cNvPr id="4" name="Content Placeholder 3"/>
          <p:cNvGraphicFramePr>
            <a:graphicFrameLocks noGrp="1"/>
          </p:cNvGraphicFramePr>
          <p:nvPr>
            <p:ph idx="1"/>
          </p:nvPr>
        </p:nvGraphicFramePr>
        <p:xfrm>
          <a:off x="1981200" y="1179574"/>
          <a:ext cx="8229600" cy="4855465"/>
        </p:xfrm>
        <a:graphic>
          <a:graphicData uri="http://schemas.openxmlformats.org/drawingml/2006/table">
            <a:tbl>
              <a:tblPr firstRow="1" bandRow="1">
                <a:tableStyleId>{5C22544A-7EE6-4342-B048-85BDC9FD1C3A}</a:tableStyleId>
              </a:tblPr>
              <a:tblGrid>
                <a:gridCol w="649858"/>
                <a:gridCol w="3922142"/>
                <a:gridCol w="1295400"/>
                <a:gridCol w="1143000"/>
                <a:gridCol w="1219200"/>
              </a:tblGrid>
              <a:tr h="547678">
                <a:tc>
                  <a:txBody>
                    <a:bodyPr/>
                    <a:lstStyle/>
                    <a:p>
                      <a:pPr algn="ctr"/>
                      <a:r>
                        <a:rPr lang="en-US" dirty="0" err="1" smtClean="0"/>
                        <a:t>Sl</a:t>
                      </a:r>
                      <a:r>
                        <a:rPr lang="en-US" dirty="0" smtClean="0"/>
                        <a:t>#</a:t>
                      </a:r>
                      <a:endParaRPr lang="en-US" dirty="0"/>
                    </a:p>
                  </a:txBody>
                  <a:tcPr/>
                </a:tc>
                <a:tc>
                  <a:txBody>
                    <a:bodyPr/>
                    <a:lstStyle/>
                    <a:p>
                      <a:pPr algn="ctr"/>
                      <a:r>
                        <a:rPr lang="en-US" dirty="0" smtClean="0"/>
                        <a:t>Name of Defects</a:t>
                      </a:r>
                      <a:endParaRPr lang="en-US" dirty="0"/>
                    </a:p>
                  </a:txBody>
                  <a:tcPr/>
                </a:tc>
                <a:tc>
                  <a:txBody>
                    <a:bodyPr/>
                    <a:lstStyle/>
                    <a:p>
                      <a:pPr algn="ctr"/>
                      <a:r>
                        <a:rPr lang="en-US" dirty="0" smtClean="0"/>
                        <a:t>Critical</a:t>
                      </a:r>
                      <a:endParaRPr lang="en-US" dirty="0"/>
                    </a:p>
                  </a:txBody>
                  <a:tcPr/>
                </a:tc>
                <a:tc>
                  <a:txBody>
                    <a:bodyPr/>
                    <a:lstStyle/>
                    <a:p>
                      <a:pPr algn="ctr"/>
                      <a:r>
                        <a:rPr lang="en-US" dirty="0" smtClean="0"/>
                        <a:t>Major</a:t>
                      </a:r>
                      <a:endParaRPr lang="en-US" dirty="0"/>
                    </a:p>
                  </a:txBody>
                  <a:tcPr/>
                </a:tc>
                <a:tc>
                  <a:txBody>
                    <a:bodyPr/>
                    <a:lstStyle/>
                    <a:p>
                      <a:pPr algn="ctr"/>
                      <a:r>
                        <a:rPr lang="en-US" dirty="0" smtClean="0"/>
                        <a:t>Minor</a:t>
                      </a:r>
                      <a:endParaRPr lang="en-US" dirty="0"/>
                    </a:p>
                  </a:txBody>
                  <a:tcPr/>
                </a:tc>
              </a:tr>
              <a:tr h="478643">
                <a:tc>
                  <a:txBody>
                    <a:bodyPr/>
                    <a:lstStyle/>
                    <a:p>
                      <a:r>
                        <a:rPr lang="en-US" dirty="0" smtClean="0"/>
                        <a:t>10</a:t>
                      </a:r>
                      <a:endParaRPr lang="en-US" dirty="0"/>
                    </a:p>
                  </a:txBody>
                  <a:tcPr/>
                </a:tc>
                <a:tc>
                  <a:txBody>
                    <a:bodyPr/>
                    <a:lstStyle/>
                    <a:p>
                      <a:r>
                        <a:rPr lang="en-US" sz="1800" dirty="0" smtClean="0"/>
                        <a:t>Uneven Body Hem</a:t>
                      </a:r>
                      <a:endParaRPr lang="en-US" sz="1800" dirty="0"/>
                    </a:p>
                  </a:txBody>
                  <a:tcPr/>
                </a:tc>
                <a:tc>
                  <a:txBody>
                    <a:bodyPr/>
                    <a:lstStyle/>
                    <a:p>
                      <a:pPr algn="ctr"/>
                      <a:endParaRPr lang="en-US" sz="1800" dirty="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78643">
                <a:tc>
                  <a:txBody>
                    <a:bodyPr/>
                    <a:lstStyle/>
                    <a:p>
                      <a:r>
                        <a:rPr lang="en-US" dirty="0" smtClean="0"/>
                        <a:t>11</a:t>
                      </a:r>
                      <a:endParaRPr lang="en-US" dirty="0"/>
                    </a:p>
                  </a:txBody>
                  <a:tcPr/>
                </a:tc>
                <a:tc>
                  <a:txBody>
                    <a:bodyPr/>
                    <a:lstStyle/>
                    <a:p>
                      <a:r>
                        <a:rPr lang="en-US" sz="1800" dirty="0" smtClean="0"/>
                        <a:t>Wrong</a:t>
                      </a:r>
                      <a:r>
                        <a:rPr lang="en-US" sz="1800" baseline="0" dirty="0" smtClean="0"/>
                        <a:t> placed Button/Up-Down</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78643">
                <a:tc>
                  <a:txBody>
                    <a:bodyPr/>
                    <a:lstStyle/>
                    <a:p>
                      <a:r>
                        <a:rPr lang="en-US" sz="1400" dirty="0" smtClean="0">
                          <a:latin typeface="+mj-lt"/>
                        </a:rPr>
                        <a:t>12</a:t>
                      </a:r>
                      <a:endParaRPr lang="en-US" sz="1400" dirty="0">
                        <a:latin typeface="+mj-lt"/>
                      </a:endParaRPr>
                    </a:p>
                  </a:txBody>
                  <a:tcPr/>
                </a:tc>
                <a:tc>
                  <a:txBody>
                    <a:bodyPr/>
                    <a:lstStyle/>
                    <a:p>
                      <a:r>
                        <a:rPr lang="en-US" sz="1800" dirty="0" smtClean="0"/>
                        <a:t>Button Missing</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endParaRPr lang="en-US" sz="1800"/>
                    </a:p>
                  </a:txBody>
                  <a:tcPr/>
                </a:tc>
              </a:tr>
              <a:tr h="478643">
                <a:tc>
                  <a:txBody>
                    <a:bodyPr/>
                    <a:lstStyle/>
                    <a:p>
                      <a:r>
                        <a:rPr lang="en-US" sz="1400" dirty="0" smtClean="0">
                          <a:latin typeface="+mj-lt"/>
                        </a:rPr>
                        <a:t>13</a:t>
                      </a:r>
                      <a:endParaRPr lang="en-US" sz="1400" dirty="0">
                        <a:latin typeface="+mj-lt"/>
                      </a:endParaRPr>
                    </a:p>
                  </a:txBody>
                  <a:tcPr/>
                </a:tc>
                <a:tc>
                  <a:txBody>
                    <a:bodyPr/>
                    <a:lstStyle/>
                    <a:p>
                      <a:r>
                        <a:rPr lang="en-US" sz="1800" dirty="0" smtClean="0"/>
                        <a:t>Incomplete Button Stitch</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r h="478643">
                <a:tc>
                  <a:txBody>
                    <a:bodyPr/>
                    <a:lstStyle/>
                    <a:p>
                      <a:r>
                        <a:rPr lang="en-US" sz="1400" dirty="0" smtClean="0">
                          <a:latin typeface="+mj-lt"/>
                        </a:rPr>
                        <a:t>14</a:t>
                      </a:r>
                      <a:endParaRPr lang="en-US" sz="1400" dirty="0">
                        <a:latin typeface="+mj-lt"/>
                      </a:endParaRPr>
                    </a:p>
                  </a:txBody>
                  <a:tcPr/>
                </a:tc>
                <a:tc>
                  <a:txBody>
                    <a:bodyPr/>
                    <a:lstStyle/>
                    <a:p>
                      <a:r>
                        <a:rPr lang="en-US" sz="1800" dirty="0" smtClean="0"/>
                        <a:t>Shade Variation between Parts</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78643">
                <a:tc>
                  <a:txBody>
                    <a:bodyPr/>
                    <a:lstStyle/>
                    <a:p>
                      <a:r>
                        <a:rPr lang="en-US" sz="1400" dirty="0" smtClean="0">
                          <a:latin typeface="+mj-lt"/>
                        </a:rPr>
                        <a:t>15</a:t>
                      </a:r>
                      <a:endParaRPr lang="en-US" sz="1400" dirty="0">
                        <a:latin typeface="+mj-lt"/>
                      </a:endParaRPr>
                    </a:p>
                  </a:txBody>
                  <a:tcPr/>
                </a:tc>
                <a:tc>
                  <a:txBody>
                    <a:bodyPr/>
                    <a:lstStyle/>
                    <a:p>
                      <a:r>
                        <a:rPr lang="en-US" sz="1800" dirty="0" smtClean="0"/>
                        <a:t>Poor Shaped Pocket</a:t>
                      </a:r>
                      <a:endParaRPr lang="en-US" sz="1800" dirty="0"/>
                    </a:p>
                  </a:txBody>
                  <a:tcPr/>
                </a:tc>
                <a:tc>
                  <a:txBody>
                    <a:bodyPr/>
                    <a:lstStyle/>
                    <a:p>
                      <a:endParaRPr lang="en-US" sz="1800"/>
                    </a:p>
                  </a:txBody>
                  <a:tcPr/>
                </a:tc>
                <a:tc>
                  <a:txBody>
                    <a:bodyPr/>
                    <a:lstStyle/>
                    <a:p>
                      <a:endParaRPr lang="en-US" sz="1800"/>
                    </a:p>
                  </a:txBody>
                  <a:tcPr/>
                </a:tc>
                <a:tc>
                  <a:txBody>
                    <a:bodyPr/>
                    <a:lstStyle/>
                    <a:p>
                      <a:r>
                        <a:rPr lang="en-US" sz="1800" dirty="0" smtClean="0"/>
                        <a:t>x</a:t>
                      </a:r>
                      <a:endParaRPr lang="en-US" sz="1800" dirty="0"/>
                    </a:p>
                  </a:txBody>
                  <a:tcPr/>
                </a:tc>
              </a:tr>
              <a:tr h="478643">
                <a:tc>
                  <a:txBody>
                    <a:bodyPr/>
                    <a:lstStyle/>
                    <a:p>
                      <a:r>
                        <a:rPr lang="en-US" sz="1400" dirty="0" smtClean="0">
                          <a:latin typeface="+mj-lt"/>
                        </a:rPr>
                        <a:t>16</a:t>
                      </a:r>
                      <a:endParaRPr lang="en-US" sz="1400" dirty="0">
                        <a:latin typeface="+mj-lt"/>
                      </a:endParaRPr>
                    </a:p>
                  </a:txBody>
                  <a:tcPr/>
                </a:tc>
                <a:tc>
                  <a:txBody>
                    <a:bodyPr/>
                    <a:lstStyle/>
                    <a:p>
                      <a:r>
                        <a:rPr lang="en-US" sz="1800" dirty="0" smtClean="0"/>
                        <a:t>Raw Edge</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r h="478643">
                <a:tc>
                  <a:txBody>
                    <a:bodyPr/>
                    <a:lstStyle/>
                    <a:p>
                      <a:r>
                        <a:rPr lang="en-US" sz="1400" dirty="0" smtClean="0">
                          <a:latin typeface="+mj-lt"/>
                        </a:rPr>
                        <a:t>17</a:t>
                      </a:r>
                      <a:endParaRPr lang="en-US" sz="1400" dirty="0">
                        <a:latin typeface="+mj-lt"/>
                      </a:endParaRPr>
                    </a:p>
                  </a:txBody>
                  <a:tcPr/>
                </a:tc>
                <a:tc>
                  <a:txBody>
                    <a:bodyPr/>
                    <a:lstStyle/>
                    <a:p>
                      <a:r>
                        <a:rPr lang="en-US" sz="1800" dirty="0" smtClean="0"/>
                        <a:t>Uneven Width of Placket</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78643">
                <a:tc>
                  <a:txBody>
                    <a:bodyPr/>
                    <a:lstStyle/>
                    <a:p>
                      <a:r>
                        <a:rPr lang="en-US" sz="1400" dirty="0" smtClean="0">
                          <a:latin typeface="+mj-lt"/>
                        </a:rPr>
                        <a:t>18</a:t>
                      </a:r>
                      <a:endParaRPr lang="en-US" sz="1400" dirty="0">
                        <a:latin typeface="+mj-lt"/>
                      </a:endParaRPr>
                    </a:p>
                  </a:txBody>
                  <a:tcPr/>
                </a:tc>
                <a:tc>
                  <a:txBody>
                    <a:bodyPr/>
                    <a:lstStyle/>
                    <a:p>
                      <a:r>
                        <a:rPr lang="en-US" sz="1800" dirty="0" smtClean="0"/>
                        <a:t>Slanted Pocket</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bl>
          </a:graphicData>
        </a:graphic>
      </p:graphicFrame>
    </p:spTree>
    <p:extLst>
      <p:ext uri="{BB962C8B-B14F-4D97-AF65-F5344CB8AC3E}">
        <p14:creationId xmlns="" xmlns:p14="http://schemas.microsoft.com/office/powerpoint/2010/main" val="843283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322387"/>
          </a:xfrm>
        </p:spPr>
        <p:txBody>
          <a:bodyPr/>
          <a:lstStyle/>
          <a:p>
            <a:pPr algn="ctr"/>
            <a:r>
              <a:rPr lang="en-US" dirty="0" smtClean="0"/>
              <a:t>B. Sample Section</a:t>
            </a:r>
            <a:r>
              <a:rPr lang="en-US" b="1" dirty="0" smtClean="0"/>
              <a:t/>
            </a:r>
            <a:br>
              <a:rPr lang="en-US" b="1" dirty="0" smtClean="0"/>
            </a:br>
            <a:r>
              <a:rPr lang="en-US" dirty="0" smtClean="0"/>
              <a:t>Sample Garments Fail: Causes and Remedies</a:t>
            </a:r>
            <a:endParaRPr lang="en-US" dirty="0"/>
          </a:p>
        </p:txBody>
      </p:sp>
      <p:sp>
        <p:nvSpPr>
          <p:cNvPr id="3" name="Content Placeholder 2"/>
          <p:cNvSpPr>
            <a:spLocks noGrp="1"/>
          </p:cNvSpPr>
          <p:nvPr>
            <p:ph idx="1"/>
          </p:nvPr>
        </p:nvSpPr>
        <p:spPr/>
        <p:txBody>
          <a:bodyPr/>
          <a:lstStyle/>
          <a:p>
            <a:r>
              <a:rPr lang="en-GB" dirty="0" smtClean="0"/>
              <a:t>Wrong Shaped garments Parts </a:t>
            </a:r>
          </a:p>
          <a:p>
            <a:pPr lvl="2"/>
            <a:r>
              <a:rPr lang="en-GB" dirty="0" smtClean="0"/>
              <a:t> Garment Part Shape refers to the shape of different parts of a garment which is made by the help of pattern</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1950878612"/>
              </p:ext>
            </p:extLst>
          </p:nvPr>
        </p:nvGraphicFramePr>
        <p:xfrm>
          <a:off x="781877" y="2879770"/>
          <a:ext cx="10654748" cy="1854200"/>
        </p:xfrm>
        <a:graphic>
          <a:graphicData uri="http://schemas.openxmlformats.org/drawingml/2006/table">
            <a:tbl>
              <a:tblPr firstRow="1" bandRow="1">
                <a:tableStyleId>{5C22544A-7EE6-4342-B048-85BDC9FD1C3A}</a:tableStyleId>
              </a:tblPr>
              <a:tblGrid>
                <a:gridCol w="5327374"/>
                <a:gridCol w="5327374"/>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r>
                        <a:rPr lang="en-GB" sz="1800" kern="1200" dirty="0" smtClean="0">
                          <a:solidFill>
                            <a:schemeClr val="dk1"/>
                          </a:solidFill>
                          <a:effectLst/>
                          <a:latin typeface="+mn-lt"/>
                          <a:ea typeface="+mn-ea"/>
                          <a:cs typeface="+mn-cs"/>
                        </a:rPr>
                        <a:t>Less skill of the sample pattern maker</a:t>
                      </a:r>
                      <a:endParaRPr lang="en-US" dirty="0"/>
                    </a:p>
                  </a:txBody>
                  <a:tcPr/>
                </a:tc>
                <a:tc>
                  <a:txBody>
                    <a:bodyPr/>
                    <a:lstStyle/>
                    <a:p>
                      <a:r>
                        <a:rPr lang="en-GB" sz="1800" kern="1200" dirty="0" smtClean="0">
                          <a:solidFill>
                            <a:schemeClr val="dk1"/>
                          </a:solidFill>
                          <a:effectLst/>
                          <a:latin typeface="+mn-lt"/>
                          <a:ea typeface="+mn-ea"/>
                          <a:cs typeface="+mn-cs"/>
                        </a:rPr>
                        <a:t>Have to improve the skill of pattern maker</a:t>
                      </a:r>
                      <a:endParaRPr lang="en-US" dirty="0"/>
                    </a:p>
                  </a:txBody>
                  <a:tcPr/>
                </a:tc>
              </a:tr>
              <a:tr h="370840">
                <a:tc>
                  <a:txBody>
                    <a:bodyPr/>
                    <a:lstStyle/>
                    <a:p>
                      <a:r>
                        <a:rPr lang="en-GB" sz="1800" kern="1200" dirty="0" smtClean="0">
                          <a:solidFill>
                            <a:schemeClr val="dk1"/>
                          </a:solidFill>
                          <a:effectLst/>
                          <a:latin typeface="+mn-lt"/>
                          <a:ea typeface="+mn-ea"/>
                          <a:cs typeface="+mn-cs"/>
                        </a:rPr>
                        <a:t>Less skill of the sample sewing person</a:t>
                      </a:r>
                      <a:endParaRPr lang="en-US" dirty="0"/>
                    </a:p>
                  </a:txBody>
                  <a:tcPr/>
                </a:tc>
                <a:tc>
                  <a:txBody>
                    <a:bodyPr/>
                    <a:lstStyle/>
                    <a:p>
                      <a:r>
                        <a:rPr lang="en-GB" sz="1800" kern="1200" dirty="0" smtClean="0">
                          <a:solidFill>
                            <a:schemeClr val="dk1"/>
                          </a:solidFill>
                          <a:effectLst/>
                          <a:latin typeface="+mn-lt"/>
                          <a:ea typeface="+mn-ea"/>
                          <a:cs typeface="+mn-cs"/>
                        </a:rPr>
                        <a:t>Have to improve the skill of sample sewing person</a:t>
                      </a:r>
                      <a:endParaRPr lang="en-US" dirty="0"/>
                    </a:p>
                  </a:txBody>
                  <a:tcPr/>
                </a:tc>
              </a:tr>
              <a:tr h="370840">
                <a:tc>
                  <a:txBody>
                    <a:bodyPr/>
                    <a:lstStyle/>
                    <a:p>
                      <a:r>
                        <a:rPr lang="en-US" dirty="0" smtClean="0"/>
                        <a:t>Not using modern</a:t>
                      </a:r>
                      <a:r>
                        <a:rPr lang="en-US" baseline="0" dirty="0" smtClean="0"/>
                        <a:t> sewing machine</a:t>
                      </a:r>
                      <a:endParaRPr lang="en-US" dirty="0"/>
                    </a:p>
                  </a:txBody>
                  <a:tcPr/>
                </a:tc>
                <a:tc>
                  <a:txBody>
                    <a:bodyPr/>
                    <a:lstStyle/>
                    <a:p>
                      <a:r>
                        <a:rPr lang="en-US" dirty="0" smtClean="0"/>
                        <a:t>Use State</a:t>
                      </a:r>
                      <a:r>
                        <a:rPr lang="en-US" baseline="0" dirty="0" smtClean="0"/>
                        <a:t> of the art sewing machine</a:t>
                      </a:r>
                      <a:endParaRPr lang="en-US" dirty="0"/>
                    </a:p>
                  </a:txBody>
                  <a:tcPr/>
                </a:tc>
              </a:tr>
              <a:tr h="37084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 xmlns:p14="http://schemas.microsoft.com/office/powerpoint/2010/main" val="209427809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828800" y="609600"/>
            <a:ext cx="8229600" cy="590550"/>
          </a:xfrm>
        </p:spPr>
        <p:txBody>
          <a:bodyPr/>
          <a:lstStyle/>
          <a:p>
            <a:r>
              <a:rPr lang="en-US" sz="3600"/>
              <a:t>List of Defects and their Categories (Sewing)</a:t>
            </a:r>
          </a:p>
        </p:txBody>
      </p:sp>
      <p:graphicFrame>
        <p:nvGraphicFramePr>
          <p:cNvPr id="4" name="Content Placeholder 3"/>
          <p:cNvGraphicFramePr>
            <a:graphicFrameLocks noGrp="1"/>
          </p:cNvGraphicFramePr>
          <p:nvPr>
            <p:ph idx="1"/>
          </p:nvPr>
        </p:nvGraphicFramePr>
        <p:xfrm>
          <a:off x="1981200" y="1371601"/>
          <a:ext cx="8229600" cy="4654296"/>
        </p:xfrm>
        <a:graphic>
          <a:graphicData uri="http://schemas.openxmlformats.org/drawingml/2006/table">
            <a:tbl>
              <a:tblPr firstRow="1" bandRow="1">
                <a:tableStyleId>{5C22544A-7EE6-4342-B048-85BDC9FD1C3A}</a:tableStyleId>
              </a:tblPr>
              <a:tblGrid>
                <a:gridCol w="649858"/>
                <a:gridCol w="3922142"/>
                <a:gridCol w="1295400"/>
                <a:gridCol w="1143000"/>
                <a:gridCol w="1219200"/>
              </a:tblGrid>
              <a:tr h="524988">
                <a:tc>
                  <a:txBody>
                    <a:bodyPr/>
                    <a:lstStyle/>
                    <a:p>
                      <a:pPr algn="ctr"/>
                      <a:r>
                        <a:rPr lang="en-US" sz="1800" dirty="0" err="1" smtClean="0"/>
                        <a:t>Sl</a:t>
                      </a:r>
                      <a:r>
                        <a:rPr lang="en-US" sz="1800" dirty="0" smtClean="0"/>
                        <a:t>#</a:t>
                      </a:r>
                      <a:endParaRPr lang="en-US" sz="1800" dirty="0"/>
                    </a:p>
                  </a:txBody>
                  <a:tcPr/>
                </a:tc>
                <a:tc>
                  <a:txBody>
                    <a:bodyPr/>
                    <a:lstStyle/>
                    <a:p>
                      <a:pPr algn="ctr"/>
                      <a:r>
                        <a:rPr lang="en-US" sz="1800" dirty="0" smtClean="0"/>
                        <a:t>Name of Defects</a:t>
                      </a:r>
                      <a:endParaRPr lang="en-US" sz="1800" dirty="0"/>
                    </a:p>
                  </a:txBody>
                  <a:tcPr/>
                </a:tc>
                <a:tc>
                  <a:txBody>
                    <a:bodyPr/>
                    <a:lstStyle/>
                    <a:p>
                      <a:pPr algn="ctr"/>
                      <a:r>
                        <a:rPr lang="en-US" sz="1800" dirty="0" smtClean="0"/>
                        <a:t>Critical</a:t>
                      </a:r>
                      <a:endParaRPr lang="en-US" sz="1800" dirty="0"/>
                    </a:p>
                  </a:txBody>
                  <a:tcPr/>
                </a:tc>
                <a:tc>
                  <a:txBody>
                    <a:bodyPr/>
                    <a:lstStyle/>
                    <a:p>
                      <a:pPr algn="ctr"/>
                      <a:r>
                        <a:rPr lang="en-US" sz="1800" dirty="0" smtClean="0"/>
                        <a:t>Major</a:t>
                      </a:r>
                      <a:endParaRPr lang="en-US" sz="1800" dirty="0"/>
                    </a:p>
                  </a:txBody>
                  <a:tcPr/>
                </a:tc>
                <a:tc>
                  <a:txBody>
                    <a:bodyPr/>
                    <a:lstStyle/>
                    <a:p>
                      <a:pPr algn="ctr"/>
                      <a:r>
                        <a:rPr lang="en-US" sz="1800" dirty="0" smtClean="0"/>
                        <a:t>Minor</a:t>
                      </a:r>
                      <a:endParaRPr lang="en-US" sz="1800" dirty="0"/>
                    </a:p>
                  </a:txBody>
                  <a:tcPr/>
                </a:tc>
              </a:tr>
              <a:tr h="458812">
                <a:tc>
                  <a:txBody>
                    <a:bodyPr/>
                    <a:lstStyle/>
                    <a:p>
                      <a:r>
                        <a:rPr lang="en-US" sz="1400" dirty="0" smtClean="0">
                          <a:latin typeface="+mj-lt"/>
                        </a:rPr>
                        <a:t>19</a:t>
                      </a:r>
                      <a:endParaRPr lang="en-US" sz="1400" dirty="0">
                        <a:latin typeface="+mj-lt"/>
                      </a:endParaRPr>
                    </a:p>
                  </a:txBody>
                  <a:tcPr/>
                </a:tc>
                <a:tc>
                  <a:txBody>
                    <a:bodyPr/>
                    <a:lstStyle/>
                    <a:p>
                      <a:r>
                        <a:rPr lang="en-US" sz="1800" dirty="0" smtClean="0"/>
                        <a:t>Slanted Pocket</a:t>
                      </a:r>
                      <a:endParaRPr lang="en-US" sz="1800" dirty="0"/>
                    </a:p>
                  </a:txBody>
                  <a:tcPr/>
                </a:tc>
                <a:tc>
                  <a:txBody>
                    <a:bodyPr/>
                    <a:lstStyle/>
                    <a:p>
                      <a:endParaRPr lang="en-US" sz="1800"/>
                    </a:p>
                  </a:txBody>
                  <a:tcPr/>
                </a:tc>
                <a:tc>
                  <a:txBody>
                    <a:bodyPr/>
                    <a:lstStyle/>
                    <a:p>
                      <a:endParaRPr lang="en-US" sz="1800" dirty="0"/>
                    </a:p>
                  </a:txBody>
                  <a:tcPr/>
                </a:tc>
                <a:tc>
                  <a:txBody>
                    <a:bodyPr/>
                    <a:lstStyle/>
                    <a:p>
                      <a:r>
                        <a:rPr lang="en-US" sz="1800" dirty="0" smtClean="0"/>
                        <a:t>x</a:t>
                      </a:r>
                      <a:endParaRPr lang="en-US" sz="1800" dirty="0"/>
                    </a:p>
                  </a:txBody>
                  <a:tcPr/>
                </a:tc>
              </a:tr>
              <a:tr h="458812">
                <a:tc>
                  <a:txBody>
                    <a:bodyPr/>
                    <a:lstStyle/>
                    <a:p>
                      <a:r>
                        <a:rPr lang="en-US" sz="1400" dirty="0" smtClean="0">
                          <a:latin typeface="+mj-lt"/>
                        </a:rPr>
                        <a:t>20</a:t>
                      </a:r>
                      <a:endParaRPr lang="en-US" sz="1400" dirty="0">
                        <a:latin typeface="+mj-lt"/>
                      </a:endParaRPr>
                    </a:p>
                  </a:txBody>
                  <a:tcPr/>
                </a:tc>
                <a:tc>
                  <a:txBody>
                    <a:bodyPr/>
                    <a:lstStyle/>
                    <a:p>
                      <a:r>
                        <a:rPr lang="en-US" sz="1800" dirty="0" smtClean="0"/>
                        <a:t>Slanted Zipper attachment</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endParaRPr lang="en-US" sz="1800" dirty="0"/>
                    </a:p>
                  </a:txBody>
                  <a:tcPr/>
                </a:tc>
                <a:tc>
                  <a:txBody>
                    <a:bodyPr/>
                    <a:lstStyle/>
                    <a:p>
                      <a:r>
                        <a:rPr lang="en-US" sz="1800" dirty="0" smtClean="0"/>
                        <a:t>x</a:t>
                      </a:r>
                      <a:endParaRPr lang="en-US" sz="1800" dirty="0"/>
                    </a:p>
                  </a:txBody>
                  <a:tcPr/>
                </a:tc>
              </a:tr>
              <a:tr h="458812">
                <a:tc>
                  <a:txBody>
                    <a:bodyPr/>
                    <a:lstStyle/>
                    <a:p>
                      <a:r>
                        <a:rPr lang="en-US" sz="1400" dirty="0" smtClean="0">
                          <a:latin typeface="+mj-lt"/>
                        </a:rPr>
                        <a:t>21</a:t>
                      </a:r>
                      <a:endParaRPr lang="en-US" sz="1400" dirty="0">
                        <a:latin typeface="+mj-lt"/>
                      </a:endParaRPr>
                    </a:p>
                  </a:txBody>
                  <a:tcPr/>
                </a:tc>
                <a:tc>
                  <a:txBody>
                    <a:bodyPr/>
                    <a:lstStyle/>
                    <a:p>
                      <a:r>
                        <a:rPr lang="en-US" sz="1800" dirty="0" smtClean="0"/>
                        <a:t>Chalk mark</a:t>
                      </a:r>
                      <a:endParaRPr lang="en-US" sz="1800" dirty="0"/>
                    </a:p>
                  </a:txBody>
                  <a:tcPr/>
                </a:tc>
                <a:tc>
                  <a:txBody>
                    <a:bodyPr/>
                    <a:lstStyle/>
                    <a:p>
                      <a:endParaRPr lang="en-US" sz="1800"/>
                    </a:p>
                  </a:txBody>
                  <a:tcPr/>
                </a:tc>
                <a:tc>
                  <a:txBody>
                    <a:bodyPr/>
                    <a:lstStyle/>
                    <a:p>
                      <a:endParaRPr lang="en-US" sz="1800"/>
                    </a:p>
                  </a:txBody>
                  <a:tcPr/>
                </a:tc>
                <a:tc>
                  <a:txBody>
                    <a:bodyPr/>
                    <a:lstStyle/>
                    <a:p>
                      <a:r>
                        <a:rPr lang="en-US" sz="1800" dirty="0" smtClean="0"/>
                        <a:t>x</a:t>
                      </a:r>
                      <a:endParaRPr lang="en-US" sz="1800" dirty="0"/>
                    </a:p>
                  </a:txBody>
                  <a:tcPr/>
                </a:tc>
              </a:tr>
              <a:tr h="458812">
                <a:tc>
                  <a:txBody>
                    <a:bodyPr/>
                    <a:lstStyle/>
                    <a:p>
                      <a:r>
                        <a:rPr lang="en-US" sz="1400" dirty="0" smtClean="0">
                          <a:latin typeface="+mj-lt"/>
                        </a:rPr>
                        <a:t>22</a:t>
                      </a:r>
                      <a:endParaRPr lang="en-US" sz="1400" dirty="0">
                        <a:latin typeface="+mj-lt"/>
                      </a:endParaRPr>
                    </a:p>
                  </a:txBody>
                  <a:tcPr/>
                </a:tc>
                <a:tc>
                  <a:txBody>
                    <a:bodyPr/>
                    <a:lstStyle/>
                    <a:p>
                      <a:r>
                        <a:rPr lang="en-US" sz="1800" dirty="0" smtClean="0"/>
                        <a:t>Open Seam</a:t>
                      </a:r>
                      <a:endParaRPr lang="en-US" sz="1800" dirty="0"/>
                    </a:p>
                  </a:txBody>
                  <a:tcPr/>
                </a:tc>
                <a:tc>
                  <a:txBody>
                    <a:bodyPr/>
                    <a:lstStyle/>
                    <a:p>
                      <a:pPr algn="ctr"/>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r h="458812">
                <a:tc>
                  <a:txBody>
                    <a:bodyPr/>
                    <a:lstStyle/>
                    <a:p>
                      <a:r>
                        <a:rPr lang="en-US" sz="1400" dirty="0" smtClean="0">
                          <a:latin typeface="+mj-lt"/>
                        </a:rPr>
                        <a:t>23</a:t>
                      </a:r>
                      <a:endParaRPr lang="en-US" sz="1400" dirty="0">
                        <a:latin typeface="+mj-lt"/>
                      </a:endParaRPr>
                    </a:p>
                  </a:txBody>
                  <a:tcPr/>
                </a:tc>
                <a:tc>
                  <a:txBody>
                    <a:bodyPr/>
                    <a:lstStyle/>
                    <a:p>
                      <a:r>
                        <a:rPr lang="en-US" sz="1800" dirty="0" smtClean="0"/>
                        <a:t>Thread</a:t>
                      </a:r>
                      <a:r>
                        <a:rPr lang="en-US" sz="1800" baseline="0" dirty="0" smtClean="0"/>
                        <a:t> not DTM</a:t>
                      </a:r>
                      <a:endParaRPr lang="en-US" sz="1800" dirty="0"/>
                    </a:p>
                  </a:txBody>
                  <a:tcPr/>
                </a:tc>
                <a:tc>
                  <a:txBody>
                    <a:bodyPr/>
                    <a:lstStyle/>
                    <a:p>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r>
              <a:tr h="458812">
                <a:tc>
                  <a:txBody>
                    <a:bodyPr/>
                    <a:lstStyle/>
                    <a:p>
                      <a:r>
                        <a:rPr lang="en-US" sz="1400" dirty="0" smtClean="0">
                          <a:latin typeface="+mj-lt"/>
                        </a:rPr>
                        <a:t>24</a:t>
                      </a:r>
                      <a:endParaRPr lang="en-US" sz="1400" dirty="0">
                        <a:latin typeface="+mj-lt"/>
                      </a:endParaRPr>
                    </a:p>
                  </a:txBody>
                  <a:tcPr/>
                </a:tc>
                <a:tc>
                  <a:txBody>
                    <a:bodyPr/>
                    <a:lstStyle/>
                    <a:p>
                      <a:r>
                        <a:rPr lang="en-US" sz="1800" dirty="0" smtClean="0"/>
                        <a:t>Poor Neck Shape</a:t>
                      </a:r>
                      <a:endParaRPr lang="en-US" sz="1800" dirty="0"/>
                    </a:p>
                  </a:txBody>
                  <a:tcPr/>
                </a:tc>
                <a:tc>
                  <a:txBody>
                    <a:bodyPr/>
                    <a:lstStyle/>
                    <a:p>
                      <a:endParaRPr lang="en-US" sz="1800"/>
                    </a:p>
                  </a:txBody>
                  <a:tcPr/>
                </a:tc>
                <a:tc>
                  <a:txBody>
                    <a:bodyPr/>
                    <a:lstStyle/>
                    <a:p>
                      <a:endParaRPr lang="en-US" sz="1800" dirty="0"/>
                    </a:p>
                  </a:txBody>
                  <a:tcPr/>
                </a:tc>
                <a:tc>
                  <a:txBody>
                    <a:bodyPr/>
                    <a:lstStyle/>
                    <a:p>
                      <a:r>
                        <a:rPr lang="en-US" sz="1800" dirty="0" smtClean="0"/>
                        <a:t>x</a:t>
                      </a:r>
                      <a:endParaRPr lang="en-US" sz="1800" dirty="0"/>
                    </a:p>
                  </a:txBody>
                  <a:tcPr/>
                </a:tc>
              </a:tr>
              <a:tr h="458812">
                <a:tc>
                  <a:txBody>
                    <a:bodyPr/>
                    <a:lstStyle/>
                    <a:p>
                      <a:r>
                        <a:rPr lang="en-US" sz="1400" dirty="0" smtClean="0">
                          <a:latin typeface="+mj-lt"/>
                        </a:rPr>
                        <a:t>25</a:t>
                      </a:r>
                      <a:endParaRPr lang="en-US" sz="1400" dirty="0">
                        <a:latin typeface="+mj-lt"/>
                      </a:endParaRPr>
                    </a:p>
                  </a:txBody>
                  <a:tcPr/>
                </a:tc>
                <a:tc>
                  <a:txBody>
                    <a:bodyPr/>
                    <a:lstStyle/>
                    <a:p>
                      <a:r>
                        <a:rPr lang="en-US" sz="1800" dirty="0" smtClean="0"/>
                        <a:t>Uneven Sleeve Length</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r h="458812">
                <a:tc>
                  <a:txBody>
                    <a:bodyPr/>
                    <a:lstStyle/>
                    <a:p>
                      <a:r>
                        <a:rPr lang="en-US" sz="1400" dirty="0" smtClean="0">
                          <a:latin typeface="+mj-lt"/>
                        </a:rPr>
                        <a:t>26</a:t>
                      </a:r>
                      <a:endParaRPr lang="en-US" sz="1400" dirty="0">
                        <a:latin typeface="+mj-lt"/>
                      </a:endParaRPr>
                    </a:p>
                  </a:txBody>
                  <a:tcPr/>
                </a:tc>
                <a:tc>
                  <a:txBody>
                    <a:bodyPr/>
                    <a:lstStyle/>
                    <a:p>
                      <a:r>
                        <a:rPr lang="en-US" sz="1800" dirty="0" smtClean="0"/>
                        <a:t>Loose Stitch</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58812">
                <a:tc>
                  <a:txBody>
                    <a:bodyPr/>
                    <a:lstStyle/>
                    <a:p>
                      <a:r>
                        <a:rPr lang="en-US" sz="1400" dirty="0" smtClean="0">
                          <a:latin typeface="+mj-lt"/>
                        </a:rPr>
                        <a:t>27</a:t>
                      </a:r>
                      <a:endParaRPr lang="en-US" sz="1400" dirty="0">
                        <a:latin typeface="+mj-lt"/>
                      </a:endParaRPr>
                    </a:p>
                  </a:txBody>
                  <a:tcPr/>
                </a:tc>
                <a:tc>
                  <a:txBody>
                    <a:bodyPr/>
                    <a:lstStyle/>
                    <a:p>
                      <a:r>
                        <a:rPr lang="en-US" sz="1800" dirty="0" smtClean="0"/>
                        <a:t>Blind Stitch Visible</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bl>
          </a:graphicData>
        </a:graphic>
      </p:graphicFrame>
    </p:spTree>
    <p:extLst>
      <p:ext uri="{BB962C8B-B14F-4D97-AF65-F5344CB8AC3E}">
        <p14:creationId xmlns="" xmlns:p14="http://schemas.microsoft.com/office/powerpoint/2010/main" val="73072824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304800"/>
            <a:ext cx="8229600" cy="609600"/>
          </a:xfrm>
        </p:spPr>
        <p:txBody>
          <a:bodyPr/>
          <a:lstStyle/>
          <a:p>
            <a:r>
              <a:rPr lang="en-US" sz="3600"/>
              <a:t>List of Defects and their Categories (Sewing)</a:t>
            </a:r>
          </a:p>
        </p:txBody>
      </p:sp>
      <p:graphicFrame>
        <p:nvGraphicFramePr>
          <p:cNvPr id="4" name="Content Placeholder 3"/>
          <p:cNvGraphicFramePr>
            <a:graphicFrameLocks noGrp="1"/>
          </p:cNvGraphicFramePr>
          <p:nvPr>
            <p:ph idx="1"/>
          </p:nvPr>
        </p:nvGraphicFramePr>
        <p:xfrm>
          <a:off x="1981200" y="1143000"/>
          <a:ext cx="8229600" cy="4882896"/>
        </p:xfrm>
        <a:graphic>
          <a:graphicData uri="http://schemas.openxmlformats.org/drawingml/2006/table">
            <a:tbl>
              <a:tblPr firstRow="1" bandRow="1">
                <a:tableStyleId>{5C22544A-7EE6-4342-B048-85BDC9FD1C3A}</a:tableStyleId>
              </a:tblPr>
              <a:tblGrid>
                <a:gridCol w="649858"/>
                <a:gridCol w="3922142"/>
                <a:gridCol w="1295400"/>
                <a:gridCol w="1143000"/>
                <a:gridCol w="1219200"/>
              </a:tblGrid>
              <a:tr h="546480">
                <a:tc>
                  <a:txBody>
                    <a:bodyPr/>
                    <a:lstStyle/>
                    <a:p>
                      <a:pPr algn="ctr"/>
                      <a:r>
                        <a:rPr lang="en-US" sz="1800" dirty="0" err="1" smtClean="0"/>
                        <a:t>Sl</a:t>
                      </a:r>
                      <a:r>
                        <a:rPr lang="en-US" sz="1800" dirty="0" smtClean="0"/>
                        <a:t>#</a:t>
                      </a:r>
                      <a:endParaRPr lang="en-US" sz="1800" dirty="0"/>
                    </a:p>
                  </a:txBody>
                  <a:tcPr marT="45722" marB="45722"/>
                </a:tc>
                <a:tc>
                  <a:txBody>
                    <a:bodyPr/>
                    <a:lstStyle/>
                    <a:p>
                      <a:pPr algn="ctr"/>
                      <a:r>
                        <a:rPr lang="en-US" sz="1800" dirty="0" smtClean="0"/>
                        <a:t>Name of Defects</a:t>
                      </a:r>
                      <a:endParaRPr lang="en-US" sz="1800" dirty="0"/>
                    </a:p>
                  </a:txBody>
                  <a:tcPr marT="45722" marB="45722"/>
                </a:tc>
                <a:tc>
                  <a:txBody>
                    <a:bodyPr/>
                    <a:lstStyle/>
                    <a:p>
                      <a:pPr algn="ctr"/>
                      <a:r>
                        <a:rPr lang="en-US" sz="1800" dirty="0" smtClean="0"/>
                        <a:t>Critical</a:t>
                      </a:r>
                      <a:endParaRPr lang="en-US" sz="1800" dirty="0"/>
                    </a:p>
                  </a:txBody>
                  <a:tcPr marT="45722" marB="45722"/>
                </a:tc>
                <a:tc>
                  <a:txBody>
                    <a:bodyPr/>
                    <a:lstStyle/>
                    <a:p>
                      <a:pPr algn="ctr"/>
                      <a:r>
                        <a:rPr lang="en-US" sz="1800" dirty="0" smtClean="0"/>
                        <a:t>Major</a:t>
                      </a:r>
                      <a:endParaRPr lang="en-US" sz="1800" dirty="0"/>
                    </a:p>
                  </a:txBody>
                  <a:tcPr marT="45722" marB="45722"/>
                </a:tc>
                <a:tc>
                  <a:txBody>
                    <a:bodyPr/>
                    <a:lstStyle/>
                    <a:p>
                      <a:pPr algn="ctr"/>
                      <a:r>
                        <a:rPr lang="en-US" sz="1800" dirty="0" smtClean="0"/>
                        <a:t>Minor</a:t>
                      </a:r>
                      <a:endParaRPr lang="en-US" sz="1800" dirty="0"/>
                    </a:p>
                  </a:txBody>
                  <a:tcPr marT="45722" marB="45722"/>
                </a:tc>
              </a:tr>
              <a:tr h="477595">
                <a:tc>
                  <a:txBody>
                    <a:bodyPr/>
                    <a:lstStyle/>
                    <a:p>
                      <a:r>
                        <a:rPr lang="en-US" sz="1400" dirty="0" smtClean="0">
                          <a:latin typeface="+mj-lt"/>
                        </a:rPr>
                        <a:t>8</a:t>
                      </a:r>
                      <a:endParaRPr lang="en-US" sz="1400" dirty="0">
                        <a:latin typeface="+mj-lt"/>
                      </a:endParaRPr>
                    </a:p>
                  </a:txBody>
                  <a:tcPr marT="45722" marB="45722"/>
                </a:tc>
                <a:tc>
                  <a:txBody>
                    <a:bodyPr/>
                    <a:lstStyle/>
                    <a:p>
                      <a:r>
                        <a:rPr lang="en-US" sz="1800" dirty="0" smtClean="0"/>
                        <a:t>Uneven Stitch</a:t>
                      </a:r>
                      <a:endParaRPr lang="en-US" sz="1800" dirty="0"/>
                    </a:p>
                  </a:txBody>
                  <a:tcPr marT="45722" marB="45722"/>
                </a:tc>
                <a:tc>
                  <a:txBody>
                    <a:bodyPr/>
                    <a:lstStyle/>
                    <a:p>
                      <a:endParaRPr lang="en-US" sz="1800"/>
                    </a:p>
                  </a:txBody>
                  <a:tcPr marT="45722" marB="45722"/>
                </a:tc>
                <a:tc>
                  <a:txBody>
                    <a:bodyPr/>
                    <a:lstStyle/>
                    <a:p>
                      <a:r>
                        <a:rPr lang="en-US" sz="1800" dirty="0" smtClean="0"/>
                        <a:t>x</a:t>
                      </a:r>
                      <a:endParaRPr lang="en-US" sz="1800" dirty="0"/>
                    </a:p>
                  </a:txBody>
                  <a:tcPr marT="45722" marB="45722"/>
                </a:tc>
                <a:tc>
                  <a:txBody>
                    <a:bodyPr/>
                    <a:lstStyle/>
                    <a:p>
                      <a:r>
                        <a:rPr lang="en-US" sz="1800" dirty="0" smtClean="0"/>
                        <a:t>x</a:t>
                      </a:r>
                      <a:endParaRPr lang="en-US" sz="1800" dirty="0"/>
                    </a:p>
                  </a:txBody>
                  <a:tcPr marT="45722" marB="45722"/>
                </a:tc>
              </a:tr>
              <a:tr h="477595">
                <a:tc>
                  <a:txBody>
                    <a:bodyPr/>
                    <a:lstStyle/>
                    <a:p>
                      <a:r>
                        <a:rPr lang="en-US" sz="1400" dirty="0" smtClean="0">
                          <a:latin typeface="+mj-lt"/>
                        </a:rPr>
                        <a:t>29</a:t>
                      </a:r>
                      <a:endParaRPr lang="en-US" sz="1400" dirty="0">
                        <a:latin typeface="+mj-lt"/>
                      </a:endParaRPr>
                    </a:p>
                  </a:txBody>
                  <a:tcPr marT="45722" marB="45722"/>
                </a:tc>
                <a:tc>
                  <a:txBody>
                    <a:bodyPr/>
                    <a:lstStyle/>
                    <a:p>
                      <a:r>
                        <a:rPr lang="en-US" sz="1800" dirty="0" smtClean="0"/>
                        <a:t>Button Hole Damaged</a:t>
                      </a:r>
                      <a:endParaRPr lang="en-US" sz="1800" dirty="0"/>
                    </a:p>
                  </a:txBody>
                  <a:tcPr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22" marB="45722"/>
                </a:tc>
                <a:tc>
                  <a:txBody>
                    <a:bodyPr/>
                    <a:lstStyle/>
                    <a:p>
                      <a:r>
                        <a:rPr lang="en-US" sz="1800" dirty="0" smtClean="0"/>
                        <a:t>x</a:t>
                      </a:r>
                      <a:endParaRPr lang="en-US" sz="1800" dirty="0"/>
                    </a:p>
                  </a:txBody>
                  <a:tcPr marT="45722" marB="45722"/>
                </a:tc>
                <a:tc>
                  <a:txBody>
                    <a:bodyPr/>
                    <a:lstStyle/>
                    <a:p>
                      <a:endParaRPr lang="en-US" sz="1800" dirty="0"/>
                    </a:p>
                  </a:txBody>
                  <a:tcPr marT="45722" marB="45722"/>
                </a:tc>
              </a:tr>
              <a:tr h="477595">
                <a:tc>
                  <a:txBody>
                    <a:bodyPr/>
                    <a:lstStyle/>
                    <a:p>
                      <a:r>
                        <a:rPr lang="en-US" sz="1400" dirty="0" smtClean="0">
                          <a:latin typeface="+mj-lt"/>
                        </a:rPr>
                        <a:t>30</a:t>
                      </a:r>
                      <a:endParaRPr lang="en-US" sz="1400" dirty="0">
                        <a:latin typeface="+mj-lt"/>
                      </a:endParaRPr>
                    </a:p>
                  </a:txBody>
                  <a:tcPr marT="45722" marB="45722"/>
                </a:tc>
                <a:tc>
                  <a:txBody>
                    <a:bodyPr/>
                    <a:lstStyle/>
                    <a:p>
                      <a:r>
                        <a:rPr lang="en-US" sz="1800" dirty="0" smtClean="0"/>
                        <a:t>Incomplete Button Hole Stitch</a:t>
                      </a:r>
                      <a:endParaRPr lang="en-US" sz="1800" dirty="0"/>
                    </a:p>
                  </a:txBody>
                  <a:tcPr marT="45722" marB="45722"/>
                </a:tc>
                <a:tc>
                  <a:txBody>
                    <a:bodyPr/>
                    <a:lstStyle/>
                    <a:p>
                      <a:endParaRPr lang="en-US" sz="1800"/>
                    </a:p>
                  </a:txBody>
                  <a:tcPr marT="45722" marB="45722"/>
                </a:tc>
                <a:tc>
                  <a:txBody>
                    <a:bodyPr/>
                    <a:lstStyle/>
                    <a:p>
                      <a:r>
                        <a:rPr lang="en-US" sz="1800" dirty="0" smtClean="0"/>
                        <a:t>x</a:t>
                      </a:r>
                      <a:endParaRPr lang="en-US" sz="1800" dirty="0"/>
                    </a:p>
                  </a:txBody>
                  <a:tcPr marT="45722" marB="45722"/>
                </a:tc>
                <a:tc>
                  <a:txBody>
                    <a:bodyPr/>
                    <a:lstStyle/>
                    <a:p>
                      <a:endParaRPr lang="en-US" sz="1800" dirty="0"/>
                    </a:p>
                  </a:txBody>
                  <a:tcPr marT="45722" marB="45722"/>
                </a:tc>
              </a:tr>
              <a:tr h="477595">
                <a:tc>
                  <a:txBody>
                    <a:bodyPr/>
                    <a:lstStyle/>
                    <a:p>
                      <a:r>
                        <a:rPr lang="en-US" sz="1400" dirty="0" smtClean="0">
                          <a:latin typeface="+mj-lt"/>
                        </a:rPr>
                        <a:t>31</a:t>
                      </a:r>
                      <a:endParaRPr lang="en-US" sz="1400" dirty="0">
                        <a:latin typeface="+mj-lt"/>
                      </a:endParaRPr>
                    </a:p>
                  </a:txBody>
                  <a:tcPr marT="45722" marB="45722"/>
                </a:tc>
                <a:tc>
                  <a:txBody>
                    <a:bodyPr/>
                    <a:lstStyle/>
                    <a:p>
                      <a:r>
                        <a:rPr lang="en-US" sz="1800" dirty="0" smtClean="0"/>
                        <a:t>Pleat</a:t>
                      </a:r>
                      <a:endParaRPr lang="en-US" sz="1800" dirty="0"/>
                    </a:p>
                  </a:txBody>
                  <a:tcPr marT="45722" marB="45722"/>
                </a:tc>
                <a:tc>
                  <a:txBody>
                    <a:bodyPr/>
                    <a:lstStyle/>
                    <a:p>
                      <a:pPr algn="ctr"/>
                      <a:endParaRPr lang="en-US" sz="1800" dirty="0"/>
                    </a:p>
                  </a:txBody>
                  <a:tcPr marT="45722" marB="45722"/>
                </a:tc>
                <a:tc>
                  <a:txBody>
                    <a:bodyPr/>
                    <a:lstStyle/>
                    <a:p>
                      <a:r>
                        <a:rPr lang="en-US" sz="1800" dirty="0" smtClean="0"/>
                        <a:t>x</a:t>
                      </a:r>
                      <a:endParaRPr lang="en-US" sz="1800" dirty="0"/>
                    </a:p>
                  </a:txBody>
                  <a:tcPr marT="45722" marB="45722"/>
                </a:tc>
                <a:tc>
                  <a:txBody>
                    <a:bodyPr/>
                    <a:lstStyle/>
                    <a:p>
                      <a:r>
                        <a:rPr lang="en-US" sz="1800" dirty="0" smtClean="0"/>
                        <a:t>x</a:t>
                      </a:r>
                      <a:endParaRPr lang="en-US" sz="1800" dirty="0"/>
                    </a:p>
                  </a:txBody>
                  <a:tcPr marT="45722" marB="45722"/>
                </a:tc>
              </a:tr>
              <a:tr h="477595">
                <a:tc>
                  <a:txBody>
                    <a:bodyPr/>
                    <a:lstStyle/>
                    <a:p>
                      <a:r>
                        <a:rPr lang="en-US" sz="1400" dirty="0" smtClean="0">
                          <a:latin typeface="+mj-lt"/>
                        </a:rPr>
                        <a:t>32</a:t>
                      </a:r>
                      <a:endParaRPr lang="en-US" sz="1400" dirty="0">
                        <a:latin typeface="+mj-lt"/>
                      </a:endParaRPr>
                    </a:p>
                  </a:txBody>
                  <a:tcPr marT="45722" marB="45722"/>
                </a:tc>
                <a:tc>
                  <a:txBody>
                    <a:bodyPr/>
                    <a:lstStyle/>
                    <a:p>
                      <a:r>
                        <a:rPr lang="en-US" sz="1800" dirty="0" smtClean="0"/>
                        <a:t>Placing Mark</a:t>
                      </a:r>
                      <a:endParaRPr lang="en-US" sz="1800" dirty="0"/>
                    </a:p>
                  </a:txBody>
                  <a:tcPr marT="45722" marB="45722"/>
                </a:tc>
                <a:tc>
                  <a:txBody>
                    <a:bodyPr/>
                    <a:lstStyle/>
                    <a:p>
                      <a:endParaRPr lang="en-US" sz="1800" dirty="0"/>
                    </a:p>
                  </a:txBody>
                  <a:tcPr marT="45722" marB="45722"/>
                </a:tc>
                <a:tc>
                  <a:txBody>
                    <a:bodyPr/>
                    <a:lstStyle/>
                    <a:p>
                      <a:endParaRPr lang="en-US" sz="1800" dirty="0"/>
                    </a:p>
                  </a:txBody>
                  <a:tcPr marT="45722" marB="45722"/>
                </a:tc>
                <a:tc>
                  <a:txBody>
                    <a:bodyPr/>
                    <a:lstStyle/>
                    <a:p>
                      <a:r>
                        <a:rPr lang="en-US" sz="1800" dirty="0" smtClean="0"/>
                        <a:t>x</a:t>
                      </a:r>
                      <a:endParaRPr lang="en-US" sz="1800" dirty="0"/>
                    </a:p>
                  </a:txBody>
                  <a:tcPr marT="45722" marB="45722"/>
                </a:tc>
              </a:tr>
              <a:tr h="515656">
                <a:tc>
                  <a:txBody>
                    <a:bodyPr/>
                    <a:lstStyle/>
                    <a:p>
                      <a:r>
                        <a:rPr lang="en-US" sz="1400" dirty="0" smtClean="0">
                          <a:latin typeface="+mj-lt"/>
                        </a:rPr>
                        <a:t>33</a:t>
                      </a:r>
                      <a:endParaRPr lang="en-US" sz="1400" dirty="0">
                        <a:latin typeface="+mj-lt"/>
                      </a:endParaRPr>
                    </a:p>
                  </a:txBody>
                  <a:tcPr marT="45722" marB="45722"/>
                </a:tc>
                <a:tc>
                  <a:txBody>
                    <a:bodyPr/>
                    <a:lstStyle/>
                    <a:p>
                      <a:r>
                        <a:rPr lang="en-US" sz="1800" dirty="0" smtClean="0"/>
                        <a:t>Skipped Stitch</a:t>
                      </a:r>
                      <a:endParaRPr lang="en-US" sz="1800" dirty="0"/>
                    </a:p>
                  </a:txBody>
                  <a:tcPr marT="45722" marB="45722"/>
                </a:tc>
                <a:tc>
                  <a:txBody>
                    <a:bodyPr/>
                    <a:lstStyle/>
                    <a:p>
                      <a:endParaRPr lang="en-US" sz="1800"/>
                    </a:p>
                  </a:txBody>
                  <a:tcPr marT="45722" marB="45722"/>
                </a:tc>
                <a:tc>
                  <a:txBody>
                    <a:bodyPr/>
                    <a:lstStyle/>
                    <a:p>
                      <a:r>
                        <a:rPr lang="en-US" sz="1800" dirty="0" smtClean="0"/>
                        <a:t>x</a:t>
                      </a:r>
                      <a:endParaRPr lang="en-US" sz="1800" dirty="0"/>
                    </a:p>
                  </a:txBody>
                  <a:tcPr marT="45722" marB="45722"/>
                </a:tc>
                <a:tc>
                  <a:txBody>
                    <a:bodyPr/>
                    <a:lstStyle/>
                    <a:p>
                      <a:endParaRPr lang="en-US" sz="1800" dirty="0"/>
                    </a:p>
                  </a:txBody>
                  <a:tcPr marT="45722" marB="45722"/>
                </a:tc>
              </a:tr>
              <a:tr h="477595">
                <a:tc>
                  <a:txBody>
                    <a:bodyPr/>
                    <a:lstStyle/>
                    <a:p>
                      <a:endParaRPr lang="en-US" sz="1400" dirty="0">
                        <a:latin typeface="+mj-lt"/>
                      </a:endParaRPr>
                    </a:p>
                  </a:txBody>
                  <a:tcPr marT="45722" marB="45722"/>
                </a:tc>
                <a:tc>
                  <a:txBody>
                    <a:bodyPr/>
                    <a:lstStyle/>
                    <a:p>
                      <a:endParaRPr lang="en-US" sz="1800" dirty="0"/>
                    </a:p>
                  </a:txBody>
                  <a:tcPr marT="45722" marB="45722"/>
                </a:tc>
                <a:tc>
                  <a:txBody>
                    <a:bodyPr/>
                    <a:lstStyle/>
                    <a:p>
                      <a:endParaRPr lang="en-US" sz="1800" dirty="0"/>
                    </a:p>
                  </a:txBody>
                  <a:tcPr marT="45722" marB="45722"/>
                </a:tc>
                <a:tc>
                  <a:txBody>
                    <a:bodyPr/>
                    <a:lstStyle/>
                    <a:p>
                      <a:endParaRPr lang="en-US" sz="1800" dirty="0"/>
                    </a:p>
                  </a:txBody>
                  <a:tcPr marT="45722" marB="45722"/>
                </a:tc>
                <a:tc>
                  <a:txBody>
                    <a:bodyPr/>
                    <a:lstStyle/>
                    <a:p>
                      <a:endParaRPr lang="en-US" sz="1800" dirty="0"/>
                    </a:p>
                  </a:txBody>
                  <a:tcPr marT="45722" marB="45722"/>
                </a:tc>
              </a:tr>
              <a:tr h="477595">
                <a:tc>
                  <a:txBody>
                    <a:bodyPr/>
                    <a:lstStyle/>
                    <a:p>
                      <a:endParaRPr lang="en-US" sz="1400" dirty="0">
                        <a:latin typeface="+mj-lt"/>
                      </a:endParaRPr>
                    </a:p>
                  </a:txBody>
                  <a:tcPr marT="45722" marB="45722"/>
                </a:tc>
                <a:tc>
                  <a:txBody>
                    <a:bodyPr/>
                    <a:lstStyle/>
                    <a:p>
                      <a:endParaRPr lang="en-US" sz="1800" dirty="0"/>
                    </a:p>
                  </a:txBody>
                  <a:tcPr marT="45722" marB="45722"/>
                </a:tc>
                <a:tc>
                  <a:txBody>
                    <a:bodyPr/>
                    <a:lstStyle/>
                    <a:p>
                      <a:endParaRPr lang="en-US" sz="1800" dirty="0"/>
                    </a:p>
                  </a:txBody>
                  <a:tcPr marT="45722" marB="45722"/>
                </a:tc>
                <a:tc>
                  <a:txBody>
                    <a:bodyPr/>
                    <a:lstStyle/>
                    <a:p>
                      <a:endParaRPr lang="en-US" sz="1800" dirty="0"/>
                    </a:p>
                  </a:txBody>
                  <a:tcPr marT="45722" marB="45722"/>
                </a:tc>
                <a:tc>
                  <a:txBody>
                    <a:bodyPr/>
                    <a:lstStyle/>
                    <a:p>
                      <a:endParaRPr lang="en-US" sz="1800" dirty="0"/>
                    </a:p>
                  </a:txBody>
                  <a:tcPr marT="45722" marB="45722"/>
                </a:tc>
              </a:tr>
              <a:tr h="477595">
                <a:tc>
                  <a:txBody>
                    <a:bodyPr/>
                    <a:lstStyle/>
                    <a:p>
                      <a:endParaRPr lang="en-US" sz="1400" dirty="0">
                        <a:latin typeface="+mj-lt"/>
                      </a:endParaRPr>
                    </a:p>
                  </a:txBody>
                  <a:tcPr marT="45722" marB="45722"/>
                </a:tc>
                <a:tc>
                  <a:txBody>
                    <a:bodyPr/>
                    <a:lstStyle/>
                    <a:p>
                      <a:endParaRPr lang="en-US" sz="1800" dirty="0"/>
                    </a:p>
                  </a:txBody>
                  <a:tcPr marT="45722" marB="45722"/>
                </a:tc>
                <a:tc>
                  <a:txBody>
                    <a:bodyPr/>
                    <a:lstStyle/>
                    <a:p>
                      <a:endParaRPr lang="en-US" sz="1800" dirty="0"/>
                    </a:p>
                  </a:txBody>
                  <a:tcPr marT="45722" marB="45722"/>
                </a:tc>
                <a:tc>
                  <a:txBody>
                    <a:bodyPr/>
                    <a:lstStyle/>
                    <a:p>
                      <a:endParaRPr lang="en-US" sz="1800" dirty="0"/>
                    </a:p>
                  </a:txBody>
                  <a:tcPr marT="45722" marB="45722"/>
                </a:tc>
                <a:tc>
                  <a:txBody>
                    <a:bodyPr/>
                    <a:lstStyle/>
                    <a:p>
                      <a:endParaRPr lang="en-US" sz="1800" dirty="0"/>
                    </a:p>
                  </a:txBody>
                  <a:tcPr marT="45722" marB="45722"/>
                </a:tc>
              </a:tr>
            </a:tbl>
          </a:graphicData>
        </a:graphic>
      </p:graphicFrame>
    </p:spTree>
    <p:extLst>
      <p:ext uri="{BB962C8B-B14F-4D97-AF65-F5344CB8AC3E}">
        <p14:creationId xmlns="" xmlns:p14="http://schemas.microsoft.com/office/powerpoint/2010/main" val="15690854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228600"/>
            <a:ext cx="8229600" cy="609600"/>
          </a:xfrm>
        </p:spPr>
        <p:txBody>
          <a:bodyPr/>
          <a:lstStyle/>
          <a:p>
            <a:r>
              <a:rPr lang="en-US" sz="3200"/>
              <a:t>List of Defects and their Categories (Finishing)</a:t>
            </a:r>
          </a:p>
        </p:txBody>
      </p:sp>
      <p:graphicFrame>
        <p:nvGraphicFramePr>
          <p:cNvPr id="4" name="Content Placeholder 3"/>
          <p:cNvGraphicFramePr>
            <a:graphicFrameLocks noGrp="1"/>
          </p:cNvGraphicFramePr>
          <p:nvPr>
            <p:ph idx="1"/>
          </p:nvPr>
        </p:nvGraphicFramePr>
        <p:xfrm>
          <a:off x="1981200" y="923541"/>
          <a:ext cx="8229600" cy="5047496"/>
        </p:xfrm>
        <a:graphic>
          <a:graphicData uri="http://schemas.openxmlformats.org/drawingml/2006/table">
            <a:tbl>
              <a:tblPr firstRow="1" bandRow="1">
                <a:tableStyleId>{5C22544A-7EE6-4342-B048-85BDC9FD1C3A}</a:tableStyleId>
              </a:tblPr>
              <a:tblGrid>
                <a:gridCol w="649858"/>
                <a:gridCol w="3922142"/>
                <a:gridCol w="1295400"/>
                <a:gridCol w="1143000"/>
                <a:gridCol w="1219200"/>
              </a:tblGrid>
              <a:tr h="569339">
                <a:tc>
                  <a:txBody>
                    <a:bodyPr/>
                    <a:lstStyle/>
                    <a:p>
                      <a:pPr algn="ctr"/>
                      <a:r>
                        <a:rPr lang="en-US" sz="1800" dirty="0" err="1" smtClean="0"/>
                        <a:t>Sl</a:t>
                      </a:r>
                      <a:r>
                        <a:rPr lang="en-US" sz="1800" dirty="0" smtClean="0"/>
                        <a:t>#</a:t>
                      </a:r>
                      <a:endParaRPr lang="en-US" sz="1800" dirty="0"/>
                    </a:p>
                  </a:txBody>
                  <a:tcPr/>
                </a:tc>
                <a:tc>
                  <a:txBody>
                    <a:bodyPr/>
                    <a:lstStyle/>
                    <a:p>
                      <a:pPr algn="ctr"/>
                      <a:r>
                        <a:rPr lang="en-US" sz="1800" dirty="0" smtClean="0"/>
                        <a:t>Name of Defects</a:t>
                      </a:r>
                      <a:endParaRPr lang="en-US" sz="1800" dirty="0"/>
                    </a:p>
                  </a:txBody>
                  <a:tcPr/>
                </a:tc>
                <a:tc>
                  <a:txBody>
                    <a:bodyPr/>
                    <a:lstStyle/>
                    <a:p>
                      <a:pPr algn="ctr"/>
                      <a:r>
                        <a:rPr lang="en-US" sz="1800" dirty="0" smtClean="0"/>
                        <a:t>Critical</a:t>
                      </a:r>
                      <a:endParaRPr lang="en-US" sz="1800" dirty="0"/>
                    </a:p>
                  </a:txBody>
                  <a:tcPr/>
                </a:tc>
                <a:tc>
                  <a:txBody>
                    <a:bodyPr/>
                    <a:lstStyle/>
                    <a:p>
                      <a:pPr algn="ctr"/>
                      <a:r>
                        <a:rPr lang="en-US" sz="1800" dirty="0" smtClean="0"/>
                        <a:t>Major</a:t>
                      </a:r>
                      <a:endParaRPr lang="en-US" sz="1800" dirty="0"/>
                    </a:p>
                  </a:txBody>
                  <a:tcPr/>
                </a:tc>
                <a:tc>
                  <a:txBody>
                    <a:bodyPr/>
                    <a:lstStyle/>
                    <a:p>
                      <a:pPr algn="ctr"/>
                      <a:r>
                        <a:rPr lang="en-US" sz="1800" dirty="0" smtClean="0"/>
                        <a:t>Minor</a:t>
                      </a:r>
                      <a:endParaRPr lang="en-US" sz="1800" dirty="0"/>
                    </a:p>
                  </a:txBody>
                  <a:tcPr/>
                </a:tc>
              </a:tr>
              <a:tr h="497573">
                <a:tc>
                  <a:txBody>
                    <a:bodyPr/>
                    <a:lstStyle/>
                    <a:p>
                      <a:r>
                        <a:rPr lang="en-US" sz="1400" dirty="0" smtClean="0">
                          <a:latin typeface="+mj-lt"/>
                        </a:rPr>
                        <a:t>01</a:t>
                      </a:r>
                      <a:endParaRPr lang="en-US" sz="1400" dirty="0">
                        <a:latin typeface="+mj-lt"/>
                      </a:endParaRPr>
                    </a:p>
                  </a:txBody>
                  <a:tcPr/>
                </a:tc>
                <a:tc>
                  <a:txBody>
                    <a:bodyPr/>
                    <a:lstStyle/>
                    <a:p>
                      <a:r>
                        <a:rPr lang="en-US" sz="1800" dirty="0" smtClean="0"/>
                        <a:t>Dirty Spot</a:t>
                      </a:r>
                      <a:endParaRPr lang="en-US" sz="1800" dirty="0"/>
                    </a:p>
                  </a:txBody>
                  <a:tcPr/>
                </a:tc>
                <a:tc>
                  <a:txBody>
                    <a:bodyPr/>
                    <a:lstStyle/>
                    <a:p>
                      <a:endParaRPr lang="en-US" sz="180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97573">
                <a:tc>
                  <a:txBody>
                    <a:bodyPr/>
                    <a:lstStyle/>
                    <a:p>
                      <a:r>
                        <a:rPr lang="en-US" sz="1400" dirty="0" smtClean="0">
                          <a:latin typeface="+mj-lt"/>
                        </a:rPr>
                        <a:t>02</a:t>
                      </a:r>
                      <a:endParaRPr lang="en-US" sz="1400" dirty="0">
                        <a:latin typeface="+mj-lt"/>
                      </a:endParaRPr>
                    </a:p>
                  </a:txBody>
                  <a:tcPr/>
                </a:tc>
                <a:tc>
                  <a:txBody>
                    <a:bodyPr/>
                    <a:lstStyle/>
                    <a:p>
                      <a:r>
                        <a:rPr lang="en-US" sz="1800" dirty="0" smtClean="0"/>
                        <a:t>Oil</a:t>
                      </a:r>
                      <a:r>
                        <a:rPr lang="en-US" sz="1800" baseline="0" dirty="0" smtClean="0"/>
                        <a:t> Spot</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97573">
                <a:tc>
                  <a:txBody>
                    <a:bodyPr/>
                    <a:lstStyle/>
                    <a:p>
                      <a:r>
                        <a:rPr lang="en-US" sz="1400" dirty="0" smtClean="0">
                          <a:latin typeface="+mj-lt"/>
                        </a:rPr>
                        <a:t>03</a:t>
                      </a:r>
                      <a:endParaRPr lang="en-US" sz="1400" dirty="0">
                        <a:latin typeface="+mj-lt"/>
                      </a:endParaRPr>
                    </a:p>
                  </a:txBody>
                  <a:tcPr/>
                </a:tc>
                <a:tc>
                  <a:txBody>
                    <a:bodyPr/>
                    <a:lstStyle/>
                    <a:p>
                      <a:r>
                        <a:rPr lang="en-US" sz="1800" dirty="0" smtClean="0"/>
                        <a:t>Hang Tag Missing</a:t>
                      </a:r>
                      <a:endParaRPr lang="en-US" sz="1800" dirty="0"/>
                    </a:p>
                  </a:txBody>
                  <a:tcPr/>
                </a:tc>
                <a:tc>
                  <a:txBody>
                    <a:bodyPr/>
                    <a:lstStyle/>
                    <a:p>
                      <a:endParaRPr lang="en-US" sz="1800"/>
                    </a:p>
                  </a:txBody>
                  <a:tcPr/>
                </a:tc>
                <a:tc>
                  <a:txBody>
                    <a:bodyPr/>
                    <a:lstStyle/>
                    <a:p>
                      <a:r>
                        <a:rPr lang="en-US" sz="1800" dirty="0" smtClean="0"/>
                        <a:t>x</a:t>
                      </a:r>
                      <a:endParaRPr lang="en-US" sz="1800" dirty="0"/>
                    </a:p>
                  </a:txBody>
                  <a:tcPr/>
                </a:tc>
                <a:tc>
                  <a:txBody>
                    <a:bodyPr/>
                    <a:lstStyle/>
                    <a:p>
                      <a:endParaRPr lang="en-US" sz="1800" dirty="0"/>
                    </a:p>
                  </a:txBody>
                  <a:tcPr/>
                </a:tc>
              </a:tr>
              <a:tr h="497573">
                <a:tc>
                  <a:txBody>
                    <a:bodyPr/>
                    <a:lstStyle/>
                    <a:p>
                      <a:r>
                        <a:rPr lang="en-US" sz="1400" dirty="0" smtClean="0">
                          <a:latin typeface="+mj-lt"/>
                        </a:rPr>
                        <a:t>04</a:t>
                      </a:r>
                      <a:endParaRPr lang="en-US" sz="1400" dirty="0">
                        <a:latin typeface="+mj-lt"/>
                      </a:endParaRPr>
                    </a:p>
                  </a:txBody>
                  <a:tcPr/>
                </a:tc>
                <a:tc>
                  <a:txBody>
                    <a:bodyPr/>
                    <a:lstStyle/>
                    <a:p>
                      <a:r>
                        <a:rPr lang="en-US" sz="1800" dirty="0" smtClean="0"/>
                        <a:t>Wrong Hang Tag</a:t>
                      </a:r>
                      <a:endParaRPr lang="en-US" sz="1800" dirty="0"/>
                    </a:p>
                  </a:txBody>
                  <a:tcPr/>
                </a:tc>
                <a:tc>
                  <a:txBody>
                    <a:bodyPr/>
                    <a:lstStyle/>
                    <a:p>
                      <a:pPr algn="ctr"/>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r h="497573">
                <a:tc>
                  <a:txBody>
                    <a:bodyPr/>
                    <a:lstStyle/>
                    <a:p>
                      <a:r>
                        <a:rPr lang="en-US" sz="1400" dirty="0" smtClean="0">
                          <a:latin typeface="+mj-lt"/>
                        </a:rPr>
                        <a:t>05</a:t>
                      </a:r>
                      <a:endParaRPr lang="en-US" sz="1400" dirty="0">
                        <a:latin typeface="+mj-lt"/>
                      </a:endParaRPr>
                    </a:p>
                  </a:txBody>
                  <a:tcPr/>
                </a:tc>
                <a:tc>
                  <a:txBody>
                    <a:bodyPr/>
                    <a:lstStyle/>
                    <a:p>
                      <a:r>
                        <a:rPr lang="en-US" sz="1800" dirty="0" smtClean="0"/>
                        <a:t>Iron Mark</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97573">
                <a:tc>
                  <a:txBody>
                    <a:bodyPr/>
                    <a:lstStyle/>
                    <a:p>
                      <a:r>
                        <a:rPr lang="en-US" sz="1400" dirty="0" smtClean="0">
                          <a:latin typeface="+mj-lt"/>
                        </a:rPr>
                        <a:t>06</a:t>
                      </a:r>
                      <a:endParaRPr lang="en-US" sz="1400" dirty="0">
                        <a:latin typeface="+mj-lt"/>
                      </a:endParaRPr>
                    </a:p>
                  </a:txBody>
                  <a:tcPr/>
                </a:tc>
                <a:tc>
                  <a:txBody>
                    <a:bodyPr/>
                    <a:lstStyle/>
                    <a:p>
                      <a:r>
                        <a:rPr lang="en-US" sz="1800" dirty="0" smtClean="0"/>
                        <a:t>Poor Iron</a:t>
                      </a:r>
                      <a:endParaRPr lang="en-US" sz="1800" dirty="0"/>
                    </a:p>
                  </a:txBody>
                  <a:tcPr/>
                </a:tc>
                <a:tc>
                  <a:txBody>
                    <a:bodyPr/>
                    <a:lstStyle/>
                    <a:p>
                      <a:endParaRPr lang="en-US" sz="1800"/>
                    </a:p>
                  </a:txBody>
                  <a:tcPr/>
                </a:tc>
                <a:tc>
                  <a:txBody>
                    <a:bodyPr/>
                    <a:lstStyle/>
                    <a:p>
                      <a:endParaRPr lang="en-US" sz="1800"/>
                    </a:p>
                  </a:txBody>
                  <a:tcPr/>
                </a:tc>
                <a:tc>
                  <a:txBody>
                    <a:bodyPr/>
                    <a:lstStyle/>
                    <a:p>
                      <a:r>
                        <a:rPr lang="en-US" sz="1800" dirty="0" smtClean="0"/>
                        <a:t>x</a:t>
                      </a:r>
                      <a:endParaRPr lang="en-US" sz="1800" dirty="0"/>
                    </a:p>
                  </a:txBody>
                  <a:tcPr/>
                </a:tc>
              </a:tr>
              <a:tr h="497573">
                <a:tc>
                  <a:txBody>
                    <a:bodyPr/>
                    <a:lstStyle/>
                    <a:p>
                      <a:r>
                        <a:rPr lang="en-US" sz="1400" dirty="0" smtClean="0">
                          <a:latin typeface="+mj-lt"/>
                        </a:rPr>
                        <a:t>07</a:t>
                      </a:r>
                      <a:endParaRPr lang="en-US" sz="1400" dirty="0">
                        <a:latin typeface="+mj-lt"/>
                      </a:endParaRPr>
                    </a:p>
                  </a:txBody>
                  <a:tcPr/>
                </a:tc>
                <a:tc>
                  <a:txBody>
                    <a:bodyPr/>
                    <a:lstStyle/>
                    <a:p>
                      <a:r>
                        <a:rPr lang="en-US" sz="1800" dirty="0" smtClean="0"/>
                        <a:t>Gum Mark of</a:t>
                      </a:r>
                      <a:r>
                        <a:rPr lang="en-US" sz="1800" baseline="0" dirty="0" smtClean="0"/>
                        <a:t> Interlining</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r>
                        <a:rPr lang="en-US" sz="1800" dirty="0" smtClean="0"/>
                        <a:t>x</a:t>
                      </a:r>
                      <a:endParaRPr lang="en-US" sz="1800" dirty="0"/>
                    </a:p>
                  </a:txBody>
                  <a:tcPr/>
                </a:tc>
              </a:tr>
              <a:tr h="497573">
                <a:tc>
                  <a:txBody>
                    <a:bodyPr/>
                    <a:lstStyle/>
                    <a:p>
                      <a:r>
                        <a:rPr lang="en-US" sz="1400" dirty="0" smtClean="0">
                          <a:latin typeface="+mj-lt"/>
                        </a:rPr>
                        <a:t>08</a:t>
                      </a:r>
                      <a:endParaRPr lang="en-US" sz="1400" dirty="0">
                        <a:latin typeface="+mj-lt"/>
                      </a:endParaRPr>
                    </a:p>
                  </a:txBody>
                  <a:tcPr/>
                </a:tc>
                <a:tc>
                  <a:txBody>
                    <a:bodyPr/>
                    <a:lstStyle/>
                    <a:p>
                      <a:r>
                        <a:rPr lang="en-US" sz="1800" dirty="0" smtClean="0"/>
                        <a:t>Loose Thread</a:t>
                      </a:r>
                      <a:endParaRPr lang="en-US" sz="1800" dirty="0"/>
                    </a:p>
                  </a:txBody>
                  <a:tcPr/>
                </a:tc>
                <a:tc>
                  <a:txBody>
                    <a:bodyPr/>
                    <a:lstStyle/>
                    <a:p>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r>
              <a:tr h="497573">
                <a:tc>
                  <a:txBody>
                    <a:bodyPr/>
                    <a:lstStyle/>
                    <a:p>
                      <a:r>
                        <a:rPr lang="en-US" sz="1400" dirty="0" smtClean="0">
                          <a:latin typeface="+mj-lt"/>
                        </a:rPr>
                        <a:t>09</a:t>
                      </a:r>
                      <a:endParaRPr lang="en-US" sz="1400" dirty="0">
                        <a:latin typeface="+mj-lt"/>
                      </a:endParaRPr>
                    </a:p>
                  </a:txBody>
                  <a:tcPr/>
                </a:tc>
                <a:tc>
                  <a:txBody>
                    <a:bodyPr/>
                    <a:lstStyle/>
                    <a:p>
                      <a:r>
                        <a:rPr lang="en-US" sz="1800" dirty="0" smtClean="0"/>
                        <a:t>Wrong Hang Tag</a:t>
                      </a:r>
                      <a:endParaRPr lang="en-US" sz="1800" dirty="0"/>
                    </a:p>
                  </a:txBody>
                  <a:tcPr/>
                </a:tc>
                <a:tc>
                  <a:txBody>
                    <a:bodyPr/>
                    <a:lstStyle/>
                    <a:p>
                      <a:endParaRPr lang="en-US" sz="1800" dirty="0"/>
                    </a:p>
                  </a:txBody>
                  <a:tcPr/>
                </a:tc>
                <a:tc>
                  <a:txBody>
                    <a:bodyPr/>
                    <a:lstStyle/>
                    <a:p>
                      <a:r>
                        <a:rPr lang="en-US" sz="1800" dirty="0" smtClean="0"/>
                        <a:t>x</a:t>
                      </a:r>
                      <a:endParaRPr lang="en-US" sz="1800" dirty="0"/>
                    </a:p>
                  </a:txBody>
                  <a:tcPr/>
                </a:tc>
                <a:tc>
                  <a:txBody>
                    <a:bodyPr/>
                    <a:lstStyle/>
                    <a:p>
                      <a:endParaRPr lang="en-US" sz="1800" dirty="0"/>
                    </a:p>
                  </a:txBody>
                  <a:tcPr/>
                </a:tc>
              </a:tr>
            </a:tbl>
          </a:graphicData>
        </a:graphic>
      </p:graphicFrame>
    </p:spTree>
    <p:extLst>
      <p:ext uri="{BB962C8B-B14F-4D97-AF65-F5344CB8AC3E}">
        <p14:creationId xmlns="" xmlns:p14="http://schemas.microsoft.com/office/powerpoint/2010/main" val="113374988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981200" y="228600"/>
            <a:ext cx="8229600" cy="762000"/>
          </a:xfrm>
        </p:spPr>
        <p:txBody>
          <a:bodyPr/>
          <a:lstStyle/>
          <a:p>
            <a:pPr eaLnBrk="1" hangingPunct="1"/>
            <a:r>
              <a:rPr lang="en-US" sz="2800"/>
              <a:t>List of Defects and their Categories (Miscellaneous) </a:t>
            </a:r>
          </a:p>
        </p:txBody>
      </p:sp>
      <p:graphicFrame>
        <p:nvGraphicFramePr>
          <p:cNvPr id="4" name="Content Placeholder 3"/>
          <p:cNvGraphicFramePr>
            <a:graphicFrameLocks noGrp="1"/>
          </p:cNvGraphicFramePr>
          <p:nvPr>
            <p:ph idx="1"/>
          </p:nvPr>
        </p:nvGraphicFramePr>
        <p:xfrm>
          <a:off x="1981200" y="804676"/>
          <a:ext cx="8229600" cy="5285227"/>
        </p:xfrm>
        <a:graphic>
          <a:graphicData uri="http://schemas.openxmlformats.org/drawingml/2006/table">
            <a:tbl>
              <a:tblPr firstRow="1" bandRow="1">
                <a:tableStyleId>{5C22544A-7EE6-4342-B048-85BDC9FD1C3A}</a:tableStyleId>
              </a:tblPr>
              <a:tblGrid>
                <a:gridCol w="649858"/>
                <a:gridCol w="3922142"/>
                <a:gridCol w="1295400"/>
                <a:gridCol w="1143000"/>
                <a:gridCol w="1219200"/>
              </a:tblGrid>
              <a:tr h="596155">
                <a:tc>
                  <a:txBody>
                    <a:bodyPr/>
                    <a:lstStyle/>
                    <a:p>
                      <a:pPr algn="ctr"/>
                      <a:r>
                        <a:rPr lang="en-US" sz="1800" dirty="0" err="1" smtClean="0"/>
                        <a:t>Sl</a:t>
                      </a:r>
                      <a:r>
                        <a:rPr lang="en-US" sz="1800" dirty="0" smtClean="0"/>
                        <a:t>#</a:t>
                      </a:r>
                      <a:endParaRPr lang="en-US" sz="1800" dirty="0"/>
                    </a:p>
                  </a:txBody>
                  <a:tcPr marT="45719" marB="45719"/>
                </a:tc>
                <a:tc>
                  <a:txBody>
                    <a:bodyPr/>
                    <a:lstStyle/>
                    <a:p>
                      <a:pPr algn="ctr"/>
                      <a:r>
                        <a:rPr lang="en-US" sz="1800" dirty="0" smtClean="0"/>
                        <a:t>Name of Defects</a:t>
                      </a:r>
                      <a:endParaRPr lang="en-US" sz="1800" dirty="0"/>
                    </a:p>
                  </a:txBody>
                  <a:tcPr marT="45719" marB="45719"/>
                </a:tc>
                <a:tc>
                  <a:txBody>
                    <a:bodyPr/>
                    <a:lstStyle/>
                    <a:p>
                      <a:pPr algn="ctr"/>
                      <a:r>
                        <a:rPr lang="en-US" sz="1800" dirty="0" smtClean="0"/>
                        <a:t>Critical</a:t>
                      </a:r>
                      <a:endParaRPr lang="en-US" sz="1800" dirty="0"/>
                    </a:p>
                  </a:txBody>
                  <a:tcPr marT="45719" marB="45719"/>
                </a:tc>
                <a:tc>
                  <a:txBody>
                    <a:bodyPr/>
                    <a:lstStyle/>
                    <a:p>
                      <a:pPr algn="ctr"/>
                      <a:r>
                        <a:rPr lang="en-US" sz="1800" dirty="0" smtClean="0"/>
                        <a:t>Major</a:t>
                      </a:r>
                      <a:endParaRPr lang="en-US" sz="1800" dirty="0"/>
                    </a:p>
                  </a:txBody>
                  <a:tcPr marT="45719" marB="45719"/>
                </a:tc>
                <a:tc>
                  <a:txBody>
                    <a:bodyPr/>
                    <a:lstStyle/>
                    <a:p>
                      <a:pPr algn="ctr"/>
                      <a:r>
                        <a:rPr lang="en-US" sz="1800" dirty="0" smtClean="0"/>
                        <a:t>Minor</a:t>
                      </a:r>
                      <a:endParaRPr lang="en-US" sz="1800" dirty="0"/>
                    </a:p>
                  </a:txBody>
                  <a:tcPr marT="45719" marB="45719"/>
                </a:tc>
              </a:tr>
              <a:tr h="521008">
                <a:tc>
                  <a:txBody>
                    <a:bodyPr/>
                    <a:lstStyle/>
                    <a:p>
                      <a:r>
                        <a:rPr lang="en-US" sz="1400" dirty="0" smtClean="0">
                          <a:latin typeface="+mj-lt"/>
                        </a:rPr>
                        <a:t>01</a:t>
                      </a:r>
                      <a:endParaRPr lang="en-US" sz="1400" dirty="0">
                        <a:latin typeface="+mj-lt"/>
                      </a:endParaRPr>
                    </a:p>
                  </a:txBody>
                  <a:tcPr marT="45719" marB="45719"/>
                </a:tc>
                <a:tc>
                  <a:txBody>
                    <a:bodyPr/>
                    <a:lstStyle/>
                    <a:p>
                      <a:r>
                        <a:rPr lang="en-US" sz="1800" dirty="0" smtClean="0"/>
                        <a:t>Printing Spot</a:t>
                      </a:r>
                      <a:endParaRPr lang="en-US" sz="1800" dirty="0"/>
                    </a:p>
                  </a:txBody>
                  <a:tcPr marT="45719" marB="45719"/>
                </a:tc>
                <a:tc>
                  <a:txBody>
                    <a:bodyPr/>
                    <a:lstStyle/>
                    <a:p>
                      <a:endParaRPr lang="en-US" sz="1800"/>
                    </a:p>
                  </a:txBody>
                  <a:tcPr marT="45719" marB="45719"/>
                </a:tc>
                <a:tc>
                  <a:txBody>
                    <a:bodyPr/>
                    <a:lstStyle/>
                    <a:p>
                      <a:r>
                        <a:rPr lang="en-US" sz="1800" dirty="0" smtClean="0"/>
                        <a:t>x</a:t>
                      </a:r>
                      <a:endParaRPr lang="en-US" sz="1800" dirty="0"/>
                    </a:p>
                  </a:txBody>
                  <a:tcPr marT="45719" marB="45719"/>
                </a:tc>
                <a:tc>
                  <a:txBody>
                    <a:bodyPr/>
                    <a:lstStyle/>
                    <a:p>
                      <a:r>
                        <a:rPr lang="en-US" sz="1800" dirty="0" smtClean="0"/>
                        <a:t>x</a:t>
                      </a:r>
                      <a:endParaRPr lang="en-US" sz="1800" dirty="0"/>
                    </a:p>
                  </a:txBody>
                  <a:tcPr marT="45719" marB="45719"/>
                </a:tc>
              </a:tr>
              <a:tr h="521008">
                <a:tc>
                  <a:txBody>
                    <a:bodyPr/>
                    <a:lstStyle/>
                    <a:p>
                      <a:r>
                        <a:rPr lang="en-US" sz="1400" dirty="0" smtClean="0">
                          <a:latin typeface="+mj-lt"/>
                        </a:rPr>
                        <a:t>02</a:t>
                      </a:r>
                      <a:endParaRPr lang="en-US" sz="1400" dirty="0">
                        <a:latin typeface="+mj-lt"/>
                      </a:endParaRPr>
                    </a:p>
                  </a:txBody>
                  <a:tcPr marT="45719" marB="45719"/>
                </a:tc>
                <a:tc>
                  <a:txBody>
                    <a:bodyPr/>
                    <a:lstStyle/>
                    <a:p>
                      <a:r>
                        <a:rPr lang="en-US" sz="1800" dirty="0" smtClean="0"/>
                        <a:t>Misplaced Print</a:t>
                      </a:r>
                      <a:endParaRPr lang="en-US" sz="1800" dirty="0"/>
                    </a:p>
                  </a:txBody>
                  <a:tcPr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T="45719" marB="45719"/>
                </a:tc>
                <a:tc>
                  <a:txBody>
                    <a:bodyPr/>
                    <a:lstStyle/>
                    <a:p>
                      <a:r>
                        <a:rPr lang="en-US" sz="1800" dirty="0" smtClean="0"/>
                        <a:t>x</a:t>
                      </a:r>
                      <a:endParaRPr lang="en-US" sz="1800" dirty="0"/>
                    </a:p>
                  </a:txBody>
                  <a:tcPr marT="45719" marB="45719"/>
                </a:tc>
                <a:tc>
                  <a:txBody>
                    <a:bodyPr/>
                    <a:lstStyle/>
                    <a:p>
                      <a:r>
                        <a:rPr lang="en-US" sz="1800" dirty="0" smtClean="0"/>
                        <a:t>x</a:t>
                      </a:r>
                      <a:endParaRPr lang="en-US" sz="1800" dirty="0"/>
                    </a:p>
                  </a:txBody>
                  <a:tcPr marT="45719" marB="45719"/>
                </a:tc>
              </a:tr>
              <a:tr h="521008">
                <a:tc>
                  <a:txBody>
                    <a:bodyPr/>
                    <a:lstStyle/>
                    <a:p>
                      <a:r>
                        <a:rPr lang="en-US" sz="1800" dirty="0" smtClean="0"/>
                        <a:t>03</a:t>
                      </a:r>
                      <a:endParaRPr lang="en-US" sz="1800" dirty="0"/>
                    </a:p>
                  </a:txBody>
                  <a:tcPr marT="45719" marB="45719"/>
                </a:tc>
                <a:tc>
                  <a:txBody>
                    <a:bodyPr/>
                    <a:lstStyle/>
                    <a:p>
                      <a:r>
                        <a:rPr lang="en-US" sz="1800" dirty="0" smtClean="0"/>
                        <a:t>Slanted Print</a:t>
                      </a:r>
                      <a:endParaRPr lang="en-US" sz="1800" dirty="0"/>
                    </a:p>
                  </a:txBody>
                  <a:tcPr marT="45719" marB="45719"/>
                </a:tc>
                <a:tc>
                  <a:txBody>
                    <a:bodyPr/>
                    <a:lstStyle/>
                    <a:p>
                      <a:endParaRPr lang="en-US" sz="1800"/>
                    </a:p>
                  </a:txBody>
                  <a:tcPr marT="45719" marB="45719"/>
                </a:tc>
                <a:tc>
                  <a:txBody>
                    <a:bodyPr/>
                    <a:lstStyle/>
                    <a:p>
                      <a:r>
                        <a:rPr lang="en-US" sz="1800" dirty="0" smtClean="0"/>
                        <a:t>x</a:t>
                      </a:r>
                      <a:endParaRPr lang="en-US" sz="1800" dirty="0"/>
                    </a:p>
                  </a:txBody>
                  <a:tcPr marT="45719" marB="45719"/>
                </a:tc>
                <a:tc>
                  <a:txBody>
                    <a:bodyPr/>
                    <a:lstStyle/>
                    <a:p>
                      <a:r>
                        <a:rPr lang="en-US" sz="1800" dirty="0" smtClean="0"/>
                        <a:t>x</a:t>
                      </a:r>
                      <a:endParaRPr lang="en-US" sz="1800" dirty="0"/>
                    </a:p>
                  </a:txBody>
                  <a:tcPr marT="45719" marB="45719"/>
                </a:tc>
              </a:tr>
              <a:tr h="521008">
                <a:tc>
                  <a:txBody>
                    <a:bodyPr/>
                    <a:lstStyle/>
                    <a:p>
                      <a:r>
                        <a:rPr lang="en-US" sz="1800" dirty="0" smtClean="0"/>
                        <a:t>04</a:t>
                      </a:r>
                      <a:endParaRPr lang="en-US" sz="1800" dirty="0"/>
                    </a:p>
                  </a:txBody>
                  <a:tcPr marT="45719" marB="45719"/>
                </a:tc>
                <a:tc>
                  <a:txBody>
                    <a:bodyPr/>
                    <a:lstStyle/>
                    <a:p>
                      <a:r>
                        <a:rPr lang="en-US" sz="1800" dirty="0" smtClean="0"/>
                        <a:t>Incomplete Embroidery</a:t>
                      </a:r>
                      <a:endParaRPr lang="en-US" sz="1800" dirty="0"/>
                    </a:p>
                  </a:txBody>
                  <a:tcPr marT="45719" marB="45719"/>
                </a:tc>
                <a:tc>
                  <a:txBody>
                    <a:bodyPr/>
                    <a:lstStyle/>
                    <a:p>
                      <a:endParaRPr lang="en-US" sz="1800" dirty="0"/>
                    </a:p>
                  </a:txBody>
                  <a:tcPr marT="45719" marB="45719"/>
                </a:tc>
                <a:tc>
                  <a:txBody>
                    <a:bodyPr/>
                    <a:lstStyle/>
                    <a:p>
                      <a:r>
                        <a:rPr lang="en-US" sz="1800" dirty="0" smtClean="0"/>
                        <a:t>x</a:t>
                      </a:r>
                      <a:endParaRPr lang="en-US" sz="1800" dirty="0"/>
                    </a:p>
                  </a:txBody>
                  <a:tcPr marT="45719" marB="45719"/>
                </a:tc>
                <a:tc>
                  <a:txBody>
                    <a:bodyPr/>
                    <a:lstStyle/>
                    <a:p>
                      <a:endParaRPr lang="en-US" sz="1800" dirty="0"/>
                    </a:p>
                  </a:txBody>
                  <a:tcPr marT="45719" marB="45719"/>
                </a:tc>
              </a:tr>
              <a:tr h="521008">
                <a:tc>
                  <a:txBody>
                    <a:bodyPr/>
                    <a:lstStyle/>
                    <a:p>
                      <a:r>
                        <a:rPr lang="en-US" sz="1400" dirty="0" smtClean="0">
                          <a:latin typeface="+mj-lt"/>
                        </a:rPr>
                        <a:t>05</a:t>
                      </a:r>
                      <a:endParaRPr lang="en-US" sz="1400" dirty="0">
                        <a:latin typeface="+mj-lt"/>
                      </a:endParaRPr>
                    </a:p>
                  </a:txBody>
                  <a:tcPr marT="45719" marB="45719"/>
                </a:tc>
                <a:tc>
                  <a:txBody>
                    <a:bodyPr/>
                    <a:lstStyle/>
                    <a:p>
                      <a:r>
                        <a:rPr lang="en-US" sz="1800" dirty="0" smtClean="0"/>
                        <a:t>Misplaced Embroidery</a:t>
                      </a:r>
                      <a:endParaRPr lang="en-US" sz="1800" dirty="0"/>
                    </a:p>
                  </a:txBody>
                  <a:tcPr marT="45719" marB="45719"/>
                </a:tc>
                <a:tc>
                  <a:txBody>
                    <a:bodyPr/>
                    <a:lstStyle/>
                    <a:p>
                      <a:pPr algn="ctr"/>
                      <a:endParaRPr lang="en-US" sz="1800" dirty="0"/>
                    </a:p>
                  </a:txBody>
                  <a:tcPr marT="45719" marB="45719"/>
                </a:tc>
                <a:tc>
                  <a:txBody>
                    <a:bodyPr/>
                    <a:lstStyle/>
                    <a:p>
                      <a:r>
                        <a:rPr lang="en-US" sz="1800" dirty="0" smtClean="0"/>
                        <a:t>x</a:t>
                      </a:r>
                      <a:endParaRPr lang="en-US" sz="1800" dirty="0"/>
                    </a:p>
                  </a:txBody>
                  <a:tcPr marT="45719" marB="45719"/>
                </a:tc>
                <a:tc>
                  <a:txBody>
                    <a:bodyPr/>
                    <a:lstStyle/>
                    <a:p>
                      <a:r>
                        <a:rPr lang="en-US" sz="1800" dirty="0" smtClean="0"/>
                        <a:t>x</a:t>
                      </a:r>
                      <a:endParaRPr lang="en-US" sz="1800" dirty="0"/>
                    </a:p>
                  </a:txBody>
                  <a:tcPr marT="45719" marB="45719"/>
                </a:tc>
              </a:tr>
              <a:tr h="521008">
                <a:tc>
                  <a:txBody>
                    <a:bodyPr/>
                    <a:lstStyle/>
                    <a:p>
                      <a:r>
                        <a:rPr lang="en-US" sz="1800" b="0" dirty="0" smtClean="0">
                          <a:latin typeface="+mn-lt"/>
                        </a:rPr>
                        <a:t>06</a:t>
                      </a:r>
                      <a:endParaRPr lang="en-US" sz="1800" b="0" dirty="0">
                        <a:latin typeface="+mn-lt"/>
                      </a:endParaRPr>
                    </a:p>
                  </a:txBody>
                  <a:tcPr marT="45719" marB="45719"/>
                </a:tc>
                <a:tc>
                  <a:txBody>
                    <a:bodyPr/>
                    <a:lstStyle/>
                    <a:p>
                      <a:r>
                        <a:rPr lang="en-US" sz="1800" b="0" dirty="0" smtClean="0">
                          <a:latin typeface="+mn-lt"/>
                        </a:rPr>
                        <a:t>Presence of insects </a:t>
                      </a:r>
                      <a:endParaRPr lang="en-US" sz="1800" b="0" dirty="0">
                        <a:latin typeface="+mn-lt"/>
                      </a:endParaRPr>
                    </a:p>
                  </a:txBody>
                  <a:tcPr marT="45719" marB="45719"/>
                </a:tc>
                <a:tc>
                  <a:txBody>
                    <a:bodyPr/>
                    <a:lstStyle/>
                    <a:p>
                      <a:r>
                        <a:rPr lang="en-US" sz="2400" b="0" dirty="0" smtClean="0">
                          <a:latin typeface="+mn-lt"/>
                        </a:rPr>
                        <a:t>x</a:t>
                      </a:r>
                      <a:endParaRPr lang="en-US" sz="2400" b="0" dirty="0">
                        <a:latin typeface="+mn-lt"/>
                      </a:endParaRPr>
                    </a:p>
                  </a:txBody>
                  <a:tcPr marT="45719" marB="45719"/>
                </a:tc>
                <a:tc>
                  <a:txBody>
                    <a:bodyPr/>
                    <a:lstStyle/>
                    <a:p>
                      <a:endParaRPr lang="en-US" sz="1800"/>
                    </a:p>
                  </a:txBody>
                  <a:tcPr marT="45719" marB="45719"/>
                </a:tc>
                <a:tc>
                  <a:txBody>
                    <a:bodyPr/>
                    <a:lstStyle/>
                    <a:p>
                      <a:endParaRPr lang="en-US" sz="1800" dirty="0"/>
                    </a:p>
                  </a:txBody>
                  <a:tcPr marT="45719" marB="45719"/>
                </a:tc>
              </a:tr>
              <a:tr h="521008">
                <a:tc>
                  <a:txBody>
                    <a:bodyPr/>
                    <a:lstStyle/>
                    <a:p>
                      <a:r>
                        <a:rPr lang="en-US" sz="1800" b="0" dirty="0" smtClean="0">
                          <a:latin typeface="+mn-lt"/>
                        </a:rPr>
                        <a:t>07</a:t>
                      </a:r>
                      <a:endParaRPr lang="en-US" sz="1800" b="0" dirty="0">
                        <a:latin typeface="+mn-lt"/>
                      </a:endParaRPr>
                    </a:p>
                  </a:txBody>
                  <a:tcPr marT="45719" marB="45719"/>
                </a:tc>
                <a:tc>
                  <a:txBody>
                    <a:bodyPr/>
                    <a:lstStyle/>
                    <a:p>
                      <a:r>
                        <a:rPr lang="en-US" sz="1800" b="0" dirty="0" smtClean="0">
                          <a:latin typeface="+mn-lt"/>
                        </a:rPr>
                        <a:t>Presence of broken needle</a:t>
                      </a:r>
                      <a:endParaRPr lang="en-US" sz="1800" b="0" dirty="0">
                        <a:latin typeface="+mn-lt"/>
                      </a:endParaRPr>
                    </a:p>
                  </a:txBody>
                  <a:tcPr marT="45719" marB="45719"/>
                </a:tc>
                <a:tc>
                  <a:txBody>
                    <a:bodyPr/>
                    <a:lstStyle/>
                    <a:p>
                      <a:r>
                        <a:rPr lang="en-US" sz="2400" b="0" dirty="0" smtClean="0">
                          <a:latin typeface="+mn-lt"/>
                        </a:rPr>
                        <a:t>x</a:t>
                      </a:r>
                      <a:endParaRPr lang="en-US" sz="2400" b="0" dirty="0">
                        <a:latin typeface="+mn-lt"/>
                      </a:endParaRPr>
                    </a:p>
                  </a:txBody>
                  <a:tcPr marT="45719" marB="45719"/>
                </a:tc>
                <a:tc>
                  <a:txBody>
                    <a:bodyPr/>
                    <a:lstStyle/>
                    <a:p>
                      <a:endParaRPr lang="en-US" sz="1800"/>
                    </a:p>
                  </a:txBody>
                  <a:tcPr marT="45719" marB="45719"/>
                </a:tc>
                <a:tc>
                  <a:txBody>
                    <a:bodyPr/>
                    <a:lstStyle/>
                    <a:p>
                      <a:endParaRPr lang="en-US" sz="1800" dirty="0"/>
                    </a:p>
                  </a:txBody>
                  <a:tcPr marT="45719" marB="45719"/>
                </a:tc>
              </a:tr>
              <a:tr h="521008">
                <a:tc>
                  <a:txBody>
                    <a:bodyPr/>
                    <a:lstStyle/>
                    <a:p>
                      <a:r>
                        <a:rPr lang="en-US" sz="1400" dirty="0" smtClean="0">
                          <a:latin typeface="+mj-lt"/>
                        </a:rPr>
                        <a:t>08</a:t>
                      </a:r>
                      <a:endParaRPr lang="en-US" sz="1400" dirty="0">
                        <a:latin typeface="+mj-lt"/>
                      </a:endParaRPr>
                    </a:p>
                  </a:txBody>
                  <a:tcPr marT="45719" marB="45719"/>
                </a:tc>
                <a:tc>
                  <a:txBody>
                    <a:bodyPr/>
                    <a:lstStyle/>
                    <a:p>
                      <a:r>
                        <a:rPr lang="en-US" sz="1800" dirty="0" smtClean="0"/>
                        <a:t>Sharp edge of Rivet</a:t>
                      </a:r>
                      <a:endParaRPr lang="en-US" sz="1800" dirty="0"/>
                    </a:p>
                  </a:txBody>
                  <a:tcPr marT="45719" marB="45719"/>
                </a:tc>
                <a:tc>
                  <a:txBody>
                    <a:bodyPr/>
                    <a:lstStyle/>
                    <a:p>
                      <a:r>
                        <a:rPr lang="en-US" sz="1800" dirty="0" smtClean="0"/>
                        <a:t>x</a:t>
                      </a:r>
                      <a:endParaRPr lang="en-US" sz="1800" dirty="0"/>
                    </a:p>
                  </a:txBody>
                  <a:tcPr marT="45719" marB="45719"/>
                </a:tc>
                <a:tc>
                  <a:txBody>
                    <a:bodyPr/>
                    <a:lstStyle/>
                    <a:p>
                      <a:endParaRPr lang="en-US" sz="1800" dirty="0"/>
                    </a:p>
                  </a:txBody>
                  <a:tcPr marT="45719" marB="45719"/>
                </a:tc>
                <a:tc>
                  <a:txBody>
                    <a:bodyPr/>
                    <a:lstStyle/>
                    <a:p>
                      <a:endParaRPr lang="en-US" sz="1800" dirty="0"/>
                    </a:p>
                  </a:txBody>
                  <a:tcPr marT="45719" marB="45719"/>
                </a:tc>
              </a:tr>
              <a:tr h="521008">
                <a:tc>
                  <a:txBody>
                    <a:bodyPr/>
                    <a:lstStyle/>
                    <a:p>
                      <a:endParaRPr lang="en-US" sz="1400" dirty="0">
                        <a:latin typeface="+mj-lt"/>
                      </a:endParaRPr>
                    </a:p>
                  </a:txBody>
                  <a:tcPr marT="45719" marB="45719"/>
                </a:tc>
                <a:tc>
                  <a:txBody>
                    <a:bodyPr/>
                    <a:lstStyle/>
                    <a:p>
                      <a:endParaRPr lang="en-US" sz="1800" dirty="0"/>
                    </a:p>
                  </a:txBody>
                  <a:tcPr marT="45719" marB="45719"/>
                </a:tc>
                <a:tc>
                  <a:txBody>
                    <a:bodyPr/>
                    <a:lstStyle/>
                    <a:p>
                      <a:endParaRPr lang="en-US" sz="1800" dirty="0"/>
                    </a:p>
                  </a:txBody>
                  <a:tcPr marT="45719" marB="45719"/>
                </a:tc>
                <a:tc>
                  <a:txBody>
                    <a:bodyPr/>
                    <a:lstStyle/>
                    <a:p>
                      <a:endParaRPr lang="en-US" sz="1800" dirty="0"/>
                    </a:p>
                  </a:txBody>
                  <a:tcPr marT="45719" marB="45719"/>
                </a:tc>
                <a:tc>
                  <a:txBody>
                    <a:bodyPr/>
                    <a:lstStyle/>
                    <a:p>
                      <a:endParaRPr lang="en-US" sz="1800" dirty="0"/>
                    </a:p>
                  </a:txBody>
                  <a:tcPr marT="45719" marB="45719"/>
                </a:tc>
              </a:tr>
            </a:tbl>
          </a:graphicData>
        </a:graphic>
      </p:graphicFrame>
    </p:spTree>
    <p:extLst>
      <p:ext uri="{BB962C8B-B14F-4D97-AF65-F5344CB8AC3E}">
        <p14:creationId xmlns="" xmlns:p14="http://schemas.microsoft.com/office/powerpoint/2010/main" val="3010334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a:t/>
            </a:r>
            <a:br>
              <a:rPr lang="en-US" b="1" dirty="0"/>
            </a:br>
            <a:r>
              <a:rPr lang="en-US" dirty="0" smtClean="0"/>
              <a:t>Sample </a:t>
            </a:r>
            <a:r>
              <a:rPr lang="en-US" dirty="0"/>
              <a:t>Garments Fail: </a:t>
            </a:r>
            <a:r>
              <a:rPr lang="en-US" dirty="0" smtClean="0"/>
              <a:t>Photo</a:t>
            </a:r>
            <a:endParaRPr lang="en-US" dirty="0"/>
          </a:p>
        </p:txBody>
      </p:sp>
      <p:sp>
        <p:nvSpPr>
          <p:cNvPr id="3" name="Content Placeholder 2"/>
          <p:cNvSpPr>
            <a:spLocks noGrp="1"/>
          </p:cNvSpPr>
          <p:nvPr>
            <p:ph idx="1"/>
          </p:nvPr>
        </p:nvSpPr>
        <p:spPr/>
        <p:txBody>
          <a:bodyPr/>
          <a:lstStyle/>
          <a:p>
            <a:r>
              <a:rPr lang="en-US" dirty="0" smtClean="0"/>
              <a:t> Wrong Shaped Garments Part</a:t>
            </a:r>
            <a:endParaRPr lang="en-US" dirty="0"/>
          </a:p>
        </p:txBody>
      </p:sp>
      <p:pic>
        <p:nvPicPr>
          <p:cNvPr id="6" name="Picture 5"/>
          <p:cNvPicPr>
            <a:picLocks noChangeAspect="1"/>
          </p:cNvPicPr>
          <p:nvPr/>
        </p:nvPicPr>
        <p:blipFill>
          <a:blip r:embed="rId2" cstate="print"/>
          <a:stretch>
            <a:fillRect/>
          </a:stretch>
        </p:blipFill>
        <p:spPr>
          <a:xfrm>
            <a:off x="356616" y="2127210"/>
            <a:ext cx="11375136" cy="4575342"/>
          </a:xfrm>
          <a:prstGeom prst="rect">
            <a:avLst/>
          </a:prstGeom>
        </p:spPr>
      </p:pic>
    </p:spTree>
    <p:extLst>
      <p:ext uri="{BB962C8B-B14F-4D97-AF65-F5344CB8AC3E}">
        <p14:creationId xmlns="" xmlns:p14="http://schemas.microsoft.com/office/powerpoint/2010/main" val="1274244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a:t/>
            </a:r>
            <a:br>
              <a:rPr lang="en-US" b="1" dirty="0"/>
            </a:br>
            <a:r>
              <a:rPr lang="en-US" dirty="0" smtClean="0"/>
              <a:t>Sample </a:t>
            </a:r>
            <a:r>
              <a:rPr lang="en-US" dirty="0"/>
              <a:t>Garments Fail: Causes and Remedies</a:t>
            </a:r>
          </a:p>
        </p:txBody>
      </p:sp>
      <p:sp>
        <p:nvSpPr>
          <p:cNvPr id="3" name="Content Placeholder 2"/>
          <p:cNvSpPr>
            <a:spLocks noGrp="1"/>
          </p:cNvSpPr>
          <p:nvPr>
            <p:ph idx="1"/>
          </p:nvPr>
        </p:nvSpPr>
        <p:spPr/>
        <p:txBody>
          <a:bodyPr/>
          <a:lstStyle/>
          <a:p>
            <a:r>
              <a:rPr lang="en-US" dirty="0" smtClean="0"/>
              <a:t> Wrong Stitching</a:t>
            </a:r>
          </a:p>
          <a:p>
            <a:pPr lvl="2"/>
            <a:r>
              <a:rPr lang="en-US" dirty="0"/>
              <a:t> </a:t>
            </a:r>
            <a:r>
              <a:rPr lang="en-US" dirty="0" smtClean="0"/>
              <a:t>Wrong </a:t>
            </a:r>
            <a:r>
              <a:rPr lang="en-GB" dirty="0" smtClean="0"/>
              <a:t>stitching </a:t>
            </a:r>
            <a:r>
              <a:rPr lang="en-GB" dirty="0"/>
              <a:t>is </a:t>
            </a:r>
            <a:r>
              <a:rPr lang="en-GB" dirty="0" smtClean="0"/>
              <a:t>done on the sample garment</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2646614886"/>
              </p:ext>
            </p:extLst>
          </p:nvPr>
        </p:nvGraphicFramePr>
        <p:xfrm>
          <a:off x="812796" y="2879770"/>
          <a:ext cx="10544316" cy="1854200"/>
        </p:xfrm>
        <a:graphic>
          <a:graphicData uri="http://schemas.openxmlformats.org/drawingml/2006/table">
            <a:tbl>
              <a:tblPr firstRow="1" bandRow="1">
                <a:tableStyleId>{5C22544A-7EE6-4342-B048-85BDC9FD1C3A}</a:tableStyleId>
              </a:tblPr>
              <a:tblGrid>
                <a:gridCol w="5272158"/>
                <a:gridCol w="5272158"/>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r>
                        <a:rPr lang="en-GB" sz="1800" kern="1200" dirty="0" smtClean="0">
                          <a:solidFill>
                            <a:schemeClr val="dk1"/>
                          </a:solidFill>
                          <a:effectLst/>
                          <a:latin typeface="+mn-lt"/>
                          <a:ea typeface="+mn-ea"/>
                          <a:cs typeface="+mn-cs"/>
                        </a:rPr>
                        <a:t>Less skill of the sample sewing person</a:t>
                      </a:r>
                      <a:endParaRPr lang="en-US" sz="1800" kern="1200" dirty="0" smtClean="0">
                        <a:solidFill>
                          <a:schemeClr val="dk1"/>
                        </a:solidFill>
                        <a:effectLst/>
                        <a:latin typeface="+mn-lt"/>
                        <a:ea typeface="+mn-ea"/>
                        <a:cs typeface="+mn-cs"/>
                      </a:endParaRPr>
                    </a:p>
                  </a:txBody>
                  <a:tcPr/>
                </a:tc>
                <a:tc>
                  <a:txBody>
                    <a:bodyPr/>
                    <a:lstStyle/>
                    <a:p>
                      <a:r>
                        <a:rPr lang="en-GB" sz="1800" kern="1200" dirty="0" smtClean="0">
                          <a:solidFill>
                            <a:schemeClr val="dk1"/>
                          </a:solidFill>
                          <a:effectLst/>
                          <a:latin typeface="+mn-lt"/>
                          <a:ea typeface="+mn-ea"/>
                          <a:cs typeface="+mn-cs"/>
                        </a:rPr>
                        <a:t>Have to improve the skill of sample sewing person</a:t>
                      </a:r>
                      <a:endParaRPr lang="en-US" sz="1800" kern="1200" dirty="0" smtClean="0">
                        <a:solidFill>
                          <a:schemeClr val="dk1"/>
                        </a:solidFill>
                        <a:effectLst/>
                        <a:latin typeface="+mn-lt"/>
                        <a:ea typeface="+mn-ea"/>
                        <a:cs typeface="+mn-cs"/>
                      </a:endParaRPr>
                    </a:p>
                  </a:txBody>
                  <a:tcPr/>
                </a:tc>
              </a:tr>
              <a:tr h="370840">
                <a:tc>
                  <a:txBody>
                    <a:bodyPr/>
                    <a:lstStyle/>
                    <a:p>
                      <a:r>
                        <a:rPr lang="en-GB" sz="1800" kern="1200" dirty="0" smtClean="0">
                          <a:solidFill>
                            <a:schemeClr val="dk1"/>
                          </a:solidFill>
                          <a:effectLst/>
                          <a:latin typeface="+mn-lt"/>
                          <a:ea typeface="+mn-ea"/>
                          <a:cs typeface="+mn-cs"/>
                        </a:rPr>
                        <a:t>Use</a:t>
                      </a:r>
                      <a:r>
                        <a:rPr lang="en-GB" sz="1800" kern="1200" baseline="0" dirty="0" smtClean="0">
                          <a:solidFill>
                            <a:schemeClr val="dk1"/>
                          </a:solidFill>
                          <a:effectLst/>
                          <a:latin typeface="+mn-lt"/>
                          <a:ea typeface="+mn-ea"/>
                          <a:cs typeface="+mn-cs"/>
                        </a:rPr>
                        <a:t> of wrong size sewing thread</a:t>
                      </a:r>
                      <a:endParaRPr lang="en-US" sz="1800" kern="1200" dirty="0" smtClean="0">
                        <a:solidFill>
                          <a:schemeClr val="dk1"/>
                        </a:solidFill>
                        <a:effectLst/>
                        <a:latin typeface="+mn-lt"/>
                        <a:ea typeface="+mn-ea"/>
                        <a:cs typeface="+mn-cs"/>
                      </a:endParaRPr>
                    </a:p>
                  </a:txBody>
                  <a:tcPr/>
                </a:tc>
                <a:tc>
                  <a:txBody>
                    <a:bodyPr/>
                    <a:lstStyle/>
                    <a:p>
                      <a:r>
                        <a:rPr lang="en-GB" sz="1800" kern="1200" dirty="0" smtClean="0">
                          <a:solidFill>
                            <a:schemeClr val="dk1"/>
                          </a:solidFill>
                          <a:effectLst/>
                          <a:latin typeface="+mn-lt"/>
                          <a:ea typeface="+mn-ea"/>
                          <a:cs typeface="+mn-cs"/>
                        </a:rPr>
                        <a:t> Good type of sewing thread should be used..</a:t>
                      </a:r>
                      <a:endParaRPr lang="en-US" dirty="0"/>
                    </a:p>
                  </a:txBody>
                  <a:tcPr/>
                </a:tc>
              </a:tr>
              <a:tr h="370840">
                <a:tc>
                  <a:txBody>
                    <a:bodyPr/>
                    <a:lstStyle/>
                    <a:p>
                      <a:r>
                        <a:rPr lang="en-GB" sz="1800" kern="1200" dirty="0" smtClean="0">
                          <a:solidFill>
                            <a:schemeClr val="dk1"/>
                          </a:solidFill>
                          <a:effectLst/>
                          <a:latin typeface="+mn-lt"/>
                          <a:ea typeface="+mn-ea"/>
                          <a:cs typeface="+mn-cs"/>
                        </a:rPr>
                        <a:t>Sewing machine handled poorly</a:t>
                      </a:r>
                      <a:endParaRPr lang="en-US" dirty="0"/>
                    </a:p>
                  </a:txBody>
                  <a:tcPr/>
                </a:tc>
                <a:tc>
                  <a:txBody>
                    <a:bodyPr/>
                    <a:lstStyle/>
                    <a:p>
                      <a:r>
                        <a:rPr lang="en-GB" sz="1800" kern="1200" dirty="0" smtClean="0">
                          <a:solidFill>
                            <a:schemeClr val="dk1"/>
                          </a:solidFill>
                          <a:effectLst/>
                          <a:latin typeface="+mn-lt"/>
                          <a:ea typeface="+mn-ea"/>
                          <a:cs typeface="+mn-cs"/>
                        </a:rPr>
                        <a:t> Sewing machine should be handled properly</a:t>
                      </a:r>
                      <a:endParaRPr lang="en-US" dirty="0"/>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 xmlns:p14="http://schemas.microsoft.com/office/powerpoint/2010/main" val="3381289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a:t/>
            </a:r>
            <a:br>
              <a:rPr lang="en-US" b="1" dirty="0"/>
            </a:br>
            <a:r>
              <a:rPr lang="en-US" dirty="0" smtClean="0"/>
              <a:t>Sample </a:t>
            </a:r>
            <a:r>
              <a:rPr lang="en-US" dirty="0"/>
              <a:t>Garments Fail: Photo</a:t>
            </a:r>
          </a:p>
        </p:txBody>
      </p:sp>
      <p:sp>
        <p:nvSpPr>
          <p:cNvPr id="3" name="Content Placeholder 2"/>
          <p:cNvSpPr>
            <a:spLocks noGrp="1"/>
          </p:cNvSpPr>
          <p:nvPr>
            <p:ph idx="1"/>
          </p:nvPr>
        </p:nvSpPr>
        <p:spPr/>
        <p:txBody>
          <a:bodyPr/>
          <a:lstStyle/>
          <a:p>
            <a:r>
              <a:rPr lang="en-US" dirty="0" smtClean="0"/>
              <a:t> Wrong Stitching </a:t>
            </a:r>
            <a:endParaRPr lang="en-US" dirty="0"/>
          </a:p>
        </p:txBody>
      </p:sp>
      <p:pic>
        <p:nvPicPr>
          <p:cNvPr id="5" name="Picture 4"/>
          <p:cNvPicPr/>
          <p:nvPr/>
        </p:nvPicPr>
        <p:blipFill>
          <a:blip r:embed="rId2" cstate="print"/>
          <a:srcRect/>
          <a:stretch>
            <a:fillRect/>
          </a:stretch>
        </p:blipFill>
        <p:spPr bwMode="auto">
          <a:xfrm>
            <a:off x="429768" y="2112963"/>
            <a:ext cx="11347704" cy="4200525"/>
          </a:xfrm>
          <a:prstGeom prst="rect">
            <a:avLst/>
          </a:prstGeom>
          <a:noFill/>
          <a:ln w="9525">
            <a:noFill/>
            <a:miter lim="800000"/>
            <a:headEnd/>
            <a:tailEnd/>
          </a:ln>
        </p:spPr>
      </p:pic>
    </p:spTree>
    <p:extLst>
      <p:ext uri="{BB962C8B-B14F-4D97-AF65-F5344CB8AC3E}">
        <p14:creationId xmlns="" xmlns:p14="http://schemas.microsoft.com/office/powerpoint/2010/main" val="1189876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322387"/>
          </a:xfrm>
        </p:spPr>
        <p:txBody>
          <a:bodyPr/>
          <a:lstStyle/>
          <a:p>
            <a:pPr algn="ctr"/>
            <a:r>
              <a:rPr lang="en-US" dirty="0"/>
              <a:t>B. Sample Section</a:t>
            </a:r>
            <a:r>
              <a:rPr lang="en-US" b="1" dirty="0"/>
              <a:t/>
            </a:r>
            <a:br>
              <a:rPr lang="en-US" b="1" dirty="0"/>
            </a:br>
            <a:r>
              <a:rPr lang="en-US" dirty="0" smtClean="0"/>
              <a:t>Sample </a:t>
            </a:r>
            <a:r>
              <a:rPr lang="en-US" dirty="0"/>
              <a:t>Garments Fail: Causes and Remedies</a:t>
            </a:r>
          </a:p>
        </p:txBody>
      </p:sp>
      <p:sp>
        <p:nvSpPr>
          <p:cNvPr id="3" name="Content Placeholder 2"/>
          <p:cNvSpPr>
            <a:spLocks noGrp="1"/>
          </p:cNvSpPr>
          <p:nvPr>
            <p:ph idx="1"/>
          </p:nvPr>
        </p:nvSpPr>
        <p:spPr/>
        <p:txBody>
          <a:bodyPr/>
          <a:lstStyle/>
          <a:p>
            <a:r>
              <a:rPr lang="en-US" dirty="0" smtClean="0"/>
              <a:t> </a:t>
            </a:r>
            <a:r>
              <a:rPr lang="en-GB" dirty="0"/>
              <a:t>Print Spot </a:t>
            </a:r>
            <a:endParaRPr lang="en-GB" dirty="0" smtClean="0"/>
          </a:p>
          <a:p>
            <a:pPr lvl="2"/>
            <a:r>
              <a:rPr lang="en-GB" dirty="0"/>
              <a:t> Print Spot is a kind of problem which refers to have spot on print mark.</a:t>
            </a:r>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3778073574"/>
              </p:ext>
            </p:extLst>
          </p:nvPr>
        </p:nvGraphicFramePr>
        <p:xfrm>
          <a:off x="609598" y="2787005"/>
          <a:ext cx="11065566" cy="1854200"/>
        </p:xfrm>
        <a:graphic>
          <a:graphicData uri="http://schemas.openxmlformats.org/drawingml/2006/table">
            <a:tbl>
              <a:tblPr firstRow="1" bandRow="1">
                <a:tableStyleId>{5C22544A-7EE6-4342-B048-85BDC9FD1C3A}</a:tableStyleId>
              </a:tblPr>
              <a:tblGrid>
                <a:gridCol w="5532783"/>
                <a:gridCol w="5532783"/>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r>
                        <a:rPr lang="en-GB" sz="1800" kern="1200" dirty="0" smtClean="0">
                          <a:solidFill>
                            <a:schemeClr val="dk1"/>
                          </a:solidFill>
                          <a:effectLst/>
                          <a:latin typeface="+mn-lt"/>
                          <a:ea typeface="+mn-ea"/>
                          <a:cs typeface="+mn-cs"/>
                        </a:rPr>
                        <a:t>Less skill of the sample printing person</a:t>
                      </a:r>
                      <a:endParaRPr lang="en-US" sz="1800" kern="1200" dirty="0" smtClean="0">
                        <a:solidFill>
                          <a:schemeClr val="dk1"/>
                        </a:solidFill>
                        <a:effectLst/>
                        <a:latin typeface="+mn-lt"/>
                        <a:ea typeface="+mn-ea"/>
                        <a:cs typeface="+mn-cs"/>
                      </a:endParaRPr>
                    </a:p>
                  </a:txBody>
                  <a:tcPr/>
                </a:tc>
                <a:tc>
                  <a:txBody>
                    <a:bodyPr/>
                    <a:lstStyle/>
                    <a:p>
                      <a:r>
                        <a:rPr lang="en-GB" sz="1800" kern="1200" dirty="0" smtClean="0">
                          <a:solidFill>
                            <a:schemeClr val="dk1"/>
                          </a:solidFill>
                          <a:effectLst/>
                          <a:latin typeface="+mn-lt"/>
                          <a:ea typeface="+mn-ea"/>
                          <a:cs typeface="+mn-cs"/>
                        </a:rPr>
                        <a:t>Have to improve the skill of sample printing person</a:t>
                      </a:r>
                      <a:endParaRPr lang="en-US" sz="1800" kern="1200" dirty="0" smtClean="0">
                        <a:solidFill>
                          <a:schemeClr val="dk1"/>
                        </a:solidFill>
                        <a:effectLst/>
                        <a:latin typeface="+mn-lt"/>
                        <a:ea typeface="+mn-ea"/>
                        <a:cs typeface="+mn-cs"/>
                      </a:endParaRPr>
                    </a:p>
                  </a:txBody>
                  <a:tcPr/>
                </a:tc>
              </a:tr>
              <a:tr h="370840">
                <a:tc>
                  <a:txBody>
                    <a:bodyPr/>
                    <a:lstStyle/>
                    <a:p>
                      <a:r>
                        <a:rPr lang="en-GB" sz="1800" kern="1200" dirty="0" smtClean="0">
                          <a:solidFill>
                            <a:schemeClr val="dk1"/>
                          </a:solidFill>
                          <a:effectLst/>
                          <a:latin typeface="+mn-lt"/>
                          <a:ea typeface="+mn-ea"/>
                          <a:cs typeface="+mn-cs"/>
                        </a:rPr>
                        <a:t>Inaccurate Art Work</a:t>
                      </a:r>
                      <a:endParaRPr lang="en-US" sz="1800" kern="1200" dirty="0" smtClean="0">
                        <a:solidFill>
                          <a:schemeClr val="dk1"/>
                        </a:solidFill>
                        <a:effectLst/>
                        <a:latin typeface="+mn-lt"/>
                        <a:ea typeface="+mn-ea"/>
                        <a:cs typeface="+mn-cs"/>
                      </a:endParaRPr>
                    </a:p>
                  </a:txBody>
                  <a:tcPr/>
                </a:tc>
                <a:tc>
                  <a:txBody>
                    <a:bodyPr/>
                    <a:lstStyle/>
                    <a:p>
                      <a:r>
                        <a:rPr lang="en-GB" sz="1800" kern="1200" dirty="0" smtClean="0">
                          <a:solidFill>
                            <a:schemeClr val="dk1"/>
                          </a:solidFill>
                          <a:effectLst/>
                          <a:latin typeface="+mn-lt"/>
                          <a:ea typeface="+mn-ea"/>
                          <a:cs typeface="+mn-cs"/>
                        </a:rPr>
                        <a:t>Dyes &amp; Chemicals should be prepared properly.</a:t>
                      </a:r>
                      <a:endParaRPr lang="en-US" sz="1800" kern="1200" dirty="0" smtClean="0">
                        <a:solidFill>
                          <a:schemeClr val="dk1"/>
                        </a:solidFill>
                        <a:effectLst/>
                        <a:latin typeface="+mn-lt"/>
                        <a:ea typeface="+mn-ea"/>
                        <a:cs typeface="+mn-cs"/>
                      </a:endParaRPr>
                    </a:p>
                  </a:txBody>
                  <a:tcPr/>
                </a:tc>
              </a:tr>
              <a:tr h="370840">
                <a:tc>
                  <a:txBody>
                    <a:bodyPr/>
                    <a:lstStyle/>
                    <a:p>
                      <a:r>
                        <a:rPr lang="en-GB" sz="1800" kern="1200" dirty="0" smtClean="0">
                          <a:solidFill>
                            <a:schemeClr val="dk1"/>
                          </a:solidFill>
                          <a:effectLst/>
                          <a:latin typeface="+mn-lt"/>
                          <a:ea typeface="+mn-ea"/>
                          <a:cs typeface="+mn-cs"/>
                        </a:rPr>
                        <a:t>Inaccurate design</a:t>
                      </a:r>
                      <a:endParaRPr lang="en-US" dirty="0"/>
                    </a:p>
                  </a:txBody>
                  <a:tcPr/>
                </a:tc>
                <a:tc>
                  <a:txBody>
                    <a:bodyPr/>
                    <a:lstStyle/>
                    <a:p>
                      <a:r>
                        <a:rPr lang="en-GB" sz="1800" kern="1200" dirty="0" smtClean="0">
                          <a:solidFill>
                            <a:schemeClr val="dk1"/>
                          </a:solidFill>
                          <a:effectLst/>
                          <a:latin typeface="+mn-lt"/>
                          <a:ea typeface="+mn-ea"/>
                          <a:cs typeface="+mn-cs"/>
                        </a:rPr>
                        <a:t> Art Work should be proper      </a:t>
                      </a:r>
                      <a:endParaRPr lang="en-US" dirty="0"/>
                    </a:p>
                  </a:txBody>
                  <a:tcPr/>
                </a:tc>
              </a:tr>
              <a:tr h="370840">
                <a:tc>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dk1"/>
                          </a:solidFill>
                          <a:effectLst/>
                          <a:latin typeface="+mn-lt"/>
                          <a:ea typeface="+mn-ea"/>
                          <a:cs typeface="+mn-cs"/>
                        </a:rPr>
                        <a:t>Design should be accurate.</a:t>
                      </a:r>
                      <a:endParaRPr lang="en-US" dirty="0" smtClean="0"/>
                    </a:p>
                  </a:txBody>
                  <a:tcPr/>
                </a:tc>
              </a:tr>
            </a:tbl>
          </a:graphicData>
        </a:graphic>
      </p:graphicFrame>
    </p:spTree>
    <p:extLst>
      <p:ext uri="{BB962C8B-B14F-4D97-AF65-F5344CB8AC3E}">
        <p14:creationId xmlns="" xmlns:p14="http://schemas.microsoft.com/office/powerpoint/2010/main" val="1178703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smtClean="0"/>
              <a:t/>
            </a:r>
            <a:br>
              <a:rPr lang="en-US" b="1" dirty="0" smtClean="0"/>
            </a:br>
            <a:r>
              <a:rPr lang="en-US" dirty="0" smtClean="0"/>
              <a:t>Sample </a:t>
            </a:r>
            <a:r>
              <a:rPr lang="en-US" dirty="0"/>
              <a:t>Garments Fail: Photo</a:t>
            </a:r>
          </a:p>
        </p:txBody>
      </p:sp>
      <p:sp>
        <p:nvSpPr>
          <p:cNvPr id="3" name="Content Placeholder 2"/>
          <p:cNvSpPr>
            <a:spLocks noGrp="1"/>
          </p:cNvSpPr>
          <p:nvPr>
            <p:ph idx="1"/>
          </p:nvPr>
        </p:nvSpPr>
        <p:spPr/>
        <p:txBody>
          <a:bodyPr/>
          <a:lstStyle/>
          <a:p>
            <a:r>
              <a:rPr lang="en-US" dirty="0" smtClean="0"/>
              <a:t> Print Spot </a:t>
            </a:r>
            <a:endParaRPr lang="en-US" dirty="0"/>
          </a:p>
        </p:txBody>
      </p:sp>
      <p:pic>
        <p:nvPicPr>
          <p:cNvPr id="4" name="Picture 3" descr="C:\Users\Leon\Desktop\11.jpg"/>
          <p:cNvPicPr/>
          <p:nvPr/>
        </p:nvPicPr>
        <p:blipFill>
          <a:blip r:embed="rId2" cstate="print"/>
          <a:srcRect/>
          <a:stretch>
            <a:fillRect/>
          </a:stretch>
        </p:blipFill>
        <p:spPr bwMode="auto">
          <a:xfrm>
            <a:off x="402336" y="2112263"/>
            <a:ext cx="11457432" cy="4128517"/>
          </a:xfrm>
          <a:prstGeom prst="rect">
            <a:avLst/>
          </a:prstGeom>
          <a:noFill/>
          <a:ln w="9525">
            <a:noFill/>
            <a:miter lim="800000"/>
            <a:headEnd/>
            <a:tailEnd/>
          </a:ln>
        </p:spPr>
      </p:pic>
    </p:spTree>
    <p:extLst>
      <p:ext uri="{BB962C8B-B14F-4D97-AF65-F5344CB8AC3E}">
        <p14:creationId xmlns="" xmlns:p14="http://schemas.microsoft.com/office/powerpoint/2010/main" val="3161544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a:t/>
            </a:r>
            <a:br>
              <a:rPr lang="en-US" b="1" dirty="0"/>
            </a:br>
            <a:r>
              <a:rPr lang="en-US" dirty="0" smtClean="0"/>
              <a:t>Sample </a:t>
            </a:r>
            <a:r>
              <a:rPr lang="en-US" dirty="0"/>
              <a:t>Garments Fail: Causes and Remedies</a:t>
            </a:r>
          </a:p>
        </p:txBody>
      </p:sp>
      <p:sp>
        <p:nvSpPr>
          <p:cNvPr id="3" name="Content Placeholder 2"/>
          <p:cNvSpPr>
            <a:spLocks noGrp="1"/>
          </p:cNvSpPr>
          <p:nvPr>
            <p:ph idx="1"/>
          </p:nvPr>
        </p:nvSpPr>
        <p:spPr/>
        <p:txBody>
          <a:bodyPr/>
          <a:lstStyle/>
          <a:p>
            <a:r>
              <a:rPr lang="en-GB" dirty="0"/>
              <a:t>Rough Hand feel </a:t>
            </a:r>
            <a:endParaRPr lang="en-GB" dirty="0" smtClean="0"/>
          </a:p>
          <a:p>
            <a:pPr lvl="2"/>
            <a:r>
              <a:rPr lang="en-GB" dirty="0"/>
              <a:t> It is a kind of property by which softness, smoothness and </a:t>
            </a:r>
            <a:r>
              <a:rPr lang="en-GB" dirty="0" err="1"/>
              <a:t>comfortiability</a:t>
            </a:r>
            <a:r>
              <a:rPr lang="en-GB" dirty="0"/>
              <a:t> of a garment can be assumed.</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151900288"/>
              </p:ext>
            </p:extLst>
          </p:nvPr>
        </p:nvGraphicFramePr>
        <p:xfrm>
          <a:off x="1528418" y="2999040"/>
          <a:ext cx="9762434" cy="2123440"/>
        </p:xfrm>
        <a:graphic>
          <a:graphicData uri="http://schemas.openxmlformats.org/drawingml/2006/table">
            <a:tbl>
              <a:tblPr firstRow="1" bandRow="1">
                <a:tableStyleId>{5C22544A-7EE6-4342-B048-85BDC9FD1C3A}</a:tableStyleId>
              </a:tblPr>
              <a:tblGrid>
                <a:gridCol w="4881217"/>
                <a:gridCol w="4881217"/>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r>
                        <a:rPr lang="en-GB" sz="1800" kern="1200" dirty="0" smtClean="0">
                          <a:solidFill>
                            <a:schemeClr val="dk1"/>
                          </a:solidFill>
                          <a:effectLst/>
                          <a:latin typeface="+mn-lt"/>
                          <a:ea typeface="+mn-ea"/>
                          <a:cs typeface="+mn-cs"/>
                        </a:rPr>
                        <a:t>Poor finishing</a:t>
                      </a:r>
                      <a:endParaRPr lang="en-US" sz="1800" kern="1200" dirty="0" smtClean="0">
                        <a:solidFill>
                          <a:schemeClr val="dk1"/>
                        </a:solidFill>
                        <a:effectLst/>
                        <a:latin typeface="+mn-lt"/>
                        <a:ea typeface="+mn-ea"/>
                        <a:cs typeface="+mn-cs"/>
                      </a:endParaRPr>
                    </a:p>
                  </a:txBody>
                  <a:tcPr/>
                </a:tc>
                <a:tc>
                  <a:txBody>
                    <a:bodyPr/>
                    <a:lstStyle/>
                    <a:p>
                      <a:r>
                        <a:rPr lang="en-GB" sz="1800" kern="1200" dirty="0" smtClean="0">
                          <a:solidFill>
                            <a:schemeClr val="dk1"/>
                          </a:solidFill>
                          <a:effectLst/>
                          <a:latin typeface="+mn-lt"/>
                          <a:ea typeface="+mn-ea"/>
                          <a:cs typeface="+mn-cs"/>
                        </a:rPr>
                        <a:t>Finishing should be good.</a:t>
                      </a:r>
                      <a:endParaRPr lang="en-US" sz="1800" kern="1200" dirty="0" smtClean="0">
                        <a:solidFill>
                          <a:schemeClr val="dk1"/>
                        </a:solidFill>
                        <a:effectLst/>
                        <a:latin typeface="+mn-lt"/>
                        <a:ea typeface="+mn-ea"/>
                        <a:cs typeface="+mn-cs"/>
                      </a:endParaRPr>
                    </a:p>
                  </a:txBody>
                  <a:tcPr/>
                </a:tc>
              </a:tr>
              <a:tr h="370840">
                <a:tc>
                  <a:txBody>
                    <a:bodyPr/>
                    <a:lstStyle/>
                    <a:p>
                      <a:r>
                        <a:rPr lang="en-GB" sz="1800" kern="1200" dirty="0" smtClean="0">
                          <a:solidFill>
                            <a:schemeClr val="dk1"/>
                          </a:solidFill>
                          <a:effectLst/>
                          <a:latin typeface="+mn-lt"/>
                          <a:ea typeface="+mn-ea"/>
                          <a:cs typeface="+mn-cs"/>
                        </a:rPr>
                        <a:t>Poor wash technique</a:t>
                      </a:r>
                      <a:endParaRPr lang="en-US" dirty="0"/>
                    </a:p>
                  </a:txBody>
                  <a:tcPr/>
                </a:tc>
                <a:tc>
                  <a:txBody>
                    <a:bodyPr/>
                    <a:lstStyle/>
                    <a:p>
                      <a:r>
                        <a:rPr lang="en-GB" sz="1800" kern="1200" dirty="0" smtClean="0">
                          <a:solidFill>
                            <a:schemeClr val="dk1"/>
                          </a:solidFill>
                          <a:effectLst/>
                          <a:latin typeface="+mn-lt"/>
                          <a:ea typeface="+mn-ea"/>
                          <a:cs typeface="+mn-cs"/>
                        </a:rPr>
                        <a:t>Wash technique should be very good</a:t>
                      </a:r>
                      <a:endParaRPr lang="en-US" sz="1800" kern="1200" dirty="0" smtClean="0">
                        <a:solidFill>
                          <a:schemeClr val="dk1"/>
                        </a:solidFill>
                        <a:effectLst/>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dk1"/>
                          </a:solidFill>
                          <a:effectLst/>
                          <a:latin typeface="+mn-lt"/>
                          <a:ea typeface="+mn-ea"/>
                          <a:cs typeface="+mn-cs"/>
                        </a:rPr>
                        <a:t>Poor quality raw material usage.</a:t>
                      </a:r>
                      <a:endParaRPr lang="en-US" sz="1800" kern="1200" dirty="0" smtClean="0">
                        <a:solidFill>
                          <a:schemeClr val="dk1"/>
                        </a:solidFill>
                        <a:effectLst/>
                        <a:latin typeface="+mn-lt"/>
                        <a:ea typeface="+mn-ea"/>
                        <a:cs typeface="+mn-cs"/>
                      </a:endParaRPr>
                    </a:p>
                    <a:p>
                      <a:endParaRPr lang="en-US" dirty="0"/>
                    </a:p>
                  </a:txBody>
                  <a:tcPr/>
                </a:tc>
                <a:tc>
                  <a:txBody>
                    <a:bodyPr/>
                    <a:lstStyle/>
                    <a:p>
                      <a:r>
                        <a:rPr lang="en-GB" sz="1800" kern="1200" dirty="0" smtClean="0">
                          <a:solidFill>
                            <a:schemeClr val="dk1"/>
                          </a:solidFill>
                          <a:effectLst/>
                          <a:latin typeface="+mn-lt"/>
                          <a:ea typeface="+mn-ea"/>
                          <a:cs typeface="+mn-cs"/>
                        </a:rPr>
                        <a:t>Should be used good quality of raw material. </a:t>
                      </a:r>
                      <a:endParaRPr lang="en-US" dirty="0"/>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 xmlns:p14="http://schemas.microsoft.com/office/powerpoint/2010/main" val="2591625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smtClean="0"/>
              <a:t/>
            </a:r>
            <a:br>
              <a:rPr lang="en-US" b="1" dirty="0" smtClean="0"/>
            </a:br>
            <a:r>
              <a:rPr lang="en-US" dirty="0" smtClean="0"/>
              <a:t>Sample </a:t>
            </a:r>
            <a:r>
              <a:rPr lang="en-US" dirty="0"/>
              <a:t>Garments Fail: Photo</a:t>
            </a:r>
          </a:p>
        </p:txBody>
      </p:sp>
      <p:sp>
        <p:nvSpPr>
          <p:cNvPr id="3" name="Content Placeholder 2"/>
          <p:cNvSpPr>
            <a:spLocks noGrp="1"/>
          </p:cNvSpPr>
          <p:nvPr>
            <p:ph idx="1"/>
          </p:nvPr>
        </p:nvSpPr>
        <p:spPr/>
        <p:txBody>
          <a:bodyPr/>
          <a:lstStyle/>
          <a:p>
            <a:r>
              <a:rPr lang="en-GB" dirty="0"/>
              <a:t>Rough Hand feel </a:t>
            </a:r>
          </a:p>
          <a:p>
            <a:endParaRPr lang="en-US" dirty="0"/>
          </a:p>
        </p:txBody>
      </p:sp>
      <p:pic>
        <p:nvPicPr>
          <p:cNvPr id="4" name="Picture 3"/>
          <p:cNvPicPr>
            <a:picLocks noChangeAspect="1"/>
          </p:cNvPicPr>
          <p:nvPr/>
        </p:nvPicPr>
        <p:blipFill>
          <a:blip r:embed="rId2" cstate="print"/>
          <a:stretch>
            <a:fillRect/>
          </a:stretch>
        </p:blipFill>
        <p:spPr>
          <a:xfrm>
            <a:off x="420624" y="2144713"/>
            <a:ext cx="11338560" cy="4256087"/>
          </a:xfrm>
          <a:prstGeom prst="rect">
            <a:avLst/>
          </a:prstGeom>
        </p:spPr>
      </p:pic>
    </p:spTree>
    <p:extLst>
      <p:ext uri="{BB962C8B-B14F-4D97-AF65-F5344CB8AC3E}">
        <p14:creationId xmlns="" xmlns:p14="http://schemas.microsoft.com/office/powerpoint/2010/main" val="1252654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lgn="ctr"/>
            <a:r>
              <a:rPr lang="en-US" dirty="0"/>
              <a:t>A. Yarn Test in Composite Factory</a:t>
            </a:r>
          </a:p>
        </p:txBody>
      </p:sp>
      <p:sp>
        <p:nvSpPr>
          <p:cNvPr id="3" name="Content Placeholder 2"/>
          <p:cNvSpPr>
            <a:spLocks noGrp="1"/>
          </p:cNvSpPr>
          <p:nvPr>
            <p:ph idx="1"/>
          </p:nvPr>
        </p:nvSpPr>
        <p:spPr/>
        <p:txBody>
          <a:bodyPr/>
          <a:lstStyle/>
          <a:p>
            <a:pPr marL="0" indent="0">
              <a:buNone/>
            </a:pPr>
            <a:r>
              <a:rPr lang="en-US" b="1" dirty="0"/>
              <a:t>Yarn is tested to evaluate the presence of </a:t>
            </a:r>
            <a:endParaRPr lang="en-US" dirty="0"/>
          </a:p>
          <a:p>
            <a:pPr lvl="1"/>
            <a:r>
              <a:rPr lang="en-US" b="1" dirty="0"/>
              <a:t>a. dead fiber, </a:t>
            </a:r>
            <a:endParaRPr lang="en-US" dirty="0"/>
          </a:p>
          <a:p>
            <a:pPr lvl="1"/>
            <a:r>
              <a:rPr lang="en-US" b="1" dirty="0"/>
              <a:t>b. contamination, </a:t>
            </a:r>
            <a:endParaRPr lang="en-US" dirty="0"/>
          </a:p>
          <a:p>
            <a:pPr lvl="1"/>
            <a:r>
              <a:rPr lang="en-US" b="1" dirty="0"/>
              <a:t>c. </a:t>
            </a:r>
            <a:r>
              <a:rPr lang="en-US" b="1" dirty="0" err="1"/>
              <a:t>patta</a:t>
            </a:r>
            <a:r>
              <a:rPr lang="en-US" b="1" dirty="0"/>
              <a:t>, </a:t>
            </a:r>
            <a:endParaRPr lang="en-US" dirty="0"/>
          </a:p>
          <a:p>
            <a:pPr lvl="1"/>
            <a:r>
              <a:rPr lang="en-US" b="1" dirty="0"/>
              <a:t>d. thick-thin place </a:t>
            </a:r>
            <a:endParaRPr lang="en-US" dirty="0"/>
          </a:p>
          <a:p>
            <a:pPr lvl="1"/>
            <a:r>
              <a:rPr lang="en-US" b="1" dirty="0"/>
              <a:t>e. </a:t>
            </a:r>
            <a:r>
              <a:rPr lang="en-US" b="1" dirty="0" err="1"/>
              <a:t>neps</a:t>
            </a:r>
            <a:r>
              <a:rPr lang="en-US" b="1" dirty="0"/>
              <a:t>, </a:t>
            </a:r>
            <a:endParaRPr lang="en-US" dirty="0"/>
          </a:p>
          <a:p>
            <a:pPr lvl="1"/>
            <a:r>
              <a:rPr lang="en-US" b="1" dirty="0"/>
              <a:t>f. </a:t>
            </a:r>
            <a:r>
              <a:rPr lang="en-US" b="1" dirty="0" smtClean="0"/>
              <a:t> </a:t>
            </a:r>
            <a:r>
              <a:rPr lang="en-US" b="1" dirty="0" err="1" smtClean="0"/>
              <a:t>slubs</a:t>
            </a:r>
            <a:r>
              <a:rPr lang="en-US" b="1" dirty="0" smtClean="0"/>
              <a:t> </a:t>
            </a:r>
            <a:r>
              <a:rPr lang="en-US" b="1" dirty="0"/>
              <a:t>and </a:t>
            </a:r>
            <a:endParaRPr lang="en-US" dirty="0"/>
          </a:p>
          <a:p>
            <a:pPr lvl="1"/>
            <a:r>
              <a:rPr lang="en-US" b="1" dirty="0"/>
              <a:t>g. hairiness </a:t>
            </a:r>
            <a:endParaRPr lang="en-US" dirty="0"/>
          </a:p>
        </p:txBody>
      </p:sp>
    </p:spTree>
    <p:extLst>
      <p:ext uri="{BB962C8B-B14F-4D97-AF65-F5344CB8AC3E}">
        <p14:creationId xmlns="" xmlns:p14="http://schemas.microsoft.com/office/powerpoint/2010/main" val="2306571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a:t/>
            </a:r>
            <a:br>
              <a:rPr lang="en-US" b="1" dirty="0"/>
            </a:br>
            <a:r>
              <a:rPr lang="en-US" dirty="0" smtClean="0"/>
              <a:t>Sample </a:t>
            </a:r>
            <a:r>
              <a:rPr lang="en-US" dirty="0"/>
              <a:t>Garments Fail: Causes and Remedies</a:t>
            </a:r>
          </a:p>
        </p:txBody>
      </p:sp>
      <p:sp>
        <p:nvSpPr>
          <p:cNvPr id="3" name="Content Placeholder 2"/>
          <p:cNvSpPr>
            <a:spLocks noGrp="1"/>
          </p:cNvSpPr>
          <p:nvPr>
            <p:ph idx="1"/>
          </p:nvPr>
        </p:nvSpPr>
        <p:spPr/>
        <p:txBody>
          <a:bodyPr/>
          <a:lstStyle/>
          <a:p>
            <a:r>
              <a:rPr lang="en-US" dirty="0" smtClean="0"/>
              <a:t> Accessories Problem</a:t>
            </a:r>
          </a:p>
          <a:p>
            <a:pPr lvl="2"/>
            <a:r>
              <a:rPr lang="en-US" dirty="0"/>
              <a:t> </a:t>
            </a:r>
            <a:r>
              <a:rPr lang="en-US" dirty="0" smtClean="0"/>
              <a:t>Defective and wrong accessories may be used in the sample</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4211755551"/>
              </p:ext>
            </p:extLst>
          </p:nvPr>
        </p:nvGraphicFramePr>
        <p:xfrm>
          <a:off x="1130853" y="2627979"/>
          <a:ext cx="8128000" cy="148336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r>
                        <a:rPr lang="en-US" dirty="0" smtClean="0"/>
                        <a:t>Usage of defective accessories</a:t>
                      </a:r>
                      <a:endParaRPr lang="en-US" dirty="0"/>
                    </a:p>
                  </a:txBody>
                  <a:tcPr/>
                </a:tc>
                <a:tc>
                  <a:txBody>
                    <a:bodyPr/>
                    <a:lstStyle/>
                    <a:p>
                      <a:r>
                        <a:rPr lang="en-US" sz="1800" kern="1200" dirty="0" smtClean="0">
                          <a:solidFill>
                            <a:schemeClr val="dk1"/>
                          </a:solidFill>
                          <a:effectLst/>
                          <a:latin typeface="+mn-lt"/>
                          <a:ea typeface="+mn-ea"/>
                          <a:cs typeface="+mn-cs"/>
                        </a:rPr>
                        <a:t>Use quality accessories</a:t>
                      </a:r>
                    </a:p>
                  </a:txBody>
                  <a:tcPr/>
                </a:tc>
              </a:tr>
              <a:tr h="370840">
                <a:tc>
                  <a:txBody>
                    <a:bodyPr/>
                    <a:lstStyle/>
                    <a:p>
                      <a:r>
                        <a:rPr lang="en-US" dirty="0" smtClean="0"/>
                        <a:t>Usage of wrong accessories</a:t>
                      </a:r>
                      <a:endParaRPr lang="en-US" dirty="0"/>
                    </a:p>
                  </a:txBody>
                  <a:tcPr/>
                </a:tc>
                <a:tc>
                  <a:txBody>
                    <a:bodyPr/>
                    <a:lstStyle/>
                    <a:p>
                      <a:r>
                        <a:rPr lang="en-US" dirty="0" smtClean="0"/>
                        <a:t>Use appropriate accessories</a:t>
                      </a:r>
                      <a:endParaRPr lang="en-US" dirty="0"/>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 xmlns:p14="http://schemas.microsoft.com/office/powerpoint/2010/main" val="28862046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a:t/>
            </a:r>
            <a:br>
              <a:rPr lang="en-US" b="1" dirty="0"/>
            </a:br>
            <a:r>
              <a:rPr lang="en-US" dirty="0" smtClean="0"/>
              <a:t>Sample </a:t>
            </a:r>
            <a:r>
              <a:rPr lang="en-US" dirty="0"/>
              <a:t>Garments Fail: Photo</a:t>
            </a:r>
          </a:p>
        </p:txBody>
      </p:sp>
      <p:sp>
        <p:nvSpPr>
          <p:cNvPr id="3" name="Content Placeholder 2"/>
          <p:cNvSpPr>
            <a:spLocks noGrp="1"/>
          </p:cNvSpPr>
          <p:nvPr>
            <p:ph idx="1"/>
          </p:nvPr>
        </p:nvSpPr>
        <p:spPr/>
        <p:txBody>
          <a:bodyPr/>
          <a:lstStyle/>
          <a:p>
            <a:r>
              <a:rPr lang="en-US" dirty="0" smtClean="0"/>
              <a:t> Accessories Problem </a:t>
            </a:r>
            <a:endParaRPr lang="en-US" dirty="0"/>
          </a:p>
        </p:txBody>
      </p:sp>
      <p:pic>
        <p:nvPicPr>
          <p:cNvPr id="4" name="Picture 3"/>
          <p:cNvPicPr/>
          <p:nvPr/>
        </p:nvPicPr>
        <p:blipFill>
          <a:blip r:embed="rId2" cstate="print"/>
          <a:srcRect/>
          <a:stretch>
            <a:fillRect/>
          </a:stretch>
        </p:blipFill>
        <p:spPr bwMode="auto">
          <a:xfrm>
            <a:off x="630936" y="2317049"/>
            <a:ext cx="10808208" cy="4294064"/>
          </a:xfrm>
          <a:prstGeom prst="rect">
            <a:avLst/>
          </a:prstGeom>
          <a:noFill/>
          <a:ln w="9525">
            <a:noFill/>
            <a:miter lim="800000"/>
            <a:headEnd/>
            <a:tailEnd/>
          </a:ln>
        </p:spPr>
      </p:pic>
    </p:spTree>
    <p:extLst>
      <p:ext uri="{BB962C8B-B14F-4D97-AF65-F5344CB8AC3E}">
        <p14:creationId xmlns="" xmlns:p14="http://schemas.microsoft.com/office/powerpoint/2010/main" val="24845626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 Cutting Section</a:t>
            </a:r>
            <a:endParaRPr lang="en-US" dirty="0"/>
          </a:p>
        </p:txBody>
      </p:sp>
      <p:pic>
        <p:nvPicPr>
          <p:cNvPr id="4" name="Content Placeholder 3"/>
          <p:cNvPicPr>
            <a:picLocks noGrp="1" noChangeAspect="1"/>
          </p:cNvPicPr>
          <p:nvPr>
            <p:ph idx="1"/>
          </p:nvPr>
        </p:nvPicPr>
        <p:blipFill>
          <a:blip r:embed="rId2" cstate="print"/>
          <a:stretch>
            <a:fillRect/>
          </a:stretch>
        </p:blipFill>
        <p:spPr>
          <a:xfrm>
            <a:off x="3055749" y="1600200"/>
            <a:ext cx="6080501" cy="4530725"/>
          </a:xfrm>
          <a:prstGeom prst="rect">
            <a:avLst/>
          </a:prstGeom>
        </p:spPr>
      </p:pic>
    </p:spTree>
    <p:extLst>
      <p:ext uri="{BB962C8B-B14F-4D97-AF65-F5344CB8AC3E}">
        <p14:creationId xmlns="" xmlns:p14="http://schemas.microsoft.com/office/powerpoint/2010/main" val="748221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 Cutting Section</a:t>
            </a:r>
          </a:p>
        </p:txBody>
      </p:sp>
      <p:sp>
        <p:nvSpPr>
          <p:cNvPr id="3" name="Content Placeholder 2"/>
          <p:cNvSpPr>
            <a:spLocks noGrp="1"/>
          </p:cNvSpPr>
          <p:nvPr>
            <p:ph idx="1"/>
          </p:nvPr>
        </p:nvSpPr>
        <p:spPr/>
        <p:txBody>
          <a:bodyPr/>
          <a:lstStyle/>
          <a:p>
            <a:r>
              <a:rPr lang="en-US" dirty="0"/>
              <a:t>Quality control of cutting section mainly divided into four parts. Those </a:t>
            </a:r>
            <a:r>
              <a:rPr lang="en-US" dirty="0" smtClean="0"/>
              <a:t>are:</a:t>
            </a:r>
          </a:p>
          <a:p>
            <a:pPr marL="344487" lvl="1" indent="0">
              <a:buNone/>
            </a:pPr>
            <a:r>
              <a:rPr lang="en-US" dirty="0" smtClean="0"/>
              <a:t>a. Marker </a:t>
            </a:r>
            <a:r>
              <a:rPr lang="en-US" dirty="0"/>
              <a:t>Inspection</a:t>
            </a:r>
          </a:p>
          <a:p>
            <a:pPr marL="344487" lvl="1" indent="0">
              <a:buNone/>
            </a:pPr>
            <a:r>
              <a:rPr lang="en-US" dirty="0" smtClean="0"/>
              <a:t>b. Spreading </a:t>
            </a:r>
            <a:r>
              <a:rPr lang="en-US" dirty="0"/>
              <a:t>Control</a:t>
            </a:r>
          </a:p>
          <a:p>
            <a:pPr marL="344487" lvl="1" indent="0">
              <a:buNone/>
            </a:pPr>
            <a:r>
              <a:rPr lang="en-US" dirty="0" smtClean="0"/>
              <a:t>c. Cutting </a:t>
            </a:r>
            <a:r>
              <a:rPr lang="en-US" dirty="0"/>
              <a:t>Quality control</a:t>
            </a:r>
          </a:p>
          <a:p>
            <a:pPr marL="344487" lvl="1" indent="0">
              <a:buNone/>
            </a:pPr>
            <a:r>
              <a:rPr lang="en-US" dirty="0" smtClean="0"/>
              <a:t>d. Piece </a:t>
            </a:r>
            <a:r>
              <a:rPr lang="en-US" dirty="0"/>
              <a:t>Goods Inspection</a:t>
            </a:r>
          </a:p>
          <a:p>
            <a:pPr lvl="1"/>
            <a:endParaRPr lang="en-US" dirty="0"/>
          </a:p>
        </p:txBody>
      </p:sp>
    </p:spTree>
    <p:extLst>
      <p:ext uri="{BB962C8B-B14F-4D97-AF65-F5344CB8AC3E}">
        <p14:creationId xmlns="" xmlns:p14="http://schemas.microsoft.com/office/powerpoint/2010/main" val="4145983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 Cutting Section</a:t>
            </a:r>
          </a:p>
        </p:txBody>
      </p:sp>
      <p:sp>
        <p:nvSpPr>
          <p:cNvPr id="3" name="Content Placeholder 2"/>
          <p:cNvSpPr>
            <a:spLocks noGrp="1"/>
          </p:cNvSpPr>
          <p:nvPr>
            <p:ph idx="1"/>
          </p:nvPr>
        </p:nvSpPr>
        <p:spPr/>
        <p:txBody>
          <a:bodyPr/>
          <a:lstStyle/>
          <a:p>
            <a:pPr marL="0" lvl="1" indent="0">
              <a:buClr>
                <a:schemeClr val="accent1"/>
              </a:buClr>
              <a:buSzPct val="65000"/>
              <a:buNone/>
            </a:pPr>
            <a:r>
              <a:rPr lang="en-US" dirty="0" smtClean="0"/>
              <a:t>a. Marker </a:t>
            </a:r>
            <a:r>
              <a:rPr lang="en-US" dirty="0"/>
              <a:t>Inspection</a:t>
            </a:r>
          </a:p>
          <a:p>
            <a:pPr lvl="1"/>
            <a:r>
              <a:rPr lang="en-US" dirty="0"/>
              <a:t>Marker Length</a:t>
            </a:r>
          </a:p>
          <a:p>
            <a:pPr lvl="1"/>
            <a:r>
              <a:rPr lang="en-US" dirty="0"/>
              <a:t>Marker width</a:t>
            </a:r>
          </a:p>
          <a:p>
            <a:pPr lvl="1"/>
            <a:r>
              <a:rPr lang="en-US" dirty="0"/>
              <a:t>Lay quantity</a:t>
            </a:r>
          </a:p>
          <a:p>
            <a:pPr lvl="1"/>
            <a:r>
              <a:rPr lang="en-US" dirty="0"/>
              <a:t>Style/Lot</a:t>
            </a:r>
          </a:p>
          <a:p>
            <a:pPr lvl="1"/>
            <a:r>
              <a:rPr lang="en-US" dirty="0"/>
              <a:t>Ratio</a:t>
            </a:r>
          </a:p>
          <a:p>
            <a:pPr lvl="1"/>
            <a:r>
              <a:rPr lang="en-US" dirty="0"/>
              <a:t>The measure of all individual parts marked in marker</a:t>
            </a:r>
          </a:p>
          <a:p>
            <a:pPr lvl="1"/>
            <a:endParaRPr lang="en-US" dirty="0"/>
          </a:p>
        </p:txBody>
      </p:sp>
    </p:spTree>
    <p:extLst>
      <p:ext uri="{BB962C8B-B14F-4D97-AF65-F5344CB8AC3E}">
        <p14:creationId xmlns="" xmlns:p14="http://schemas.microsoft.com/office/powerpoint/2010/main" val="3463451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 Cutting Section</a:t>
            </a:r>
          </a:p>
        </p:txBody>
      </p:sp>
      <p:sp>
        <p:nvSpPr>
          <p:cNvPr id="3" name="Content Placeholder 2"/>
          <p:cNvSpPr>
            <a:spLocks noGrp="1"/>
          </p:cNvSpPr>
          <p:nvPr>
            <p:ph idx="1"/>
          </p:nvPr>
        </p:nvSpPr>
        <p:spPr>
          <a:xfrm>
            <a:off x="609600" y="1195466"/>
            <a:ext cx="10972800" cy="5040442"/>
          </a:xfrm>
        </p:spPr>
        <p:txBody>
          <a:bodyPr/>
          <a:lstStyle/>
          <a:p>
            <a:pPr marL="0" lvl="1" indent="0">
              <a:buClr>
                <a:schemeClr val="accent1"/>
              </a:buClr>
              <a:buSzPct val="65000"/>
              <a:buNone/>
            </a:pPr>
            <a:r>
              <a:rPr lang="en-US" dirty="0" smtClean="0"/>
              <a:t>b. </a:t>
            </a:r>
            <a:r>
              <a:rPr lang="en-US" dirty="0"/>
              <a:t>Spreading </a:t>
            </a:r>
            <a:r>
              <a:rPr lang="en-US" dirty="0" smtClean="0"/>
              <a:t>Control</a:t>
            </a:r>
          </a:p>
          <a:p>
            <a:pPr lvl="1"/>
            <a:r>
              <a:rPr lang="en-US" dirty="0"/>
              <a:t>Cut numbers</a:t>
            </a:r>
          </a:p>
          <a:p>
            <a:pPr lvl="1"/>
            <a:r>
              <a:rPr lang="en-US" dirty="0"/>
              <a:t>Ends</a:t>
            </a:r>
          </a:p>
          <a:p>
            <a:pPr lvl="1"/>
            <a:r>
              <a:rPr lang="en-US" dirty="0" smtClean="0"/>
              <a:t>Alignment</a:t>
            </a:r>
            <a:endParaRPr lang="en-US" dirty="0"/>
          </a:p>
          <a:p>
            <a:pPr lvl="1"/>
            <a:r>
              <a:rPr lang="en-US" dirty="0"/>
              <a:t>Tension</a:t>
            </a:r>
          </a:p>
          <a:p>
            <a:pPr lvl="1"/>
            <a:r>
              <a:rPr lang="en-US" dirty="0" smtClean="0"/>
              <a:t>Counts</a:t>
            </a:r>
            <a:endParaRPr lang="en-US" dirty="0"/>
          </a:p>
          <a:p>
            <a:pPr lvl="1"/>
            <a:r>
              <a:rPr lang="en-US" dirty="0"/>
              <a:t>Ply Height</a:t>
            </a:r>
          </a:p>
          <a:p>
            <a:pPr lvl="1"/>
            <a:r>
              <a:rPr lang="en-US" dirty="0"/>
              <a:t>Fabric Fault</a:t>
            </a:r>
          </a:p>
          <a:p>
            <a:pPr marL="809625" lvl="2" indent="-457200"/>
            <a:endParaRPr lang="en-US" dirty="0" smtClean="0"/>
          </a:p>
          <a:p>
            <a:pPr marL="0" lvl="1" indent="0">
              <a:buClr>
                <a:schemeClr val="accent1"/>
              </a:buClr>
              <a:buSzPct val="65000"/>
              <a:buNone/>
            </a:pPr>
            <a:r>
              <a:rPr lang="en-US" dirty="0"/>
              <a:t>	</a:t>
            </a:r>
          </a:p>
          <a:p>
            <a:pPr marL="0" indent="0">
              <a:buNone/>
            </a:pPr>
            <a:r>
              <a:rPr lang="en-US" dirty="0" smtClean="0"/>
              <a:t> </a:t>
            </a:r>
            <a:endParaRPr lang="en-US" dirty="0"/>
          </a:p>
        </p:txBody>
      </p:sp>
    </p:spTree>
    <p:extLst>
      <p:ext uri="{BB962C8B-B14F-4D97-AF65-F5344CB8AC3E}">
        <p14:creationId xmlns="" xmlns:p14="http://schemas.microsoft.com/office/powerpoint/2010/main" val="5437297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 Cutting Section</a:t>
            </a:r>
          </a:p>
        </p:txBody>
      </p:sp>
      <p:sp>
        <p:nvSpPr>
          <p:cNvPr id="3" name="Content Placeholder 2"/>
          <p:cNvSpPr>
            <a:spLocks noGrp="1"/>
          </p:cNvSpPr>
          <p:nvPr>
            <p:ph idx="1"/>
          </p:nvPr>
        </p:nvSpPr>
        <p:spPr/>
        <p:txBody>
          <a:bodyPr/>
          <a:lstStyle/>
          <a:p>
            <a:pPr marL="0" lvl="1" indent="0">
              <a:buClr>
                <a:schemeClr val="accent1"/>
              </a:buClr>
              <a:buSzPct val="65000"/>
              <a:buNone/>
            </a:pPr>
            <a:r>
              <a:rPr lang="en-US" dirty="0"/>
              <a:t>c. Cutting Quality </a:t>
            </a:r>
            <a:r>
              <a:rPr lang="en-US" dirty="0" smtClean="0"/>
              <a:t>Control</a:t>
            </a:r>
            <a:endParaRPr lang="en-US" dirty="0"/>
          </a:p>
          <a:p>
            <a:pPr lvl="1"/>
            <a:r>
              <a:rPr lang="en-US" dirty="0"/>
              <a:t>Number of parts</a:t>
            </a:r>
          </a:p>
          <a:p>
            <a:pPr lvl="1"/>
            <a:r>
              <a:rPr lang="en-US" dirty="0"/>
              <a:t>Miss cut</a:t>
            </a:r>
          </a:p>
          <a:p>
            <a:pPr lvl="1"/>
            <a:r>
              <a:rPr lang="en-US" dirty="0"/>
              <a:t>Ragged cutting</a:t>
            </a:r>
          </a:p>
          <a:p>
            <a:pPr lvl="1"/>
            <a:r>
              <a:rPr lang="en-US" dirty="0"/>
              <a:t>Notches</a:t>
            </a:r>
          </a:p>
          <a:p>
            <a:pPr lvl="1"/>
            <a:r>
              <a:rPr lang="en-US" dirty="0"/>
              <a:t>Matching plies</a:t>
            </a:r>
          </a:p>
          <a:p>
            <a:pPr lvl="1"/>
            <a:endParaRPr lang="en-US" dirty="0"/>
          </a:p>
        </p:txBody>
      </p:sp>
    </p:spTree>
    <p:extLst>
      <p:ext uri="{BB962C8B-B14F-4D97-AF65-F5344CB8AC3E}">
        <p14:creationId xmlns="" xmlns:p14="http://schemas.microsoft.com/office/powerpoint/2010/main" val="361888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 Cutting Section</a:t>
            </a:r>
          </a:p>
        </p:txBody>
      </p:sp>
      <p:sp>
        <p:nvSpPr>
          <p:cNvPr id="3" name="Content Placeholder 2"/>
          <p:cNvSpPr>
            <a:spLocks noGrp="1"/>
          </p:cNvSpPr>
          <p:nvPr>
            <p:ph idx="1"/>
          </p:nvPr>
        </p:nvSpPr>
        <p:spPr/>
        <p:txBody>
          <a:bodyPr/>
          <a:lstStyle/>
          <a:p>
            <a:pPr marL="0" lvl="1" indent="0">
              <a:buClr>
                <a:schemeClr val="accent1"/>
              </a:buClr>
              <a:buSzPct val="65000"/>
              <a:buNone/>
            </a:pPr>
            <a:r>
              <a:rPr lang="en-US" dirty="0" smtClean="0"/>
              <a:t>d. </a:t>
            </a:r>
            <a:r>
              <a:rPr lang="en-US" dirty="0"/>
              <a:t>Piece Goods Inspection</a:t>
            </a:r>
          </a:p>
          <a:p>
            <a:pPr lvl="1"/>
            <a:r>
              <a:rPr lang="en-US" dirty="0" smtClean="0"/>
              <a:t>100 </a:t>
            </a:r>
            <a:r>
              <a:rPr lang="en-US" dirty="0"/>
              <a:t>% Cut panel is numbered and inspected to sort the defective ones.</a:t>
            </a:r>
          </a:p>
          <a:p>
            <a:pPr lvl="3"/>
            <a:r>
              <a:rPr lang="en-US" b="1" dirty="0"/>
              <a:t>All the defects that are found in the grey and finished fabric is </a:t>
            </a:r>
            <a:r>
              <a:rPr lang="en-US" b="1" dirty="0" smtClean="0"/>
              <a:t>usually found </a:t>
            </a:r>
            <a:r>
              <a:rPr lang="en-US" b="1" dirty="0"/>
              <a:t>in this inspection. Besides those </a:t>
            </a:r>
            <a:r>
              <a:rPr lang="en-US" b="1" dirty="0" smtClean="0"/>
              <a:t>defects, </a:t>
            </a:r>
            <a:r>
              <a:rPr lang="en-US" b="1" dirty="0"/>
              <a:t>following </a:t>
            </a:r>
            <a:r>
              <a:rPr lang="en-US" b="1" dirty="0" smtClean="0"/>
              <a:t>defect may be </a:t>
            </a:r>
            <a:r>
              <a:rPr lang="en-US" b="1" dirty="0"/>
              <a:t>found in the cut </a:t>
            </a:r>
            <a:r>
              <a:rPr lang="en-US" b="1" dirty="0" smtClean="0"/>
              <a:t>panels</a:t>
            </a:r>
          </a:p>
          <a:p>
            <a:pPr lvl="4"/>
            <a:r>
              <a:rPr lang="en-US" b="1" dirty="0" smtClean="0"/>
              <a:t>Wrong Numbering</a:t>
            </a:r>
          </a:p>
          <a:p>
            <a:pPr lvl="4"/>
            <a:endParaRPr lang="en-US" dirty="0"/>
          </a:p>
          <a:p>
            <a:pPr marL="0" indent="0">
              <a:buNone/>
            </a:pPr>
            <a:r>
              <a:rPr lang="en-US" dirty="0" smtClean="0"/>
              <a:t> </a:t>
            </a:r>
            <a:endParaRPr lang="en-US" dirty="0"/>
          </a:p>
        </p:txBody>
      </p:sp>
    </p:spTree>
    <p:extLst>
      <p:ext uri="{BB962C8B-B14F-4D97-AF65-F5344CB8AC3E}">
        <p14:creationId xmlns="" xmlns:p14="http://schemas.microsoft.com/office/powerpoint/2010/main" val="23640439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 Cutting Section</a:t>
            </a:r>
            <a:r>
              <a:rPr lang="en-US" b="1" dirty="0"/>
              <a:t/>
            </a:r>
            <a:br>
              <a:rPr lang="en-US" b="1" dirty="0"/>
            </a:br>
            <a:r>
              <a:rPr lang="en-US" sz="3200" dirty="0" smtClean="0"/>
              <a:t>Cut Panel Inspection:  Format</a:t>
            </a:r>
            <a:endParaRPr lang="en-US" sz="3200" dirty="0"/>
          </a:p>
        </p:txBody>
      </p:sp>
      <p:pic>
        <p:nvPicPr>
          <p:cNvPr id="5" name="Content Placeholder 4"/>
          <p:cNvPicPr>
            <a:picLocks noGrp="1" noChangeAspect="1"/>
          </p:cNvPicPr>
          <p:nvPr>
            <p:ph idx="1"/>
          </p:nvPr>
        </p:nvPicPr>
        <p:blipFill>
          <a:blip r:embed="rId2" cstate="print"/>
          <a:stretch>
            <a:fillRect/>
          </a:stretch>
        </p:blipFill>
        <p:spPr>
          <a:xfrm>
            <a:off x="6653114" y="1755648"/>
            <a:ext cx="5389534" cy="4864608"/>
          </a:xfrm>
          <a:prstGeom prst="rect">
            <a:avLst/>
          </a:prstGeom>
        </p:spPr>
      </p:pic>
      <p:pic>
        <p:nvPicPr>
          <p:cNvPr id="4" name="Picture 3"/>
          <p:cNvPicPr>
            <a:picLocks noChangeAspect="1"/>
          </p:cNvPicPr>
          <p:nvPr/>
        </p:nvPicPr>
        <p:blipFill>
          <a:blip r:embed="rId3" cstate="print"/>
          <a:stretch>
            <a:fillRect/>
          </a:stretch>
        </p:blipFill>
        <p:spPr>
          <a:xfrm>
            <a:off x="182880" y="1728216"/>
            <a:ext cx="6364739" cy="4928616"/>
          </a:xfrm>
          <a:prstGeom prst="rect">
            <a:avLst/>
          </a:prstGeom>
        </p:spPr>
      </p:pic>
    </p:spTree>
    <p:extLst>
      <p:ext uri="{BB962C8B-B14F-4D97-AF65-F5344CB8AC3E}">
        <p14:creationId xmlns="" xmlns:p14="http://schemas.microsoft.com/office/powerpoint/2010/main" val="36887766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0592"/>
            <a:ext cx="10972800" cy="1139825"/>
          </a:xfrm>
        </p:spPr>
        <p:txBody>
          <a:bodyPr/>
          <a:lstStyle/>
          <a:p>
            <a:pPr marL="1341438" lvl="4" indent="0">
              <a:buNone/>
            </a:pPr>
            <a:r>
              <a:rPr lang="en-US" dirty="0"/>
              <a:t>C (a) </a:t>
            </a:r>
            <a:r>
              <a:rPr lang="en-US" dirty="0" smtClean="0"/>
              <a:t>Printing</a:t>
            </a:r>
            <a:r>
              <a:rPr lang="en-US" dirty="0"/>
              <a:t/>
            </a:r>
            <a:br>
              <a:rPr lang="en-US" dirty="0"/>
            </a:br>
            <a:endParaRPr lang="en-US" dirty="0"/>
          </a:p>
        </p:txBody>
      </p:sp>
      <p:sp>
        <p:nvSpPr>
          <p:cNvPr id="3" name="Content Placeholder 2"/>
          <p:cNvSpPr>
            <a:spLocks noGrp="1"/>
          </p:cNvSpPr>
          <p:nvPr>
            <p:ph idx="1"/>
          </p:nvPr>
        </p:nvSpPr>
        <p:spPr>
          <a:xfrm>
            <a:off x="609600" y="1270417"/>
            <a:ext cx="10972800" cy="5100402"/>
          </a:xfrm>
        </p:spPr>
        <p:txBody>
          <a:bodyPr/>
          <a:lstStyle/>
          <a:p>
            <a:r>
              <a:rPr lang="en-US" dirty="0"/>
              <a:t>Defects that are usually found </a:t>
            </a:r>
            <a:r>
              <a:rPr lang="en-US"/>
              <a:t>in </a:t>
            </a:r>
            <a:r>
              <a:rPr lang="en-US" smtClean="0"/>
              <a:t>printing </a:t>
            </a:r>
            <a:r>
              <a:rPr lang="en-US" dirty="0" smtClean="0"/>
              <a:t>are</a:t>
            </a:r>
          </a:p>
          <a:p>
            <a:pPr lvl="1"/>
            <a:r>
              <a:rPr lang="en-US" dirty="0" smtClean="0"/>
              <a:t>Crease mark</a:t>
            </a:r>
          </a:p>
          <a:p>
            <a:pPr lvl="1"/>
            <a:r>
              <a:rPr lang="en-US" dirty="0" smtClean="0"/>
              <a:t>Flushing/Wicking</a:t>
            </a:r>
          </a:p>
          <a:p>
            <a:pPr lvl="1"/>
            <a:r>
              <a:rPr lang="en-US" dirty="0" smtClean="0"/>
              <a:t>Stick-ins</a:t>
            </a:r>
          </a:p>
          <a:p>
            <a:pPr lvl="1"/>
            <a:r>
              <a:rPr lang="en-US" dirty="0" smtClean="0"/>
              <a:t>Color out</a:t>
            </a:r>
          </a:p>
          <a:p>
            <a:pPr lvl="1"/>
            <a:r>
              <a:rPr lang="en-US" dirty="0" smtClean="0"/>
              <a:t>Slanted printing</a:t>
            </a:r>
          </a:p>
          <a:p>
            <a:pPr lvl="1"/>
            <a:r>
              <a:rPr lang="en-US" dirty="0" smtClean="0"/>
              <a:t>Misplaced print</a:t>
            </a:r>
          </a:p>
          <a:p>
            <a:pPr lvl="1"/>
            <a:r>
              <a:rPr lang="en-US" dirty="0" smtClean="0"/>
              <a:t>Print stain</a:t>
            </a:r>
          </a:p>
          <a:p>
            <a:pPr lvl="1"/>
            <a:r>
              <a:rPr lang="en-US" dirty="0" smtClean="0"/>
              <a:t>Uneven shade</a:t>
            </a:r>
          </a:p>
          <a:p>
            <a:pPr lvl="1"/>
            <a:r>
              <a:rPr lang="en-US" dirty="0" smtClean="0"/>
              <a:t>White spots</a:t>
            </a:r>
            <a:endParaRPr lang="en-US" dirty="0"/>
          </a:p>
          <a:p>
            <a:pPr lvl="1"/>
            <a:endParaRPr lang="en-US" dirty="0"/>
          </a:p>
        </p:txBody>
      </p:sp>
    </p:spTree>
    <p:extLst>
      <p:ext uri="{BB962C8B-B14F-4D97-AF65-F5344CB8AC3E}">
        <p14:creationId xmlns="" xmlns:p14="http://schemas.microsoft.com/office/powerpoint/2010/main" val="431436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lgn="ctr"/>
            <a:r>
              <a:rPr lang="en-US" dirty="0"/>
              <a:t>A. Yarn Test in Composite Factory</a:t>
            </a:r>
          </a:p>
        </p:txBody>
      </p:sp>
      <p:sp>
        <p:nvSpPr>
          <p:cNvPr id="3" name="Content Placeholder 2"/>
          <p:cNvSpPr>
            <a:spLocks noGrp="1"/>
          </p:cNvSpPr>
          <p:nvPr>
            <p:ph idx="1"/>
          </p:nvPr>
        </p:nvSpPr>
        <p:spPr/>
        <p:txBody>
          <a:bodyPr/>
          <a:lstStyle/>
          <a:p>
            <a:r>
              <a:rPr lang="en-US" dirty="0" smtClean="0"/>
              <a:t>Process: </a:t>
            </a:r>
          </a:p>
          <a:p>
            <a:pPr lvl="1"/>
            <a:r>
              <a:rPr lang="en-US" dirty="0" smtClean="0"/>
              <a:t>After receiving the yarn, factory knit/weave sample yardage</a:t>
            </a:r>
          </a:p>
          <a:p>
            <a:pPr lvl="1"/>
            <a:r>
              <a:rPr lang="en-US" dirty="0" smtClean="0"/>
              <a:t>Sample fabric is dyed in light </a:t>
            </a:r>
            <a:r>
              <a:rPr lang="en-US" dirty="0" err="1" smtClean="0"/>
              <a:t>coloured</a:t>
            </a:r>
            <a:r>
              <a:rPr lang="en-US" dirty="0" smtClean="0"/>
              <a:t> and dark </a:t>
            </a:r>
            <a:r>
              <a:rPr lang="en-US" dirty="0" err="1" smtClean="0"/>
              <a:t>coloured</a:t>
            </a:r>
            <a:r>
              <a:rPr lang="en-US" dirty="0" smtClean="0"/>
              <a:t> shade</a:t>
            </a:r>
          </a:p>
          <a:p>
            <a:pPr lvl="1"/>
            <a:r>
              <a:rPr lang="en-US" dirty="0" smtClean="0"/>
              <a:t>There are some yarn defects that are visible only in light </a:t>
            </a:r>
            <a:r>
              <a:rPr lang="en-US" dirty="0" err="1" smtClean="0"/>
              <a:t>colour</a:t>
            </a:r>
            <a:r>
              <a:rPr lang="en-US" dirty="0" smtClean="0"/>
              <a:t> and some are dark </a:t>
            </a:r>
            <a:r>
              <a:rPr lang="en-US" dirty="0" err="1" smtClean="0"/>
              <a:t>colour</a:t>
            </a:r>
            <a:endParaRPr lang="en-US" dirty="0" smtClean="0"/>
          </a:p>
          <a:p>
            <a:pPr lvl="1"/>
            <a:r>
              <a:rPr lang="en-US" dirty="0" smtClean="0"/>
              <a:t>Defects are assessed with standards and decision is taken regarding further use of the yarn. </a:t>
            </a:r>
          </a:p>
          <a:p>
            <a:pPr lvl="1"/>
            <a:endParaRPr lang="en-US" dirty="0" smtClean="0"/>
          </a:p>
          <a:p>
            <a:pPr lvl="1"/>
            <a:endParaRPr lang="en-US" dirty="0" smtClean="0"/>
          </a:p>
          <a:p>
            <a:pPr lvl="1"/>
            <a:endParaRPr lang="en-US" dirty="0"/>
          </a:p>
        </p:txBody>
      </p:sp>
    </p:spTree>
    <p:extLst>
      <p:ext uri="{BB962C8B-B14F-4D97-AF65-F5344CB8AC3E}">
        <p14:creationId xmlns="" xmlns:p14="http://schemas.microsoft.com/office/powerpoint/2010/main" val="21431246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Defects in Printing</a:t>
            </a:r>
            <a:br>
              <a:rPr lang="en-US" dirty="0" smtClean="0"/>
            </a:br>
            <a:r>
              <a:rPr lang="en-US" sz="3600" i="1" dirty="0" smtClean="0"/>
              <a:t>Crease Mark</a:t>
            </a:r>
            <a:endParaRPr lang="en-US" sz="3600" i="1" dirty="0"/>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r>
              <a:rPr lang="en-US" dirty="0" smtClean="0"/>
              <a:t>Crease marks appear where creases are caused by fabric fold during printing.</a:t>
            </a:r>
            <a:endParaRPr lang="en-US" dirty="0"/>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294035" y="2943141"/>
            <a:ext cx="3994773" cy="1755944"/>
          </a:xfrm>
          <a:prstGeom prst="rect">
            <a:avLst/>
          </a:prstGeom>
        </p:spPr>
      </p:pic>
    </p:spTree>
    <p:extLst>
      <p:ext uri="{BB962C8B-B14F-4D97-AF65-F5344CB8AC3E}">
        <p14:creationId xmlns="" xmlns:p14="http://schemas.microsoft.com/office/powerpoint/2010/main" val="7544475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Defects in Printing</a:t>
            </a:r>
            <a:br>
              <a:rPr lang="en-US" dirty="0"/>
            </a:br>
            <a:r>
              <a:rPr lang="en-US" dirty="0" smtClean="0"/>
              <a:t>Flushing/Wicking</a:t>
            </a:r>
            <a:endParaRPr lang="en-US" dirty="0"/>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r>
              <a:rPr lang="en-US" dirty="0"/>
              <a:t>when the printed area bleeds out into the unprinted area</a:t>
            </a:r>
          </a:p>
        </p:txBody>
      </p:sp>
      <p:sp>
        <p:nvSpPr>
          <p:cNvPr id="5" name="Text Placeholder 4"/>
          <p:cNvSpPr>
            <a:spLocks noGrp="1"/>
          </p:cNvSpPr>
          <p:nvPr>
            <p:ph type="body" sz="quarter" idx="3"/>
          </p:nvPr>
        </p:nvSpPr>
        <p:spPr/>
        <p:txBody>
          <a:bodyPr/>
          <a:lstStyle/>
          <a:p>
            <a:r>
              <a:rPr lang="en-US" dirty="0" smtClean="0"/>
              <a:t>Photo</a:t>
            </a:r>
            <a:endParaRPr lang="en-US" dirty="0"/>
          </a:p>
        </p:txBody>
      </p:sp>
      <p:sp>
        <p:nvSpPr>
          <p:cNvPr id="6" name="Content Placeholder 5"/>
          <p:cNvSpPr>
            <a:spLocks noGrp="1"/>
          </p:cNvSpPr>
          <p:nvPr>
            <p:ph sz="quarter" idx="4"/>
          </p:nvPr>
        </p:nvSpPr>
        <p:spPr/>
        <p:txBody>
          <a:bodyPr/>
          <a:lstStyle/>
          <a:p>
            <a:endParaRPr lang="en-US" dirty="0"/>
          </a:p>
        </p:txBody>
      </p:sp>
    </p:spTree>
    <p:extLst>
      <p:ext uri="{BB962C8B-B14F-4D97-AF65-F5344CB8AC3E}">
        <p14:creationId xmlns="" xmlns:p14="http://schemas.microsoft.com/office/powerpoint/2010/main" val="17312520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Defects in Printing</a:t>
            </a:r>
            <a:br>
              <a:rPr lang="en-US" dirty="0"/>
            </a:br>
            <a:r>
              <a:rPr lang="en-US" sz="3600" i="1" dirty="0"/>
              <a:t>Stick-ins:</a:t>
            </a:r>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r>
              <a:rPr lang="en-US" dirty="0"/>
              <a:t>A stick-in occurs when a small fiber or piece of lint gets stuck in the screen </a:t>
            </a:r>
            <a:r>
              <a:rPr lang="en-US" dirty="0" smtClean="0"/>
              <a:t>opening</a:t>
            </a:r>
          </a:p>
          <a:p>
            <a:r>
              <a:rPr lang="en-US" dirty="0"/>
              <a:t>The result is a small unprinted circle in the design.</a:t>
            </a:r>
          </a:p>
        </p:txBody>
      </p:sp>
      <p:sp>
        <p:nvSpPr>
          <p:cNvPr id="5" name="Text Placeholder 4"/>
          <p:cNvSpPr>
            <a:spLocks noGrp="1"/>
          </p:cNvSpPr>
          <p:nvPr>
            <p:ph type="body" sz="quarter" idx="3"/>
          </p:nvPr>
        </p:nvSpPr>
        <p:spPr/>
        <p:txBody>
          <a:bodyPr/>
          <a:lstStyle/>
          <a:p>
            <a:r>
              <a:rPr lang="en-US" dirty="0" smtClean="0"/>
              <a:t>Photo</a:t>
            </a:r>
            <a:endParaRPr lang="en-US" dirty="0"/>
          </a:p>
        </p:txBody>
      </p:sp>
      <p:sp>
        <p:nvSpPr>
          <p:cNvPr id="6" name="Content Placeholder 5"/>
          <p:cNvSpPr>
            <a:spLocks noGrp="1"/>
          </p:cNvSpPr>
          <p:nvPr>
            <p:ph sz="quarter" idx="4"/>
          </p:nvPr>
        </p:nvSpPr>
        <p:spPr/>
        <p:txBody>
          <a:bodyPr/>
          <a:lstStyle/>
          <a:p>
            <a:endParaRPr lang="en-US" dirty="0"/>
          </a:p>
        </p:txBody>
      </p:sp>
    </p:spTree>
    <p:extLst>
      <p:ext uri="{BB962C8B-B14F-4D97-AF65-F5344CB8AC3E}">
        <p14:creationId xmlns="" xmlns:p14="http://schemas.microsoft.com/office/powerpoint/2010/main" val="9647898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Defects in Printing</a:t>
            </a:r>
            <a:br>
              <a:rPr lang="en-US" dirty="0"/>
            </a:br>
            <a:r>
              <a:rPr lang="en-US" sz="3200" i="1" dirty="0" smtClean="0"/>
              <a:t>Color out:</a:t>
            </a:r>
            <a:endParaRPr lang="en-US" dirty="0"/>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r>
              <a:rPr lang="en-US" dirty="0"/>
              <a:t>While printing, if the </a:t>
            </a:r>
            <a:r>
              <a:rPr lang="en-US" dirty="0" smtClean="0"/>
              <a:t>color </a:t>
            </a:r>
            <a:r>
              <a:rPr lang="en-US" dirty="0"/>
              <a:t>paste runs low in the reservoir resulting in blank skips in the print pattern it is called as </a:t>
            </a:r>
            <a:r>
              <a:rPr lang="en-US" dirty="0" smtClean="0"/>
              <a:t>Color </a:t>
            </a:r>
            <a:r>
              <a:rPr lang="en-US" dirty="0"/>
              <a:t>out</a:t>
            </a:r>
          </a:p>
        </p:txBody>
      </p:sp>
      <p:sp>
        <p:nvSpPr>
          <p:cNvPr id="5" name="Text Placeholder 4"/>
          <p:cNvSpPr>
            <a:spLocks noGrp="1"/>
          </p:cNvSpPr>
          <p:nvPr>
            <p:ph type="body" sz="quarter" idx="3"/>
          </p:nvPr>
        </p:nvSpPr>
        <p:spPr/>
        <p:txBody>
          <a:bodyPr/>
          <a:lstStyle/>
          <a:p>
            <a:r>
              <a:rPr lang="en-US" dirty="0"/>
              <a:t>Photo</a:t>
            </a:r>
          </a:p>
          <a:p>
            <a:endParaRPr lang="en-US" dirty="0"/>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 xmlns:p14="http://schemas.microsoft.com/office/powerpoint/2010/main" val="115533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Defects in Printing</a:t>
            </a:r>
            <a:br>
              <a:rPr lang="en-US" dirty="0"/>
            </a:br>
            <a:r>
              <a:rPr lang="en-US" sz="3600" i="1" dirty="0" smtClean="0"/>
              <a:t>Slanted Print:</a:t>
            </a:r>
            <a:endParaRPr lang="en-US" dirty="0"/>
          </a:p>
        </p:txBody>
      </p:sp>
      <p:sp>
        <p:nvSpPr>
          <p:cNvPr id="3" name="Text Placeholder 2"/>
          <p:cNvSpPr>
            <a:spLocks noGrp="1"/>
          </p:cNvSpPr>
          <p:nvPr>
            <p:ph type="body" idx="1"/>
          </p:nvPr>
        </p:nvSpPr>
        <p:spPr/>
        <p:txBody>
          <a:bodyPr/>
          <a:lstStyle/>
          <a:p>
            <a:r>
              <a:rPr lang="en-US" dirty="0"/>
              <a:t>Description</a:t>
            </a:r>
          </a:p>
          <a:p>
            <a:endParaRPr lang="en-US" dirty="0"/>
          </a:p>
        </p:txBody>
      </p:sp>
      <p:sp>
        <p:nvSpPr>
          <p:cNvPr id="4" name="Content Placeholder 3"/>
          <p:cNvSpPr>
            <a:spLocks noGrp="1"/>
          </p:cNvSpPr>
          <p:nvPr>
            <p:ph sz="half" idx="2"/>
          </p:nvPr>
        </p:nvSpPr>
        <p:spPr/>
        <p:txBody>
          <a:bodyPr/>
          <a:lstStyle/>
          <a:p>
            <a:r>
              <a:rPr lang="en-US" dirty="0" smtClean="0"/>
              <a:t> If the print on the garment parts is bend in any direction is called slanted print</a:t>
            </a:r>
            <a:endParaRPr lang="en-US" dirty="0"/>
          </a:p>
        </p:txBody>
      </p:sp>
      <p:sp>
        <p:nvSpPr>
          <p:cNvPr id="5" name="Text Placeholder 4"/>
          <p:cNvSpPr>
            <a:spLocks noGrp="1"/>
          </p:cNvSpPr>
          <p:nvPr>
            <p:ph type="body" sz="quarter" idx="3"/>
          </p:nvPr>
        </p:nvSpPr>
        <p:spPr/>
        <p:txBody>
          <a:bodyPr/>
          <a:lstStyle/>
          <a:p>
            <a:r>
              <a:rPr lang="en-US" dirty="0"/>
              <a:t>Photo</a:t>
            </a:r>
          </a:p>
          <a:p>
            <a:endParaRPr lang="en-US" dirty="0"/>
          </a:p>
        </p:txBody>
      </p:sp>
      <p:sp>
        <p:nvSpPr>
          <p:cNvPr id="6" name="Content Placeholder 5"/>
          <p:cNvSpPr>
            <a:spLocks noGrp="1"/>
          </p:cNvSpPr>
          <p:nvPr>
            <p:ph sz="quarter" idx="4"/>
          </p:nvPr>
        </p:nvSpPr>
        <p:spPr/>
        <p:txBody>
          <a:bodyPr/>
          <a:lstStyle/>
          <a:p>
            <a:endParaRPr lang="en-US" dirty="0"/>
          </a:p>
        </p:txBody>
      </p:sp>
    </p:spTree>
    <p:extLst>
      <p:ext uri="{BB962C8B-B14F-4D97-AF65-F5344CB8AC3E}">
        <p14:creationId xmlns="" xmlns:p14="http://schemas.microsoft.com/office/powerpoint/2010/main" val="16068374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232"/>
            <a:ext cx="10972800" cy="1143000"/>
          </a:xfrm>
        </p:spPr>
        <p:txBody>
          <a:bodyPr/>
          <a:lstStyle/>
          <a:p>
            <a:r>
              <a:rPr lang="en-US" dirty="0"/>
              <a:t>		Defects in Printing</a:t>
            </a:r>
            <a:br>
              <a:rPr lang="en-US" dirty="0"/>
            </a:br>
            <a:r>
              <a:rPr lang="en-US" sz="3200" i="1" dirty="0" smtClean="0"/>
              <a:t>Misplaced print:</a:t>
            </a:r>
            <a:endParaRPr lang="en-US" dirty="0"/>
          </a:p>
        </p:txBody>
      </p:sp>
      <p:sp>
        <p:nvSpPr>
          <p:cNvPr id="3" name="Text Placeholder 2"/>
          <p:cNvSpPr>
            <a:spLocks noGrp="1"/>
          </p:cNvSpPr>
          <p:nvPr>
            <p:ph type="body" idx="1"/>
          </p:nvPr>
        </p:nvSpPr>
        <p:spPr/>
        <p:txBody>
          <a:bodyPr/>
          <a:lstStyle/>
          <a:p>
            <a:endParaRPr lang="en-US" dirty="0" smtClean="0"/>
          </a:p>
          <a:p>
            <a:r>
              <a:rPr lang="en-US" dirty="0" smtClean="0"/>
              <a:t>Description</a:t>
            </a:r>
            <a:endParaRPr lang="en-US" dirty="0"/>
          </a:p>
        </p:txBody>
      </p:sp>
      <p:sp>
        <p:nvSpPr>
          <p:cNvPr id="4" name="Content Placeholder 3"/>
          <p:cNvSpPr>
            <a:spLocks noGrp="1"/>
          </p:cNvSpPr>
          <p:nvPr>
            <p:ph sz="half" idx="2"/>
          </p:nvPr>
        </p:nvSpPr>
        <p:spPr/>
        <p:txBody>
          <a:bodyPr/>
          <a:lstStyle/>
          <a:p>
            <a:r>
              <a:rPr lang="en-US" dirty="0" smtClean="0"/>
              <a:t> If the print is not placed on the desired area is called misplaced print</a:t>
            </a:r>
            <a:endParaRPr lang="en-US" dirty="0"/>
          </a:p>
        </p:txBody>
      </p:sp>
      <p:sp>
        <p:nvSpPr>
          <p:cNvPr id="5" name="Text Placeholder 4"/>
          <p:cNvSpPr>
            <a:spLocks noGrp="1"/>
          </p:cNvSpPr>
          <p:nvPr>
            <p:ph type="body" sz="quarter" idx="3"/>
          </p:nvPr>
        </p:nvSpPr>
        <p:spPr/>
        <p:txBody>
          <a:bodyPr/>
          <a:lstStyle/>
          <a:p>
            <a:r>
              <a:rPr lang="en-US" dirty="0"/>
              <a:t>Photo</a:t>
            </a:r>
          </a:p>
          <a:p>
            <a:endParaRPr lang="en-US" dirty="0"/>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 xmlns:p14="http://schemas.microsoft.com/office/powerpoint/2010/main" val="1235628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Defects in Printing</a:t>
            </a:r>
            <a:br>
              <a:rPr lang="en-US" dirty="0"/>
            </a:br>
            <a:r>
              <a:rPr lang="en-US" sz="3600" i="1" dirty="0" smtClean="0"/>
              <a:t>Print stain:</a:t>
            </a:r>
            <a:endParaRPr lang="en-US" dirty="0"/>
          </a:p>
        </p:txBody>
      </p:sp>
      <p:sp>
        <p:nvSpPr>
          <p:cNvPr id="3" name="Text Placeholder 2"/>
          <p:cNvSpPr>
            <a:spLocks noGrp="1"/>
          </p:cNvSpPr>
          <p:nvPr>
            <p:ph type="body" idx="1"/>
          </p:nvPr>
        </p:nvSpPr>
        <p:spPr/>
        <p:txBody>
          <a:bodyPr>
            <a:normAutofit fontScale="25000" lnSpcReduction="20000"/>
          </a:bodyPr>
          <a:lstStyle/>
          <a:p>
            <a:endParaRPr lang="en-US" dirty="0" smtClean="0"/>
          </a:p>
          <a:p>
            <a:endParaRPr lang="en-US" dirty="0"/>
          </a:p>
          <a:p>
            <a:endParaRPr lang="en-US" dirty="0" smtClean="0"/>
          </a:p>
          <a:p>
            <a:r>
              <a:rPr lang="en-US" sz="9600" dirty="0" smtClean="0"/>
              <a:t>Description</a:t>
            </a:r>
            <a:endParaRPr lang="en-US" sz="9600" dirty="0"/>
          </a:p>
        </p:txBody>
      </p:sp>
      <p:sp>
        <p:nvSpPr>
          <p:cNvPr id="4" name="Content Placeholder 3"/>
          <p:cNvSpPr>
            <a:spLocks noGrp="1"/>
          </p:cNvSpPr>
          <p:nvPr>
            <p:ph sz="half" idx="2"/>
          </p:nvPr>
        </p:nvSpPr>
        <p:spPr/>
        <p:txBody>
          <a:bodyPr/>
          <a:lstStyle/>
          <a:p>
            <a:endParaRPr lang="en-US" dirty="0" smtClean="0"/>
          </a:p>
          <a:p>
            <a:r>
              <a:rPr lang="en-US" dirty="0" smtClean="0"/>
              <a:t>If print paste scattered in the areas that are not to be printed</a:t>
            </a:r>
            <a:endParaRPr lang="en-US" dirty="0"/>
          </a:p>
        </p:txBody>
      </p:sp>
      <p:sp>
        <p:nvSpPr>
          <p:cNvPr id="5" name="Text Placeholder 4"/>
          <p:cNvSpPr>
            <a:spLocks noGrp="1"/>
          </p:cNvSpPr>
          <p:nvPr>
            <p:ph type="body" sz="quarter" idx="3"/>
          </p:nvPr>
        </p:nvSpPr>
        <p:spPr/>
        <p:txBody>
          <a:bodyPr/>
          <a:lstStyle/>
          <a:p>
            <a:r>
              <a:rPr lang="en-US" dirty="0"/>
              <a:t>Photo</a:t>
            </a:r>
          </a:p>
          <a:p>
            <a:endParaRPr lang="en-US" dirty="0"/>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 xmlns:p14="http://schemas.microsoft.com/office/powerpoint/2010/main" val="14234800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Defects in Printing</a:t>
            </a:r>
            <a:br>
              <a:rPr lang="en-US" dirty="0"/>
            </a:br>
            <a:r>
              <a:rPr lang="en-US" sz="3200" i="1" dirty="0" smtClean="0"/>
              <a:t>Uneven Shade:</a:t>
            </a:r>
            <a:endParaRPr lang="en-US" dirty="0"/>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r>
              <a:rPr lang="en-US" dirty="0" smtClean="0"/>
              <a:t>Differences in the shade of the print area is known as uneven print of shade.</a:t>
            </a:r>
            <a:endParaRPr lang="en-US" dirty="0"/>
          </a:p>
        </p:txBody>
      </p:sp>
      <p:sp>
        <p:nvSpPr>
          <p:cNvPr id="5" name="Text Placeholder 4"/>
          <p:cNvSpPr>
            <a:spLocks noGrp="1"/>
          </p:cNvSpPr>
          <p:nvPr>
            <p:ph type="body" sz="quarter" idx="3"/>
          </p:nvPr>
        </p:nvSpPr>
        <p:spPr/>
        <p:txBody>
          <a:bodyPr/>
          <a:lstStyle/>
          <a:p>
            <a:r>
              <a:rPr lang="en-US" dirty="0"/>
              <a:t>Photo</a:t>
            </a:r>
          </a:p>
          <a:p>
            <a:endParaRPr lang="en-US" dirty="0"/>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 xmlns:p14="http://schemas.microsoft.com/office/powerpoint/2010/main" val="3586745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Defects in Printing</a:t>
            </a:r>
            <a:br>
              <a:rPr lang="en-US" dirty="0"/>
            </a:br>
            <a:r>
              <a:rPr lang="en-US" sz="3600" i="1" dirty="0" smtClean="0"/>
              <a:t>White spots:</a:t>
            </a:r>
            <a:endParaRPr lang="en-US" dirty="0"/>
          </a:p>
        </p:txBody>
      </p:sp>
      <p:sp>
        <p:nvSpPr>
          <p:cNvPr id="3" name="Text Placeholder 2"/>
          <p:cNvSpPr>
            <a:spLocks noGrp="1"/>
          </p:cNvSpPr>
          <p:nvPr>
            <p:ph type="body" idx="1"/>
          </p:nvPr>
        </p:nvSpPr>
        <p:spPr/>
        <p:txBody>
          <a:bodyPr>
            <a:normAutofit fontScale="40000" lnSpcReduction="20000"/>
          </a:bodyPr>
          <a:lstStyle/>
          <a:p>
            <a:endParaRPr lang="en-US" dirty="0" smtClean="0"/>
          </a:p>
          <a:p>
            <a:endParaRPr lang="en-US" dirty="0"/>
          </a:p>
          <a:p>
            <a:r>
              <a:rPr lang="en-US" sz="6000" dirty="0" smtClean="0"/>
              <a:t>Description</a:t>
            </a:r>
            <a:endParaRPr lang="en-US" sz="6000" dirty="0"/>
          </a:p>
          <a:p>
            <a:endParaRPr lang="en-US" dirty="0"/>
          </a:p>
        </p:txBody>
      </p:sp>
      <p:sp>
        <p:nvSpPr>
          <p:cNvPr id="4" name="Content Placeholder 3"/>
          <p:cNvSpPr>
            <a:spLocks noGrp="1"/>
          </p:cNvSpPr>
          <p:nvPr>
            <p:ph sz="half" idx="2"/>
          </p:nvPr>
        </p:nvSpPr>
        <p:spPr/>
        <p:txBody>
          <a:bodyPr/>
          <a:lstStyle/>
          <a:p>
            <a:r>
              <a:rPr lang="en-US" dirty="0" smtClean="0"/>
              <a:t> If any dust/dirt remain in the printing area may prevent penetration of print paste into the fabric known as white spots.</a:t>
            </a:r>
            <a:endParaRPr lang="en-US" dirty="0"/>
          </a:p>
        </p:txBody>
      </p:sp>
      <p:sp>
        <p:nvSpPr>
          <p:cNvPr id="5" name="Text Placeholder 4"/>
          <p:cNvSpPr>
            <a:spLocks noGrp="1"/>
          </p:cNvSpPr>
          <p:nvPr>
            <p:ph type="body" sz="quarter" idx="3"/>
          </p:nvPr>
        </p:nvSpPr>
        <p:spPr/>
        <p:txBody>
          <a:bodyPr/>
          <a:lstStyle/>
          <a:p>
            <a:r>
              <a:rPr lang="en-US" dirty="0"/>
              <a:t>Photo</a:t>
            </a:r>
          </a:p>
          <a:p>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493642" y="2093976"/>
            <a:ext cx="5183246" cy="3685032"/>
          </a:xfrm>
          <a:prstGeom prst="rect">
            <a:avLst/>
          </a:prstGeom>
        </p:spPr>
      </p:pic>
    </p:spTree>
    <p:extLst>
      <p:ext uri="{BB962C8B-B14F-4D97-AF65-F5344CB8AC3E}">
        <p14:creationId xmlns="" xmlns:p14="http://schemas.microsoft.com/office/powerpoint/2010/main" val="32384128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Defects in Printing</a:t>
            </a:r>
            <a:br>
              <a:rPr lang="en-US" dirty="0"/>
            </a:br>
            <a:r>
              <a:rPr lang="en-US" sz="3600" i="1" dirty="0" smtClean="0"/>
              <a:t>Mark on print:</a:t>
            </a:r>
            <a:endParaRPr lang="en-US" dirty="0"/>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r>
              <a:rPr lang="en-US" dirty="0" smtClean="0"/>
              <a:t>Any mark present in printed area</a:t>
            </a:r>
            <a:endParaRPr lang="en-US" dirty="0"/>
          </a:p>
        </p:txBody>
      </p:sp>
      <p:sp>
        <p:nvSpPr>
          <p:cNvPr id="5" name="Text Placeholder 4"/>
          <p:cNvSpPr>
            <a:spLocks noGrp="1"/>
          </p:cNvSpPr>
          <p:nvPr>
            <p:ph type="body" sz="quarter" idx="3"/>
          </p:nvPr>
        </p:nvSpPr>
        <p:spPr/>
        <p:txBody>
          <a:bodyPr/>
          <a:lstStyle/>
          <a:p>
            <a:r>
              <a:rPr lang="en-US" dirty="0" smtClean="0"/>
              <a:t>Photo</a:t>
            </a:r>
            <a:endParaRPr lang="en-US" dirty="0"/>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cstate="print"/>
          <a:stretch>
            <a:fillRect/>
          </a:stretch>
        </p:blipFill>
        <p:spPr>
          <a:xfrm>
            <a:off x="6190488" y="2523744"/>
            <a:ext cx="5157216" cy="3749040"/>
          </a:xfrm>
          <a:prstGeom prst="rect">
            <a:avLst/>
          </a:prstGeom>
        </p:spPr>
      </p:pic>
    </p:spTree>
    <p:extLst>
      <p:ext uri="{BB962C8B-B14F-4D97-AF65-F5344CB8AC3E}">
        <p14:creationId xmlns="" xmlns:p14="http://schemas.microsoft.com/office/powerpoint/2010/main" val="3758244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5"/>
            <a:ext cx="10972800" cy="651576"/>
          </a:xfrm>
        </p:spPr>
        <p:txBody>
          <a:bodyPr/>
          <a:lstStyle/>
          <a:p>
            <a:pPr lvl="2" algn="ctr"/>
            <a:r>
              <a:rPr lang="en-US" dirty="0"/>
              <a:t>A. Yarn Test in Composite Factory</a:t>
            </a:r>
          </a:p>
        </p:txBody>
      </p:sp>
      <p:pic>
        <p:nvPicPr>
          <p:cNvPr id="4" name="Content Placeholder 3" descr="YARN TEST.jpg"/>
          <p:cNvPicPr>
            <a:picLocks noGrp="1"/>
          </p:cNvPicPr>
          <p:nvPr>
            <p:ph idx="1"/>
          </p:nvPr>
        </p:nvPicPr>
        <p:blipFill>
          <a:blip r:embed="rId3" cstate="print"/>
          <a:stretch>
            <a:fillRect/>
          </a:stretch>
        </p:blipFill>
        <p:spPr>
          <a:xfrm>
            <a:off x="420624" y="1042416"/>
            <a:ext cx="11439144" cy="5568695"/>
          </a:xfrm>
          <a:prstGeom prst="rect">
            <a:avLst/>
          </a:prstGeom>
        </p:spPr>
      </p:pic>
    </p:spTree>
    <p:extLst>
      <p:ext uri="{BB962C8B-B14F-4D97-AF65-F5344CB8AC3E}">
        <p14:creationId xmlns="" xmlns:p14="http://schemas.microsoft.com/office/powerpoint/2010/main" val="8532331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5"/>
            <a:ext cx="10972800" cy="801478"/>
          </a:xfrm>
        </p:spPr>
        <p:txBody>
          <a:bodyPr/>
          <a:lstStyle/>
          <a:p>
            <a:pPr algn="ctr"/>
            <a:r>
              <a:rPr lang="en-US" dirty="0"/>
              <a:t>C (b) Embroidery Section</a:t>
            </a:r>
          </a:p>
        </p:txBody>
      </p:sp>
      <p:sp>
        <p:nvSpPr>
          <p:cNvPr id="3" name="Content Placeholder 2"/>
          <p:cNvSpPr>
            <a:spLocks noGrp="1"/>
          </p:cNvSpPr>
          <p:nvPr>
            <p:ph idx="1"/>
          </p:nvPr>
        </p:nvSpPr>
        <p:spPr>
          <a:xfrm>
            <a:off x="609600" y="1210457"/>
            <a:ext cx="10972800" cy="4995471"/>
          </a:xfrm>
        </p:spPr>
        <p:txBody>
          <a:bodyPr/>
          <a:lstStyle/>
          <a:p>
            <a:r>
              <a:rPr lang="en-US" dirty="0" smtClean="0"/>
              <a:t>Defects that are usually found in Embroidery are</a:t>
            </a:r>
          </a:p>
          <a:p>
            <a:pPr lvl="1" eaLnBrk="1" fontAlgn="t" hangingPunct="1"/>
            <a:r>
              <a:rPr lang="en-US" b="1" dirty="0"/>
              <a:t>Poor Registration</a:t>
            </a:r>
            <a:endParaRPr lang="en-US" dirty="0"/>
          </a:p>
          <a:p>
            <a:pPr lvl="1" eaLnBrk="1" fontAlgn="t" hangingPunct="1"/>
            <a:r>
              <a:rPr lang="en-US" b="1" dirty="0"/>
              <a:t>Fabric Grin Through or Gapping</a:t>
            </a:r>
            <a:endParaRPr lang="en-US" dirty="0"/>
          </a:p>
          <a:p>
            <a:pPr lvl="1" eaLnBrk="1" fontAlgn="t" hangingPunct="1"/>
            <a:r>
              <a:rPr lang="en-US" b="1" dirty="0"/>
              <a:t>Missed Trim</a:t>
            </a:r>
            <a:endParaRPr lang="en-US" dirty="0"/>
          </a:p>
          <a:p>
            <a:pPr lvl="1" eaLnBrk="1" fontAlgn="t" hangingPunct="1"/>
            <a:r>
              <a:rPr lang="en-US" b="1" dirty="0"/>
              <a:t>Bunching at Corners</a:t>
            </a:r>
            <a:endParaRPr lang="en-US" dirty="0"/>
          </a:p>
          <a:p>
            <a:pPr lvl="1" eaLnBrk="1" fontAlgn="t" hangingPunct="1"/>
            <a:r>
              <a:rPr lang="en-US" b="1" dirty="0"/>
              <a:t>Poor Stitch Balance</a:t>
            </a:r>
            <a:endParaRPr lang="en-US" dirty="0"/>
          </a:p>
          <a:p>
            <a:pPr lvl="1" eaLnBrk="1" fontAlgn="t" hangingPunct="1"/>
            <a:r>
              <a:rPr lang="en-US" b="1" dirty="0"/>
              <a:t>Fabric Damage – Needle Holes</a:t>
            </a:r>
            <a:endParaRPr lang="en-US" dirty="0"/>
          </a:p>
          <a:p>
            <a:pPr lvl="1" eaLnBrk="1" fontAlgn="t" hangingPunct="1"/>
            <a:r>
              <a:rPr lang="en-US" b="1" dirty="0"/>
              <a:t>Embroidery Too Thick</a:t>
            </a:r>
            <a:endParaRPr lang="en-US" dirty="0"/>
          </a:p>
          <a:p>
            <a:pPr lvl="1" eaLnBrk="1" fontAlgn="t" hangingPunct="1"/>
            <a:r>
              <a:rPr lang="en-US" b="1" dirty="0"/>
              <a:t>Poor Coverage – Poor Stitch </a:t>
            </a:r>
            <a:r>
              <a:rPr lang="en-US" b="1" dirty="0" smtClean="0"/>
              <a:t>Density</a:t>
            </a:r>
          </a:p>
          <a:p>
            <a:pPr lvl="1" eaLnBrk="1" fontAlgn="t" hangingPunct="1"/>
            <a:r>
              <a:rPr lang="en-US" b="1" dirty="0" smtClean="0"/>
              <a:t>Poor Hooping</a:t>
            </a:r>
            <a:endParaRPr lang="en-US" dirty="0"/>
          </a:p>
          <a:p>
            <a:endParaRPr lang="en-US" dirty="0" smtClean="0"/>
          </a:p>
          <a:p>
            <a:pPr lvl="1"/>
            <a:endParaRPr lang="en-US" dirty="0"/>
          </a:p>
        </p:txBody>
      </p:sp>
    </p:spTree>
    <p:extLst>
      <p:ext uri="{BB962C8B-B14F-4D97-AF65-F5344CB8AC3E}">
        <p14:creationId xmlns="" xmlns:p14="http://schemas.microsoft.com/office/powerpoint/2010/main" val="28181169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796894"/>
          </a:xfrm>
        </p:spPr>
        <p:txBody>
          <a:bodyPr/>
          <a:lstStyle/>
          <a:p>
            <a:r>
              <a:rPr lang="en-US" dirty="0" smtClean="0"/>
              <a:t>		Defects in Embroidery Section</a:t>
            </a:r>
            <a:br>
              <a:rPr lang="en-US" dirty="0" smtClean="0"/>
            </a:br>
            <a:r>
              <a:rPr lang="en-US" sz="3200" i="1" dirty="0" smtClean="0"/>
              <a:t>Poor Registration</a:t>
            </a:r>
            <a:endParaRPr lang="en-US" i="1" dirty="0"/>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normAutofit/>
          </a:bodyPr>
          <a:lstStyle/>
          <a:p>
            <a:pPr marL="0" indent="0">
              <a:buNone/>
            </a:pPr>
            <a:r>
              <a:rPr lang="en-US" sz="2000" dirty="0"/>
              <a:t>Where the stitches and design</a:t>
            </a:r>
          </a:p>
          <a:p>
            <a:pPr marL="0" indent="0">
              <a:buNone/>
            </a:pPr>
            <a:r>
              <a:rPr lang="en-US" sz="2000" dirty="0"/>
              <a:t>elements do not line up correctly. The </a:t>
            </a:r>
            <a:r>
              <a:rPr lang="en-US" sz="2000" dirty="0" smtClean="0"/>
              <a:t>embroidery sewing </a:t>
            </a:r>
            <a:r>
              <a:rPr lang="en-US" sz="2000" dirty="0"/>
              <a:t>process sews different colors at </a:t>
            </a:r>
            <a:r>
              <a:rPr lang="en-US" sz="2000" dirty="0" smtClean="0"/>
              <a:t>different times</a:t>
            </a:r>
            <a:r>
              <a:rPr lang="en-US" sz="2000" dirty="0"/>
              <a:t>. If the fabric shifts while one color is </a:t>
            </a:r>
            <a:r>
              <a:rPr lang="en-US" sz="2000" dirty="0" smtClean="0"/>
              <a:t>being sewn</a:t>
            </a:r>
            <a:r>
              <a:rPr lang="en-US" sz="2000" dirty="0"/>
              <a:t>, then poor registration will occur when </a:t>
            </a:r>
            <a:r>
              <a:rPr lang="en-US" sz="2000" dirty="0" smtClean="0"/>
              <a:t>the next </a:t>
            </a:r>
            <a:r>
              <a:rPr lang="en-US" sz="2000" dirty="0"/>
              <a:t>color is sewn</a:t>
            </a:r>
            <a:r>
              <a:rPr lang="en-US" sz="2000" dirty="0" smtClean="0"/>
              <a:t>.</a:t>
            </a:r>
          </a:p>
          <a:p>
            <a:pPr marL="0" indent="0">
              <a:buNone/>
            </a:pPr>
            <a:r>
              <a:rPr lang="en-US" sz="2000" dirty="0"/>
              <a:t>Sometimes it is difficult to </a:t>
            </a:r>
            <a:r>
              <a:rPr lang="en-US" sz="2000" dirty="0" smtClean="0"/>
              <a:t>tell the </a:t>
            </a:r>
            <a:r>
              <a:rPr lang="en-US" sz="2000" dirty="0"/>
              <a:t>difference between poor registration, </a:t>
            </a:r>
            <a:r>
              <a:rPr lang="en-US" sz="2000" dirty="0" smtClean="0"/>
              <a:t>poor digitizing</a:t>
            </a:r>
            <a:r>
              <a:rPr lang="en-US" sz="2000" dirty="0"/>
              <a:t>, and fabric “grin-through” or “gapping” </a:t>
            </a:r>
            <a:r>
              <a:rPr lang="en-US" sz="2000" dirty="0" smtClean="0"/>
              <a:t>due to </a:t>
            </a:r>
            <a:r>
              <a:rPr lang="en-US" sz="2000" dirty="0"/>
              <a:t>thread “pull”</a:t>
            </a:r>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327486" y="2560321"/>
            <a:ext cx="5532281" cy="4005072"/>
          </a:xfrm>
          <a:prstGeom prst="rect">
            <a:avLst/>
          </a:prstGeom>
        </p:spPr>
      </p:pic>
    </p:spTree>
    <p:extLst>
      <p:ext uri="{BB962C8B-B14F-4D97-AF65-F5344CB8AC3E}">
        <p14:creationId xmlns="" xmlns:p14="http://schemas.microsoft.com/office/powerpoint/2010/main" val="2693819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4775"/>
            <a:ext cx="10515600" cy="1325563"/>
          </a:xfrm>
        </p:spPr>
        <p:txBody>
          <a:bodyPr>
            <a:normAutofit fontScale="90000"/>
          </a:bodyPr>
          <a:lstStyle/>
          <a:p>
            <a:pPr lvl="1" algn="l" rtl="0">
              <a:lnSpc>
                <a:spcPct val="90000"/>
              </a:lnSpc>
              <a:spcBef>
                <a:spcPct val="0"/>
              </a:spcBef>
            </a:pPr>
            <a:r>
              <a:rPr lang="en-US" dirty="0" smtClean="0"/>
              <a:t/>
            </a:r>
            <a:br>
              <a:rPr lang="en-US" dirty="0" smtClean="0"/>
            </a:br>
            <a:r>
              <a:rPr lang="en-US" dirty="0"/>
              <a:t/>
            </a:r>
            <a:br>
              <a:rPr lang="en-US" dirty="0"/>
            </a:br>
            <a:r>
              <a:rPr lang="en-US" dirty="0" smtClean="0"/>
              <a:t>		</a:t>
            </a:r>
            <a:r>
              <a:rPr lang="en-US" sz="4000" dirty="0" smtClean="0"/>
              <a:t> Defects in Embroidery Section</a:t>
            </a:r>
            <a:r>
              <a:rPr lang="en-US" dirty="0" smtClean="0"/>
              <a:t/>
            </a:r>
            <a:br>
              <a:rPr lang="en-US" dirty="0" smtClean="0"/>
            </a:br>
            <a:r>
              <a:rPr lang="en-US" dirty="0" smtClean="0"/>
              <a:t/>
            </a:r>
            <a:br>
              <a:rPr lang="en-US" dirty="0" smtClean="0"/>
            </a:br>
            <a:r>
              <a:rPr lang="en-US" sz="2700" b="1" i="1" dirty="0" smtClean="0"/>
              <a:t>Fabric Grin Through or Gapping</a:t>
            </a:r>
            <a:r>
              <a:rPr lang="en-US" dirty="0" smtClean="0"/>
              <a:t/>
            </a:r>
            <a:br>
              <a:rPr lang="en-US" dirty="0" smtClean="0"/>
            </a:br>
            <a:r>
              <a:rPr lang="en-US" dirty="0" smtClean="0"/>
              <a:t/>
            </a:r>
            <a:br>
              <a:rPr lang="en-US" dirty="0" smtClean="0"/>
            </a:br>
            <a:r>
              <a:rPr lang="en-US" dirty="0"/>
              <a:t/>
            </a:r>
            <a:br>
              <a:rPr lang="en-US" dirty="0"/>
            </a:br>
            <a:endParaRPr lang="en-US" dirty="0"/>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normAutofit/>
          </a:bodyPr>
          <a:lstStyle/>
          <a:p>
            <a:pPr marL="0" indent="0">
              <a:buNone/>
            </a:pPr>
            <a:r>
              <a:rPr lang="en-US" sz="2400" dirty="0" smtClean="0"/>
              <a:t>Where the fabric is seen through</a:t>
            </a:r>
          </a:p>
          <a:p>
            <a:pPr marL="0" indent="0">
              <a:buNone/>
            </a:pPr>
            <a:r>
              <a:rPr lang="en-US" sz="2400" dirty="0" smtClean="0"/>
              <a:t>the embroidery design either in the </a:t>
            </a:r>
          </a:p>
          <a:p>
            <a:pPr marL="0" indent="0">
              <a:buNone/>
            </a:pPr>
            <a:r>
              <a:rPr lang="en-US" sz="2400" dirty="0" smtClean="0"/>
              <a:t>middle of the pattern or on the edge</a:t>
            </a:r>
            <a:endParaRPr lang="en-US" sz="2400" dirty="0"/>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380468" y="2596896"/>
            <a:ext cx="5314707" cy="3959351"/>
          </a:xfrm>
          <a:prstGeom prst="rect">
            <a:avLst/>
          </a:prstGeom>
        </p:spPr>
      </p:pic>
    </p:spTree>
    <p:extLst>
      <p:ext uri="{BB962C8B-B14F-4D97-AF65-F5344CB8AC3E}">
        <p14:creationId xmlns="" xmlns:p14="http://schemas.microsoft.com/office/powerpoint/2010/main" val="20655703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 Defects in Embroidery Section</a:t>
            </a:r>
            <a:br>
              <a:rPr lang="en-US" dirty="0"/>
            </a:br>
            <a:r>
              <a:rPr lang="en-US" i="1" dirty="0" smtClean="0"/>
              <a:t>Untrimmed Embroidery</a:t>
            </a:r>
            <a:endParaRPr lang="en-US" i="1" dirty="0"/>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pPr marL="0" indent="0">
              <a:buNone/>
            </a:pPr>
            <a:r>
              <a:rPr lang="en-US" dirty="0"/>
              <a:t>Where threads are left on </a:t>
            </a:r>
            <a:r>
              <a:rPr lang="en-US" dirty="0" smtClean="0"/>
              <a:t>the embroidery </a:t>
            </a:r>
            <a:r>
              <a:rPr lang="en-US" dirty="0"/>
              <a:t>pattern between images or lettering.</a:t>
            </a:r>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413054" y="2203704"/>
            <a:ext cx="3947097" cy="1216152"/>
          </a:xfrm>
          <a:prstGeom prst="rect">
            <a:avLst/>
          </a:prstGeom>
        </p:spPr>
      </p:pic>
      <p:pic>
        <p:nvPicPr>
          <p:cNvPr id="8" name="Picture 7"/>
          <p:cNvPicPr>
            <a:picLocks noChangeAspect="1"/>
          </p:cNvPicPr>
          <p:nvPr/>
        </p:nvPicPr>
        <p:blipFill>
          <a:blip r:embed="rId3" cstate="print"/>
          <a:stretch>
            <a:fillRect/>
          </a:stretch>
        </p:blipFill>
        <p:spPr>
          <a:xfrm>
            <a:off x="6413054" y="3487893"/>
            <a:ext cx="4065969" cy="2583724"/>
          </a:xfrm>
          <a:prstGeom prst="rect">
            <a:avLst/>
          </a:prstGeom>
        </p:spPr>
      </p:pic>
    </p:spTree>
    <p:extLst>
      <p:ext uri="{BB962C8B-B14F-4D97-AF65-F5344CB8AC3E}">
        <p14:creationId xmlns="" xmlns:p14="http://schemas.microsoft.com/office/powerpoint/2010/main" val="28710646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 Defects in Embroidery Section</a:t>
            </a:r>
            <a:br>
              <a:rPr lang="en-US" dirty="0"/>
            </a:br>
            <a:r>
              <a:rPr lang="en-US" i="1" dirty="0"/>
              <a:t>Bunching at Corners</a:t>
            </a:r>
          </a:p>
        </p:txBody>
      </p:sp>
      <p:sp>
        <p:nvSpPr>
          <p:cNvPr id="3" name="Text Placeholder 2"/>
          <p:cNvSpPr>
            <a:spLocks noGrp="1"/>
          </p:cNvSpPr>
          <p:nvPr>
            <p:ph type="body" idx="1"/>
          </p:nvPr>
        </p:nvSpPr>
        <p:spPr/>
        <p:txBody>
          <a:bodyPr/>
          <a:lstStyle/>
          <a:p>
            <a:r>
              <a:rPr lang="en-US" dirty="0"/>
              <a:t>Description</a:t>
            </a:r>
          </a:p>
          <a:p>
            <a:endParaRPr lang="en-US" dirty="0"/>
          </a:p>
        </p:txBody>
      </p:sp>
      <p:sp>
        <p:nvSpPr>
          <p:cNvPr id="4" name="Content Placeholder 3"/>
          <p:cNvSpPr>
            <a:spLocks noGrp="1"/>
          </p:cNvSpPr>
          <p:nvPr>
            <p:ph sz="half" idx="2"/>
          </p:nvPr>
        </p:nvSpPr>
        <p:spPr/>
        <p:txBody>
          <a:bodyPr>
            <a:normAutofit/>
          </a:bodyPr>
          <a:lstStyle/>
          <a:p>
            <a:pPr marL="0" indent="0">
              <a:buNone/>
            </a:pPr>
            <a:r>
              <a:rPr lang="en-US" dirty="0"/>
              <a:t>Where the corners of lettering </a:t>
            </a:r>
            <a:r>
              <a:rPr lang="en-US" dirty="0" smtClean="0"/>
              <a:t>or shapes </a:t>
            </a:r>
            <a:r>
              <a:rPr lang="en-US" dirty="0"/>
              <a:t>are not sharp and crisp but are bunched </a:t>
            </a:r>
            <a:r>
              <a:rPr lang="en-US" dirty="0" smtClean="0"/>
              <a:t>up or </a:t>
            </a:r>
            <a:r>
              <a:rPr lang="en-US" dirty="0"/>
              <a:t>distorted. Usually caused by too much thread </a:t>
            </a:r>
            <a:r>
              <a:rPr lang="en-US" dirty="0" smtClean="0"/>
              <a:t>in the </a:t>
            </a:r>
            <a:r>
              <a:rPr lang="en-US" dirty="0"/>
              <a:t>corners due to poor digitizing</a:t>
            </a:r>
          </a:p>
        </p:txBody>
      </p:sp>
      <p:sp>
        <p:nvSpPr>
          <p:cNvPr id="5" name="Text Placeholder 4"/>
          <p:cNvSpPr>
            <a:spLocks noGrp="1"/>
          </p:cNvSpPr>
          <p:nvPr>
            <p:ph type="body" sz="quarter" idx="3"/>
          </p:nvPr>
        </p:nvSpPr>
        <p:spPr/>
        <p:txBody>
          <a:bodyPr/>
          <a:lstStyle/>
          <a:p>
            <a:r>
              <a:rPr lang="en-US" dirty="0"/>
              <a:t>Photo</a:t>
            </a:r>
          </a:p>
          <a:p>
            <a:endParaRPr lang="en-US" dirty="0"/>
          </a:p>
        </p:txBody>
      </p:sp>
      <p:pic>
        <p:nvPicPr>
          <p:cNvPr id="9" name="Content Placeholder 8"/>
          <p:cNvPicPr>
            <a:picLocks noGrp="1" noChangeAspect="1"/>
          </p:cNvPicPr>
          <p:nvPr>
            <p:ph sz="quarter" idx="4"/>
          </p:nvPr>
        </p:nvPicPr>
        <p:blipFill>
          <a:blip r:embed="rId2" cstate="print"/>
          <a:stretch>
            <a:fillRect/>
          </a:stretch>
        </p:blipFill>
        <p:spPr>
          <a:xfrm>
            <a:off x="6199632" y="2057400"/>
            <a:ext cx="5504688" cy="3913631"/>
          </a:xfrm>
          <a:prstGeom prst="rect">
            <a:avLst/>
          </a:prstGeom>
        </p:spPr>
      </p:pic>
    </p:spTree>
    <p:extLst>
      <p:ext uri="{BB962C8B-B14F-4D97-AF65-F5344CB8AC3E}">
        <p14:creationId xmlns="" xmlns:p14="http://schemas.microsoft.com/office/powerpoint/2010/main" val="9385881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Defects </a:t>
            </a:r>
            <a:r>
              <a:rPr lang="en-US" dirty="0"/>
              <a:t>in Embroidery Section</a:t>
            </a:r>
            <a:br>
              <a:rPr lang="en-US" dirty="0"/>
            </a:br>
            <a:r>
              <a:rPr lang="en-US" i="1" dirty="0"/>
              <a:t>Poor Stitch Balance</a:t>
            </a:r>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pPr marL="0" indent="0">
              <a:buNone/>
            </a:pPr>
            <a:r>
              <a:rPr lang="en-US" dirty="0"/>
              <a:t>where white bobbin thread shows</a:t>
            </a:r>
          </a:p>
          <a:p>
            <a:pPr marL="0" indent="0">
              <a:buNone/>
            </a:pPr>
            <a:r>
              <a:rPr lang="en-US" dirty="0"/>
              <a:t>on the topside of the embroidery. Ideally, </a:t>
            </a:r>
            <a:r>
              <a:rPr lang="en-US" dirty="0" smtClean="0"/>
              <a:t>the needle </a:t>
            </a:r>
            <a:r>
              <a:rPr lang="en-US" dirty="0"/>
              <a:t>thread should be held on the underside </a:t>
            </a:r>
            <a:r>
              <a:rPr lang="en-US" dirty="0" smtClean="0"/>
              <a:t>of the </a:t>
            </a:r>
            <a:r>
              <a:rPr lang="en-US" dirty="0"/>
              <a:t>seam, and not ever be pulled up to the topside</a:t>
            </a:r>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089904" y="2292350"/>
            <a:ext cx="5449823" cy="3733546"/>
          </a:xfrm>
          <a:prstGeom prst="rect">
            <a:avLst/>
          </a:prstGeom>
        </p:spPr>
      </p:pic>
    </p:spTree>
    <p:extLst>
      <p:ext uri="{BB962C8B-B14F-4D97-AF65-F5344CB8AC3E}">
        <p14:creationId xmlns="" xmlns:p14="http://schemas.microsoft.com/office/powerpoint/2010/main" val="20986602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Defects </a:t>
            </a:r>
            <a:r>
              <a:rPr lang="en-US" dirty="0"/>
              <a:t>in Embroidery </a:t>
            </a:r>
            <a:r>
              <a:rPr lang="en-US" dirty="0" smtClean="0"/>
              <a:t>Section</a:t>
            </a:r>
            <a:br>
              <a:rPr lang="en-US" dirty="0" smtClean="0"/>
            </a:br>
            <a:r>
              <a:rPr lang="en-US" sz="4000" i="1" dirty="0"/>
              <a:t>Fabric Damage – Needle Holes</a:t>
            </a:r>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pPr marL="0" indent="0">
              <a:buNone/>
            </a:pPr>
            <a:r>
              <a:rPr lang="en-US" dirty="0"/>
              <a:t>Where the fabric is damaged</a:t>
            </a:r>
          </a:p>
          <a:p>
            <a:pPr marL="0" indent="0">
              <a:buNone/>
            </a:pPr>
            <a:r>
              <a:rPr lang="en-US" dirty="0"/>
              <a:t>around the corners of the embroidery.</a:t>
            </a:r>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639290" y="2221992"/>
            <a:ext cx="5156470" cy="3364991"/>
          </a:xfrm>
          <a:prstGeom prst="rect">
            <a:avLst/>
          </a:prstGeom>
        </p:spPr>
      </p:pic>
    </p:spTree>
    <p:extLst>
      <p:ext uri="{BB962C8B-B14F-4D97-AF65-F5344CB8AC3E}">
        <p14:creationId xmlns="" xmlns:p14="http://schemas.microsoft.com/office/powerpoint/2010/main" val="33259011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Defects </a:t>
            </a:r>
            <a:r>
              <a:rPr lang="en-US" dirty="0"/>
              <a:t>in Embroidery </a:t>
            </a:r>
            <a:r>
              <a:rPr lang="en-US" dirty="0" smtClean="0"/>
              <a:t>Section</a:t>
            </a:r>
            <a:br>
              <a:rPr lang="en-US" dirty="0" smtClean="0"/>
            </a:br>
            <a:r>
              <a:rPr lang="en-US" sz="4000" i="1" dirty="0"/>
              <a:t>Embroidery Too Thick</a:t>
            </a:r>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a:xfrm>
            <a:off x="839788" y="2791502"/>
            <a:ext cx="5157787" cy="3684588"/>
          </a:xfrm>
        </p:spPr>
        <p:txBody>
          <a:bodyPr/>
          <a:lstStyle/>
          <a:p>
            <a:pPr marL="0" indent="0">
              <a:buNone/>
            </a:pPr>
            <a:r>
              <a:rPr lang="en-US" dirty="0"/>
              <a:t>Where the embroidery is too </a:t>
            </a:r>
            <a:r>
              <a:rPr lang="en-US" dirty="0" smtClean="0"/>
              <a:t>thick and </a:t>
            </a:r>
            <a:r>
              <a:rPr lang="en-US" dirty="0"/>
              <a:t>uncomfortable.</a:t>
            </a:r>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579792" y="2596896"/>
            <a:ext cx="5371415" cy="3191256"/>
          </a:xfrm>
          <a:prstGeom prst="rect">
            <a:avLst/>
          </a:prstGeom>
        </p:spPr>
      </p:pic>
    </p:spTree>
    <p:extLst>
      <p:ext uri="{BB962C8B-B14F-4D97-AF65-F5344CB8AC3E}">
        <p14:creationId xmlns="" xmlns:p14="http://schemas.microsoft.com/office/powerpoint/2010/main" val="16153685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Defects </a:t>
            </a:r>
            <a:r>
              <a:rPr lang="en-US" dirty="0"/>
              <a:t>in Embroidery </a:t>
            </a:r>
            <a:r>
              <a:rPr lang="en-US" dirty="0" smtClean="0"/>
              <a:t>Section</a:t>
            </a:r>
            <a:br>
              <a:rPr lang="en-US" dirty="0" smtClean="0"/>
            </a:br>
            <a:r>
              <a:rPr lang="en-US" sz="4000" i="1" dirty="0"/>
              <a:t>Poor Stitch Density</a:t>
            </a:r>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endParaRPr lang="en-US" dirty="0" smtClean="0"/>
          </a:p>
          <a:p>
            <a:r>
              <a:rPr lang="en-US" dirty="0"/>
              <a:t>Where the stitch density is not</a:t>
            </a:r>
          </a:p>
          <a:p>
            <a:pPr marL="0" indent="0">
              <a:buNone/>
            </a:pPr>
            <a:r>
              <a:rPr lang="en-US" dirty="0"/>
              <a:t>thick enough </a:t>
            </a:r>
            <a:r>
              <a:rPr lang="en-US"/>
              <a:t>and </a:t>
            </a:r>
            <a:r>
              <a:rPr lang="en-US" smtClean="0"/>
              <a:t>one </a:t>
            </a:r>
            <a:r>
              <a:rPr lang="en-US" dirty="0"/>
              <a:t>can see </a:t>
            </a:r>
            <a:r>
              <a:rPr lang="en-US" dirty="0" smtClean="0"/>
              <a:t>the fabric through the embroidery </a:t>
            </a:r>
            <a:r>
              <a:rPr lang="en-US" dirty="0"/>
              <a:t>stitching</a:t>
            </a:r>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309360" y="2231137"/>
            <a:ext cx="5468112" cy="3483864"/>
          </a:xfrm>
          <a:prstGeom prst="rect">
            <a:avLst/>
          </a:prstGeom>
        </p:spPr>
      </p:pic>
    </p:spTree>
    <p:extLst>
      <p:ext uri="{BB962C8B-B14F-4D97-AF65-F5344CB8AC3E}">
        <p14:creationId xmlns="" xmlns:p14="http://schemas.microsoft.com/office/powerpoint/2010/main" val="25508446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Defects in Embroidery Section</a:t>
            </a:r>
            <a:br>
              <a:rPr lang="en-US" dirty="0"/>
            </a:br>
            <a:r>
              <a:rPr lang="en-US" sz="3600" i="1" dirty="0"/>
              <a:t>Poor Hooping</a:t>
            </a:r>
          </a:p>
        </p:txBody>
      </p:sp>
      <p:sp>
        <p:nvSpPr>
          <p:cNvPr id="3" name="Text Placeholder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lstStyle/>
          <a:p>
            <a:r>
              <a:rPr lang="en-US" dirty="0"/>
              <a:t>Where the fabric around </a:t>
            </a:r>
            <a:r>
              <a:rPr lang="en-US" dirty="0" smtClean="0"/>
              <a:t>the embroidery </a:t>
            </a:r>
            <a:r>
              <a:rPr lang="en-US" dirty="0"/>
              <a:t>looks distorted and does not lay flat.</a:t>
            </a:r>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p:cNvPicPr>
            <a:picLocks noGrp="1" noChangeAspect="1"/>
          </p:cNvPicPr>
          <p:nvPr>
            <p:ph sz="quarter" idx="4"/>
          </p:nvPr>
        </p:nvPicPr>
        <p:blipFill>
          <a:blip r:embed="rId2" cstate="print"/>
          <a:stretch>
            <a:fillRect/>
          </a:stretch>
        </p:blipFill>
        <p:spPr>
          <a:xfrm>
            <a:off x="6569422" y="2487168"/>
            <a:ext cx="5116610" cy="3547871"/>
          </a:xfrm>
          <a:prstGeom prst="rect">
            <a:avLst/>
          </a:prstGeom>
        </p:spPr>
      </p:pic>
    </p:spTree>
    <p:extLst>
      <p:ext uri="{BB962C8B-B14F-4D97-AF65-F5344CB8AC3E}">
        <p14:creationId xmlns="" xmlns:p14="http://schemas.microsoft.com/office/powerpoint/2010/main" val="1317875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US" dirty="0"/>
              <a:t>B. Sample </a:t>
            </a:r>
            <a:r>
              <a:rPr lang="en-US" dirty="0" smtClean="0"/>
              <a:t>Section : Comments of Buyer on Sample</a:t>
            </a:r>
            <a:r>
              <a:rPr lang="en-US" b="1" dirty="0" smtClean="0"/>
              <a:t/>
            </a:r>
            <a:br>
              <a:rPr lang="en-US" b="1" dirty="0" smtClean="0"/>
            </a:br>
            <a:endParaRPr lang="en-US" dirty="0"/>
          </a:p>
        </p:txBody>
      </p:sp>
      <p:sp>
        <p:nvSpPr>
          <p:cNvPr id="3" name="Content Placeholder 2"/>
          <p:cNvSpPr>
            <a:spLocks noGrp="1"/>
          </p:cNvSpPr>
          <p:nvPr>
            <p:ph idx="1"/>
          </p:nvPr>
        </p:nvSpPr>
        <p:spPr/>
        <p:txBody>
          <a:bodyPr/>
          <a:lstStyle/>
          <a:p>
            <a:r>
              <a:rPr lang="en-US" dirty="0" smtClean="0"/>
              <a:t> </a:t>
            </a:r>
            <a:r>
              <a:rPr lang="en-GB" dirty="0">
                <a:latin typeface="Arial" pitchFamily="34" charset="0"/>
                <a:ea typeface="Times New Roman" pitchFamily="18" charset="0"/>
                <a:cs typeface="Arial" pitchFamily="34" charset="0"/>
              </a:rPr>
              <a:t>Sample making is one of the main processes in garment manufacturing that plays vital role in attracting buyers and confirming the </a:t>
            </a:r>
            <a:r>
              <a:rPr lang="en-GB" dirty="0" smtClean="0">
                <a:latin typeface="Arial" pitchFamily="34" charset="0"/>
                <a:ea typeface="Times New Roman" pitchFamily="18" charset="0"/>
                <a:cs typeface="Arial" pitchFamily="34" charset="0"/>
              </a:rPr>
              <a:t>order</a:t>
            </a:r>
          </a:p>
          <a:p>
            <a:pPr lvl="1"/>
            <a:r>
              <a:rPr lang="en-GB" dirty="0">
                <a:latin typeface="Arial" pitchFamily="34" charset="0"/>
                <a:cs typeface="Arial" pitchFamily="34" charset="0"/>
              </a:rPr>
              <a:t> </a:t>
            </a:r>
            <a:r>
              <a:rPr lang="en-GB" dirty="0" smtClean="0">
                <a:latin typeface="Arial" pitchFamily="34" charset="0"/>
                <a:cs typeface="Arial" pitchFamily="34" charset="0"/>
              </a:rPr>
              <a:t>Problems found in sample garments are usually</a:t>
            </a:r>
          </a:p>
          <a:p>
            <a:pPr lvl="2"/>
            <a:r>
              <a:rPr lang="en-US" dirty="0" smtClean="0"/>
              <a:t>Wrong </a:t>
            </a:r>
            <a:r>
              <a:rPr lang="en-US" dirty="0"/>
              <a:t>Measurement</a:t>
            </a:r>
          </a:p>
          <a:p>
            <a:pPr lvl="2"/>
            <a:r>
              <a:rPr lang="en-GB" dirty="0"/>
              <a:t>Wrong Shaped Garment </a:t>
            </a:r>
            <a:r>
              <a:rPr lang="en-GB" dirty="0" smtClean="0"/>
              <a:t>Parts</a:t>
            </a:r>
            <a:endParaRPr lang="en-US" dirty="0"/>
          </a:p>
          <a:p>
            <a:pPr lvl="2"/>
            <a:r>
              <a:rPr lang="en-US" dirty="0"/>
              <a:t>Wrong </a:t>
            </a:r>
            <a:r>
              <a:rPr lang="en-GB" dirty="0"/>
              <a:t>Stitching</a:t>
            </a:r>
            <a:endParaRPr lang="en-US" dirty="0"/>
          </a:p>
          <a:p>
            <a:pPr lvl="2"/>
            <a:r>
              <a:rPr lang="en-US" dirty="0" smtClean="0"/>
              <a:t>Spot</a:t>
            </a:r>
          </a:p>
          <a:p>
            <a:pPr lvl="2"/>
            <a:r>
              <a:rPr lang="en-GB" dirty="0"/>
              <a:t>Rough Hand Feel</a:t>
            </a:r>
            <a:endParaRPr lang="en-US" dirty="0"/>
          </a:p>
          <a:p>
            <a:pPr lvl="2"/>
            <a:r>
              <a:rPr lang="en-US" dirty="0" smtClean="0"/>
              <a:t>Wrong Accessories</a:t>
            </a:r>
          </a:p>
          <a:p>
            <a:pPr marL="671512" lvl="2" indent="0">
              <a:buNone/>
            </a:pPr>
            <a:endParaRPr lang="en-US" dirty="0"/>
          </a:p>
        </p:txBody>
      </p:sp>
    </p:spTree>
    <p:extLst>
      <p:ext uri="{BB962C8B-B14F-4D97-AF65-F5344CB8AC3E}">
        <p14:creationId xmlns="" xmlns:p14="http://schemas.microsoft.com/office/powerpoint/2010/main" val="17308703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 Accessories</a:t>
            </a:r>
            <a:endParaRPr lang="en-US" dirty="0"/>
          </a:p>
        </p:txBody>
      </p:sp>
      <p:sp>
        <p:nvSpPr>
          <p:cNvPr id="3" name="Content Placeholder 2"/>
          <p:cNvSpPr>
            <a:spLocks noGrp="1"/>
          </p:cNvSpPr>
          <p:nvPr>
            <p:ph idx="1"/>
          </p:nvPr>
        </p:nvSpPr>
        <p:spPr>
          <a:xfrm>
            <a:off x="609600" y="1177707"/>
            <a:ext cx="10972800" cy="5163132"/>
          </a:xfrm>
        </p:spPr>
        <p:txBody>
          <a:bodyPr/>
          <a:lstStyle/>
          <a:p>
            <a:r>
              <a:rPr lang="en-US" dirty="0" smtClean="0"/>
              <a:t> Important Rules for Accessories Inspection</a:t>
            </a:r>
          </a:p>
          <a:p>
            <a:pPr lvl="1"/>
            <a:r>
              <a:rPr lang="en-US" dirty="0"/>
              <a:t> </a:t>
            </a:r>
            <a:r>
              <a:rPr lang="en-US" dirty="0" smtClean="0"/>
              <a:t>Both Quality and Quantity should be inspected</a:t>
            </a:r>
          </a:p>
          <a:p>
            <a:pPr lvl="1"/>
            <a:r>
              <a:rPr lang="en-US" dirty="0"/>
              <a:t> </a:t>
            </a:r>
            <a:r>
              <a:rPr lang="en-US" dirty="0" smtClean="0"/>
              <a:t>10% accessories should be inspected, if any discrepancy is found, 100% accessories will be inspected</a:t>
            </a:r>
          </a:p>
          <a:p>
            <a:pPr lvl="1"/>
            <a:r>
              <a:rPr lang="en-US" dirty="0"/>
              <a:t> </a:t>
            </a:r>
            <a:r>
              <a:rPr lang="en-US" dirty="0" smtClean="0"/>
              <a:t>If any critical defects found, lot will be rejected</a:t>
            </a:r>
          </a:p>
          <a:p>
            <a:pPr lvl="1"/>
            <a:r>
              <a:rPr lang="en-US" dirty="0"/>
              <a:t> Hang tags </a:t>
            </a:r>
            <a:r>
              <a:rPr lang="en-US" dirty="0" smtClean="0"/>
              <a:t>and labels having </a:t>
            </a:r>
            <a:r>
              <a:rPr lang="en-US" dirty="0"/>
              <a:t>barcodes printed on them must be checked </a:t>
            </a:r>
            <a:r>
              <a:rPr lang="en-US" dirty="0" smtClean="0"/>
              <a:t>properly by scanner</a:t>
            </a:r>
          </a:p>
          <a:p>
            <a:pPr lvl="1"/>
            <a:r>
              <a:rPr lang="en-US" dirty="0"/>
              <a:t> All trims have to be checked using buyer approved light </a:t>
            </a:r>
            <a:r>
              <a:rPr lang="en-US" dirty="0" smtClean="0"/>
              <a:t>source: </a:t>
            </a:r>
            <a:r>
              <a:rPr lang="en-US" dirty="0"/>
              <a:t>D65, TL84, UV, CWF, FA, and UL3500</a:t>
            </a:r>
            <a:r>
              <a:rPr lang="en-US" dirty="0" smtClean="0"/>
              <a:t>.</a:t>
            </a:r>
          </a:p>
          <a:p>
            <a:pPr lvl="1"/>
            <a:r>
              <a:rPr lang="en-US" dirty="0"/>
              <a:t>After completing Brand labels </a:t>
            </a:r>
            <a:r>
              <a:rPr lang="en-US" dirty="0" smtClean="0"/>
              <a:t>inspection, </a:t>
            </a:r>
            <a:r>
              <a:rPr lang="en-US" dirty="0"/>
              <a:t>its must keep in confirm area with lock and key. Key must be handle store in charge only</a:t>
            </a:r>
          </a:p>
          <a:p>
            <a:pPr lvl="1"/>
            <a:endParaRPr lang="en-US" dirty="0"/>
          </a:p>
        </p:txBody>
      </p:sp>
    </p:spTree>
    <p:extLst>
      <p:ext uri="{BB962C8B-B14F-4D97-AF65-F5344CB8AC3E}">
        <p14:creationId xmlns="" xmlns:p14="http://schemas.microsoft.com/office/powerpoint/2010/main" val="38995957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a:r>
            <a:br>
              <a:rPr lang="en-US" b="1" dirty="0" smtClean="0"/>
            </a:br>
            <a:r>
              <a:rPr lang="en-US" dirty="0" smtClean="0"/>
              <a:t>Button</a:t>
            </a:r>
            <a:endParaRPr lang="en-US" dirty="0"/>
          </a:p>
        </p:txBody>
      </p:sp>
      <p:sp>
        <p:nvSpPr>
          <p:cNvPr id="3" name="Content Placeholder 2"/>
          <p:cNvSpPr>
            <a:spLocks noGrp="1"/>
          </p:cNvSpPr>
          <p:nvPr>
            <p:ph idx="1"/>
          </p:nvPr>
        </p:nvSpPr>
        <p:spPr/>
        <p:txBody>
          <a:bodyPr/>
          <a:lstStyle/>
          <a:p>
            <a:r>
              <a:rPr lang="en-US" dirty="0" smtClean="0"/>
              <a:t> Checking criteria of a button are</a:t>
            </a:r>
          </a:p>
          <a:p>
            <a:pPr lvl="3"/>
            <a:r>
              <a:rPr lang="en-US" dirty="0"/>
              <a:t> </a:t>
            </a:r>
            <a:r>
              <a:rPr lang="en-US" dirty="0" smtClean="0"/>
              <a:t>Size (</a:t>
            </a:r>
            <a:r>
              <a:rPr lang="en-US" dirty="0" err="1" smtClean="0"/>
              <a:t>Ligne</a:t>
            </a:r>
            <a:r>
              <a:rPr lang="en-US" dirty="0" smtClean="0"/>
              <a:t>)</a:t>
            </a:r>
          </a:p>
          <a:p>
            <a:pPr lvl="3"/>
            <a:r>
              <a:rPr lang="en-US" dirty="0"/>
              <a:t> </a:t>
            </a:r>
            <a:r>
              <a:rPr lang="en-US" dirty="0" smtClean="0"/>
              <a:t>Color </a:t>
            </a:r>
          </a:p>
          <a:p>
            <a:pPr lvl="3"/>
            <a:r>
              <a:rPr lang="en-US" dirty="0"/>
              <a:t> </a:t>
            </a:r>
            <a:r>
              <a:rPr lang="en-US" dirty="0" smtClean="0"/>
              <a:t>Shade variation</a:t>
            </a:r>
          </a:p>
          <a:p>
            <a:pPr lvl="3"/>
            <a:r>
              <a:rPr lang="en-US" dirty="0"/>
              <a:t> </a:t>
            </a:r>
            <a:r>
              <a:rPr lang="en-US" dirty="0" smtClean="0"/>
              <a:t>Broken/Cracked </a:t>
            </a:r>
          </a:p>
          <a:p>
            <a:pPr lvl="3"/>
            <a:r>
              <a:rPr lang="en-US" dirty="0" smtClean="0"/>
              <a:t> Holes </a:t>
            </a:r>
          </a:p>
          <a:p>
            <a:pPr lvl="3"/>
            <a:r>
              <a:rPr lang="en-US" dirty="0"/>
              <a:t> </a:t>
            </a:r>
            <a:r>
              <a:rPr lang="en-US" dirty="0" smtClean="0"/>
              <a:t>Thickness</a:t>
            </a:r>
          </a:p>
          <a:p>
            <a:pPr lvl="3"/>
            <a:r>
              <a:rPr lang="en-US" dirty="0"/>
              <a:t> </a:t>
            </a:r>
            <a:r>
              <a:rPr lang="en-US" dirty="0" smtClean="0"/>
              <a:t>Logo Position</a:t>
            </a:r>
          </a:p>
          <a:p>
            <a:pPr lvl="3"/>
            <a:r>
              <a:rPr lang="en-US" dirty="0"/>
              <a:t> </a:t>
            </a:r>
            <a:r>
              <a:rPr lang="en-US" dirty="0" smtClean="0"/>
              <a:t>Missing logo</a:t>
            </a:r>
          </a:p>
          <a:p>
            <a:pPr lvl="3"/>
            <a:r>
              <a:rPr lang="en-US" dirty="0"/>
              <a:t> </a:t>
            </a:r>
            <a:r>
              <a:rPr lang="en-US" dirty="0" err="1" smtClean="0"/>
              <a:t>Eveness</a:t>
            </a:r>
            <a:endParaRPr lang="en-US" dirty="0"/>
          </a:p>
        </p:txBody>
      </p:sp>
    </p:spTree>
    <p:extLst>
      <p:ext uri="{BB962C8B-B14F-4D97-AF65-F5344CB8AC3E}">
        <p14:creationId xmlns="" xmlns:p14="http://schemas.microsoft.com/office/powerpoint/2010/main" val="2626105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a:r>
            <a:br>
              <a:rPr lang="en-US" b="1" dirty="0" smtClean="0"/>
            </a:br>
            <a:r>
              <a:rPr lang="en-US" dirty="0" smtClean="0"/>
              <a:t>Zipper</a:t>
            </a:r>
            <a:endParaRPr lang="en-US" dirty="0"/>
          </a:p>
        </p:txBody>
      </p:sp>
      <p:sp>
        <p:nvSpPr>
          <p:cNvPr id="3" name="Content Placeholder 2"/>
          <p:cNvSpPr>
            <a:spLocks noGrp="1"/>
          </p:cNvSpPr>
          <p:nvPr>
            <p:ph idx="1"/>
          </p:nvPr>
        </p:nvSpPr>
        <p:spPr/>
        <p:txBody>
          <a:bodyPr/>
          <a:lstStyle/>
          <a:p>
            <a:r>
              <a:rPr lang="en-US" dirty="0" smtClean="0"/>
              <a:t> </a:t>
            </a:r>
            <a:r>
              <a:rPr lang="en-US" dirty="0"/>
              <a:t>Checking </a:t>
            </a:r>
            <a:r>
              <a:rPr lang="en-US" dirty="0" smtClean="0"/>
              <a:t>areas </a:t>
            </a:r>
            <a:r>
              <a:rPr lang="en-US" dirty="0"/>
              <a:t>of a </a:t>
            </a:r>
            <a:r>
              <a:rPr lang="en-US" dirty="0" smtClean="0"/>
              <a:t>zipper are</a:t>
            </a:r>
          </a:p>
          <a:p>
            <a:pPr lvl="1"/>
            <a:r>
              <a:rPr lang="en-US" dirty="0"/>
              <a:t> </a:t>
            </a:r>
            <a:r>
              <a:rPr lang="en-US" dirty="0" smtClean="0"/>
              <a:t>Does slider/runner slides smoothly</a:t>
            </a:r>
          </a:p>
          <a:p>
            <a:pPr lvl="1"/>
            <a:r>
              <a:rPr lang="en-US" dirty="0"/>
              <a:t> Sharp </a:t>
            </a:r>
            <a:r>
              <a:rPr lang="en-US" dirty="0" smtClean="0"/>
              <a:t>teeth</a:t>
            </a:r>
          </a:p>
          <a:p>
            <a:pPr lvl="1"/>
            <a:r>
              <a:rPr lang="en-US" dirty="0"/>
              <a:t> Stopper </a:t>
            </a:r>
            <a:r>
              <a:rPr lang="en-US" dirty="0" smtClean="0"/>
              <a:t>missing</a:t>
            </a:r>
          </a:p>
          <a:p>
            <a:pPr lvl="1"/>
            <a:r>
              <a:rPr lang="en-US" dirty="0"/>
              <a:t> Loose </a:t>
            </a:r>
            <a:r>
              <a:rPr lang="en-US" dirty="0" smtClean="0"/>
              <a:t>stopper/teeth</a:t>
            </a:r>
          </a:p>
          <a:p>
            <a:pPr lvl="1"/>
            <a:r>
              <a:rPr lang="en-US" dirty="0"/>
              <a:t> </a:t>
            </a:r>
            <a:r>
              <a:rPr lang="en-US" dirty="0" smtClean="0"/>
              <a:t>Zipper tape color</a:t>
            </a:r>
          </a:p>
          <a:p>
            <a:pPr lvl="1"/>
            <a:r>
              <a:rPr lang="en-US" dirty="0"/>
              <a:t> </a:t>
            </a:r>
            <a:r>
              <a:rPr lang="en-US" dirty="0" smtClean="0"/>
              <a:t>Zipper tape faulty</a:t>
            </a:r>
          </a:p>
          <a:p>
            <a:pPr lvl="1"/>
            <a:r>
              <a:rPr lang="en-US" dirty="0"/>
              <a:t> </a:t>
            </a:r>
            <a:r>
              <a:rPr lang="en-US" dirty="0" smtClean="0"/>
              <a:t>Wrong type of zipper</a:t>
            </a:r>
          </a:p>
          <a:p>
            <a:pPr lvl="1"/>
            <a:r>
              <a:rPr lang="en-US" dirty="0" smtClean="0"/>
              <a:t>Wrong material</a:t>
            </a:r>
            <a:endParaRPr lang="en-US" dirty="0"/>
          </a:p>
          <a:p>
            <a:endParaRPr lang="en-US" dirty="0"/>
          </a:p>
        </p:txBody>
      </p:sp>
    </p:spTree>
    <p:extLst>
      <p:ext uri="{BB962C8B-B14F-4D97-AF65-F5344CB8AC3E}">
        <p14:creationId xmlns="" xmlns:p14="http://schemas.microsoft.com/office/powerpoint/2010/main" val="23741719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Label</a:t>
            </a:r>
            <a:r>
              <a:rPr lang="en-US" b="1" dirty="0" smtClean="0"/>
              <a:t/>
            </a:r>
            <a:br>
              <a:rPr lang="en-US" b="1" dirty="0" smtClean="0"/>
            </a:br>
            <a:endParaRPr lang="en-US" dirty="0"/>
          </a:p>
        </p:txBody>
      </p:sp>
      <p:sp>
        <p:nvSpPr>
          <p:cNvPr id="3" name="Content Placeholder 2"/>
          <p:cNvSpPr>
            <a:spLocks noGrp="1"/>
          </p:cNvSpPr>
          <p:nvPr>
            <p:ph idx="1"/>
          </p:nvPr>
        </p:nvSpPr>
        <p:spPr/>
        <p:txBody>
          <a:bodyPr/>
          <a:lstStyle/>
          <a:p>
            <a:r>
              <a:rPr lang="en-US" dirty="0" smtClean="0"/>
              <a:t> </a:t>
            </a:r>
            <a:r>
              <a:rPr lang="en-US" dirty="0"/>
              <a:t>Checking areas of a </a:t>
            </a:r>
            <a:r>
              <a:rPr lang="en-US" dirty="0" smtClean="0"/>
              <a:t>Label are</a:t>
            </a:r>
          </a:p>
          <a:p>
            <a:pPr lvl="1"/>
            <a:r>
              <a:rPr lang="en-US" dirty="0"/>
              <a:t> </a:t>
            </a:r>
            <a:r>
              <a:rPr lang="en-US" dirty="0" smtClean="0"/>
              <a:t>Color</a:t>
            </a:r>
          </a:p>
          <a:p>
            <a:pPr lvl="1"/>
            <a:r>
              <a:rPr lang="en-US" dirty="0" smtClean="0"/>
              <a:t> Shade Variation</a:t>
            </a:r>
          </a:p>
          <a:p>
            <a:pPr lvl="1"/>
            <a:r>
              <a:rPr lang="en-US" dirty="0"/>
              <a:t> </a:t>
            </a:r>
            <a:r>
              <a:rPr lang="en-US" dirty="0" smtClean="0"/>
              <a:t>Shade</a:t>
            </a:r>
          </a:p>
          <a:p>
            <a:pPr lvl="1"/>
            <a:r>
              <a:rPr lang="en-US" dirty="0"/>
              <a:t> </a:t>
            </a:r>
            <a:r>
              <a:rPr lang="en-US" dirty="0" smtClean="0"/>
              <a:t>Selvedge </a:t>
            </a:r>
          </a:p>
          <a:p>
            <a:pPr lvl="1"/>
            <a:r>
              <a:rPr lang="en-US" dirty="0"/>
              <a:t> </a:t>
            </a:r>
            <a:r>
              <a:rPr lang="en-US" dirty="0" smtClean="0"/>
              <a:t>Length and width</a:t>
            </a:r>
          </a:p>
          <a:p>
            <a:pPr lvl="1"/>
            <a:r>
              <a:rPr lang="en-US" dirty="0"/>
              <a:t> </a:t>
            </a:r>
            <a:r>
              <a:rPr lang="en-US" dirty="0" smtClean="0"/>
              <a:t>Letter missing</a:t>
            </a:r>
          </a:p>
          <a:p>
            <a:pPr lvl="1"/>
            <a:r>
              <a:rPr lang="en-US" dirty="0"/>
              <a:t> </a:t>
            </a:r>
            <a:r>
              <a:rPr lang="en-US" dirty="0" smtClean="0"/>
              <a:t>Illegible letter</a:t>
            </a:r>
          </a:p>
          <a:p>
            <a:pPr lvl="1"/>
            <a:r>
              <a:rPr lang="en-US" dirty="0" smtClean="0"/>
              <a:t> Word </a:t>
            </a:r>
            <a:r>
              <a:rPr lang="en-US" dirty="0"/>
              <a:t>/ Space error</a:t>
            </a:r>
            <a:endParaRPr lang="en-US" dirty="0" smtClean="0"/>
          </a:p>
          <a:p>
            <a:pPr lvl="1"/>
            <a:endParaRPr lang="en-US" dirty="0"/>
          </a:p>
        </p:txBody>
      </p:sp>
    </p:spTree>
    <p:extLst>
      <p:ext uri="{BB962C8B-B14F-4D97-AF65-F5344CB8AC3E}">
        <p14:creationId xmlns="" xmlns:p14="http://schemas.microsoft.com/office/powerpoint/2010/main" val="9066294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t/>
            </a:r>
            <a:br>
              <a:rPr lang="en-US" sz="3600" b="1" dirty="0"/>
            </a:br>
            <a:r>
              <a:rPr lang="en-US" sz="3600" b="1" dirty="0" smtClean="0"/>
              <a:t>Label (</a:t>
            </a:r>
            <a:r>
              <a:rPr lang="en-US" sz="3600" b="1" dirty="0" err="1" smtClean="0"/>
              <a:t>Cont</a:t>
            </a:r>
            <a:r>
              <a:rPr lang="en-US" sz="3600" b="1" dirty="0" smtClean="0"/>
              <a:t>…..)</a:t>
            </a:r>
            <a:endParaRPr lang="en-US" sz="3600" b="1" dirty="0"/>
          </a:p>
        </p:txBody>
      </p:sp>
      <p:sp>
        <p:nvSpPr>
          <p:cNvPr id="3" name="Content Placeholder 2"/>
          <p:cNvSpPr>
            <a:spLocks noGrp="1"/>
          </p:cNvSpPr>
          <p:nvPr>
            <p:ph idx="1"/>
          </p:nvPr>
        </p:nvSpPr>
        <p:spPr/>
        <p:txBody>
          <a:bodyPr/>
          <a:lstStyle/>
          <a:p>
            <a:pPr lvl="1"/>
            <a:r>
              <a:rPr lang="en-US" dirty="0" smtClean="0"/>
              <a:t> </a:t>
            </a:r>
            <a:r>
              <a:rPr lang="en-US" dirty="0"/>
              <a:t>Spelling mistake</a:t>
            </a:r>
          </a:p>
          <a:p>
            <a:pPr lvl="1"/>
            <a:r>
              <a:rPr lang="en-US" dirty="0"/>
              <a:t> Wrong barcode</a:t>
            </a:r>
          </a:p>
          <a:p>
            <a:pPr lvl="1"/>
            <a:r>
              <a:rPr lang="en-US" dirty="0" smtClean="0"/>
              <a:t> </a:t>
            </a:r>
            <a:r>
              <a:rPr lang="en-US" dirty="0"/>
              <a:t>Excess lettering </a:t>
            </a:r>
            <a:r>
              <a:rPr lang="en-US" dirty="0" smtClean="0"/>
              <a:t>alphabet</a:t>
            </a:r>
          </a:p>
          <a:p>
            <a:pPr lvl="1"/>
            <a:r>
              <a:rPr lang="en-US" dirty="0"/>
              <a:t> Care symbol </a:t>
            </a:r>
            <a:r>
              <a:rPr lang="en-US" dirty="0" smtClean="0"/>
              <a:t>missing</a:t>
            </a:r>
          </a:p>
          <a:p>
            <a:pPr lvl="1"/>
            <a:r>
              <a:rPr lang="en-US" dirty="0"/>
              <a:t> </a:t>
            </a:r>
            <a:r>
              <a:rPr lang="en-US" dirty="0" smtClean="0"/>
              <a:t>Wrong care symbol</a:t>
            </a:r>
          </a:p>
          <a:p>
            <a:pPr lvl="1"/>
            <a:r>
              <a:rPr lang="en-US" dirty="0"/>
              <a:t> </a:t>
            </a:r>
            <a:r>
              <a:rPr lang="en-US" dirty="0" smtClean="0"/>
              <a:t>Printing blur </a:t>
            </a:r>
            <a:r>
              <a:rPr lang="en-US" dirty="0"/>
              <a:t>/ unclear/less distinct</a:t>
            </a:r>
          </a:p>
        </p:txBody>
      </p:sp>
    </p:spTree>
    <p:extLst>
      <p:ext uri="{BB962C8B-B14F-4D97-AF65-F5344CB8AC3E}">
        <p14:creationId xmlns="" xmlns:p14="http://schemas.microsoft.com/office/powerpoint/2010/main" val="27425775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 Quality Control in sewing Section</a:t>
            </a:r>
            <a:endParaRPr lang="en-US" dirty="0"/>
          </a:p>
        </p:txBody>
      </p:sp>
      <p:sp>
        <p:nvSpPr>
          <p:cNvPr id="3" name="Content Placeholder 2"/>
          <p:cNvSpPr>
            <a:spLocks noGrp="1"/>
          </p:cNvSpPr>
          <p:nvPr>
            <p:ph idx="1"/>
          </p:nvPr>
        </p:nvSpPr>
        <p:spPr/>
        <p:txBody>
          <a:bodyPr/>
          <a:lstStyle/>
          <a:p>
            <a:pPr lvl="0"/>
            <a:r>
              <a:rPr lang="en-US" dirty="0"/>
              <a:t>Types of Inspection</a:t>
            </a:r>
            <a:endParaRPr lang="en-US" dirty="0" smtClean="0"/>
          </a:p>
          <a:p>
            <a:pPr lvl="1"/>
            <a:r>
              <a:rPr lang="en-US" dirty="0" smtClean="0"/>
              <a:t>1.  </a:t>
            </a:r>
            <a:r>
              <a:rPr lang="en-US" dirty="0"/>
              <a:t>Pre-Production Check </a:t>
            </a:r>
            <a:r>
              <a:rPr lang="en-US" b="1" dirty="0"/>
              <a:t>(PPC)</a:t>
            </a:r>
            <a:endParaRPr lang="en-US" dirty="0"/>
          </a:p>
          <a:p>
            <a:pPr lvl="1"/>
            <a:r>
              <a:rPr lang="en-US" dirty="0" smtClean="0"/>
              <a:t>2. Initial </a:t>
            </a:r>
            <a:r>
              <a:rPr lang="en-US" dirty="0"/>
              <a:t>Production Check </a:t>
            </a:r>
            <a:r>
              <a:rPr lang="en-US" b="1" dirty="0"/>
              <a:t>(IPC)</a:t>
            </a:r>
            <a:endParaRPr lang="en-US" dirty="0"/>
          </a:p>
          <a:p>
            <a:pPr lvl="1"/>
            <a:r>
              <a:rPr lang="en-US" dirty="0" smtClean="0"/>
              <a:t>3. During </a:t>
            </a:r>
            <a:r>
              <a:rPr lang="en-US" dirty="0"/>
              <a:t>Production Check </a:t>
            </a:r>
            <a:r>
              <a:rPr lang="en-US" b="1" dirty="0"/>
              <a:t>(</a:t>
            </a:r>
            <a:r>
              <a:rPr lang="en-US" b="1" dirty="0" smtClean="0"/>
              <a:t>Du-PRO</a:t>
            </a:r>
            <a:r>
              <a:rPr lang="en-US" b="1" dirty="0"/>
              <a:t>)</a:t>
            </a:r>
            <a:endParaRPr lang="en-US" dirty="0"/>
          </a:p>
          <a:p>
            <a:pPr lvl="1"/>
            <a:r>
              <a:rPr lang="en-US" dirty="0" smtClean="0"/>
              <a:t>4. Final </a:t>
            </a:r>
            <a:r>
              <a:rPr lang="en-US" dirty="0"/>
              <a:t>Random Inspection </a:t>
            </a:r>
            <a:r>
              <a:rPr lang="en-US" b="1" dirty="0"/>
              <a:t>(FRI)</a:t>
            </a:r>
            <a:endParaRPr lang="en-US" dirty="0"/>
          </a:p>
          <a:p>
            <a:endParaRPr lang="en-US" dirty="0"/>
          </a:p>
        </p:txBody>
      </p:sp>
    </p:spTree>
    <p:extLst>
      <p:ext uri="{BB962C8B-B14F-4D97-AF65-F5344CB8AC3E}">
        <p14:creationId xmlns="" xmlns:p14="http://schemas.microsoft.com/office/powerpoint/2010/main" val="23574661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Types of Inspection</a:t>
            </a:r>
          </a:p>
        </p:txBody>
      </p:sp>
      <p:sp>
        <p:nvSpPr>
          <p:cNvPr id="3" name="Content Placeholder 2"/>
          <p:cNvSpPr>
            <a:spLocks noGrp="1"/>
          </p:cNvSpPr>
          <p:nvPr>
            <p:ph idx="1"/>
          </p:nvPr>
        </p:nvSpPr>
        <p:spPr/>
        <p:txBody>
          <a:bodyPr/>
          <a:lstStyle/>
          <a:p>
            <a:pPr lvl="0"/>
            <a:r>
              <a:rPr lang="en-US" b="1" dirty="0" smtClean="0"/>
              <a:t>1. Pre-Production </a:t>
            </a:r>
            <a:r>
              <a:rPr lang="en-US" b="1" dirty="0"/>
              <a:t>Check(PPC):</a:t>
            </a:r>
            <a:endParaRPr lang="en-US" dirty="0"/>
          </a:p>
          <a:p>
            <a:pPr lvl="1"/>
            <a:r>
              <a:rPr lang="en-US" dirty="0" smtClean="0"/>
              <a:t>This </a:t>
            </a:r>
            <a:r>
              <a:rPr lang="en-US" dirty="0"/>
              <a:t>is done before production </a:t>
            </a:r>
            <a:r>
              <a:rPr lang="en-US" dirty="0" smtClean="0"/>
              <a:t>starts, </a:t>
            </a:r>
            <a:r>
              <a:rPr lang="en-US" dirty="0"/>
              <a:t>Where </a:t>
            </a:r>
            <a:r>
              <a:rPr lang="en-US" dirty="0" smtClean="0"/>
              <a:t>the </a:t>
            </a:r>
            <a:r>
              <a:rPr lang="en-US" dirty="0"/>
              <a:t>final verification of the </a:t>
            </a:r>
            <a:r>
              <a:rPr lang="en-US" dirty="0" smtClean="0"/>
              <a:t>raw material is done; </a:t>
            </a:r>
          </a:p>
          <a:p>
            <a:pPr lvl="2"/>
            <a:r>
              <a:rPr lang="en-US" dirty="0" smtClean="0"/>
              <a:t>Style</a:t>
            </a:r>
            <a:r>
              <a:rPr lang="en-US" dirty="0"/>
              <a:t>, cut and workmanship of the garment or pre-production sample as per the customer r</a:t>
            </a:r>
            <a:r>
              <a:rPr lang="en-US" dirty="0" smtClean="0"/>
              <a:t>equirements</a:t>
            </a:r>
          </a:p>
          <a:p>
            <a:pPr lvl="2"/>
            <a:r>
              <a:rPr lang="en-US" dirty="0" smtClean="0"/>
              <a:t>All types of accessories are checked – both quality and quantity</a:t>
            </a:r>
            <a:endParaRPr lang="en-US" dirty="0"/>
          </a:p>
          <a:p>
            <a:endParaRPr lang="en-US" dirty="0"/>
          </a:p>
        </p:txBody>
      </p:sp>
    </p:spTree>
    <p:extLst>
      <p:ext uri="{BB962C8B-B14F-4D97-AF65-F5344CB8AC3E}">
        <p14:creationId xmlns="" xmlns:p14="http://schemas.microsoft.com/office/powerpoint/2010/main" val="35669932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Types of Inspection</a:t>
            </a:r>
          </a:p>
        </p:txBody>
      </p:sp>
      <p:sp>
        <p:nvSpPr>
          <p:cNvPr id="3" name="Content Placeholder 2"/>
          <p:cNvSpPr>
            <a:spLocks noGrp="1"/>
          </p:cNvSpPr>
          <p:nvPr>
            <p:ph idx="1"/>
          </p:nvPr>
        </p:nvSpPr>
        <p:spPr/>
        <p:txBody>
          <a:bodyPr/>
          <a:lstStyle/>
          <a:p>
            <a:pPr lvl="0"/>
            <a:r>
              <a:rPr lang="en-US" b="1" dirty="0" smtClean="0"/>
              <a:t>2. </a:t>
            </a:r>
            <a:r>
              <a:rPr lang="en-US" b="1" dirty="0"/>
              <a:t>Initial Production Check(IPC):</a:t>
            </a:r>
            <a:endParaRPr lang="en-US" dirty="0"/>
          </a:p>
          <a:p>
            <a:pPr lvl="1"/>
            <a:r>
              <a:rPr lang="en-US" dirty="0"/>
              <a:t>This is done at the start of production where a first </a:t>
            </a:r>
            <a:r>
              <a:rPr lang="en-US" dirty="0" smtClean="0"/>
              <a:t>batch (test production) </a:t>
            </a:r>
            <a:r>
              <a:rPr lang="en-US" dirty="0"/>
              <a:t>of garments is inspected; </a:t>
            </a:r>
            <a:endParaRPr lang="en-US" dirty="0" smtClean="0"/>
          </a:p>
          <a:p>
            <a:pPr lvl="2"/>
            <a:r>
              <a:rPr lang="en-US" dirty="0"/>
              <a:t>To distinguish possible discrepancies/variation and to allow for the necessary corrections to be made </a:t>
            </a:r>
            <a:r>
              <a:rPr lang="en-US" dirty="0" smtClean="0"/>
              <a:t>for bulk </a:t>
            </a:r>
            <a:r>
              <a:rPr lang="en-US" dirty="0"/>
              <a:t>production. </a:t>
            </a:r>
            <a:endParaRPr lang="en-US" dirty="0" smtClean="0"/>
          </a:p>
          <a:p>
            <a:pPr lvl="2"/>
            <a:r>
              <a:rPr lang="en-US" dirty="0"/>
              <a:t>The inspection </a:t>
            </a:r>
            <a:r>
              <a:rPr lang="en-US" dirty="0" smtClean="0"/>
              <a:t>in </a:t>
            </a:r>
            <a:r>
              <a:rPr lang="en-US" dirty="0"/>
              <a:t>preliminary stage covering mainly style and general appearance, workmanship, measurements, quality of fabrics, components, weight, color and/or printing.</a:t>
            </a:r>
          </a:p>
          <a:p>
            <a:endParaRPr lang="en-US" dirty="0" smtClean="0"/>
          </a:p>
          <a:p>
            <a:endParaRPr lang="en-US" dirty="0"/>
          </a:p>
        </p:txBody>
      </p:sp>
    </p:spTree>
    <p:extLst>
      <p:ext uri="{BB962C8B-B14F-4D97-AF65-F5344CB8AC3E}">
        <p14:creationId xmlns="" xmlns:p14="http://schemas.microsoft.com/office/powerpoint/2010/main" val="41908128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Types of Inspection</a:t>
            </a:r>
          </a:p>
        </p:txBody>
      </p:sp>
      <p:sp>
        <p:nvSpPr>
          <p:cNvPr id="3" name="Content Placeholder 2"/>
          <p:cNvSpPr>
            <a:spLocks noGrp="1"/>
          </p:cNvSpPr>
          <p:nvPr>
            <p:ph idx="1"/>
          </p:nvPr>
        </p:nvSpPr>
        <p:spPr/>
        <p:txBody>
          <a:bodyPr/>
          <a:lstStyle/>
          <a:p>
            <a:pPr lvl="0"/>
            <a:r>
              <a:rPr lang="en-US" b="1" dirty="0" smtClean="0"/>
              <a:t>3. </a:t>
            </a:r>
            <a:r>
              <a:rPr lang="en-US" b="1" dirty="0"/>
              <a:t>During Production </a:t>
            </a:r>
            <a:r>
              <a:rPr lang="en-US" b="1" dirty="0" smtClean="0"/>
              <a:t>Check(Du-Pro</a:t>
            </a:r>
            <a:r>
              <a:rPr lang="en-US" b="1" dirty="0"/>
              <a:t>):</a:t>
            </a:r>
            <a:endParaRPr lang="en-US" dirty="0"/>
          </a:p>
          <a:p>
            <a:pPr lvl="1"/>
            <a:r>
              <a:rPr lang="en-US" dirty="0"/>
              <a:t>This inspection is in fact the follow -up of the initial production check and is generally carried out a few days after the initial </a:t>
            </a:r>
            <a:r>
              <a:rPr lang="en-US" dirty="0" smtClean="0"/>
              <a:t>inspection; </a:t>
            </a:r>
            <a:endParaRPr lang="en-US" dirty="0"/>
          </a:p>
          <a:p>
            <a:pPr lvl="2"/>
            <a:r>
              <a:rPr lang="en-US" dirty="0"/>
              <a:t>This </a:t>
            </a:r>
            <a:r>
              <a:rPr lang="en-US" dirty="0" smtClean="0"/>
              <a:t>inspection is carried out to be ensured that the garments are producing correctly</a:t>
            </a:r>
          </a:p>
          <a:p>
            <a:pPr lvl="2"/>
            <a:r>
              <a:rPr lang="en-US" dirty="0" smtClean="0"/>
              <a:t>To identify any changes of the production from the initial production</a:t>
            </a:r>
          </a:p>
          <a:p>
            <a:endParaRPr lang="en-US" dirty="0"/>
          </a:p>
        </p:txBody>
      </p:sp>
    </p:spTree>
    <p:extLst>
      <p:ext uri="{BB962C8B-B14F-4D97-AF65-F5344CB8AC3E}">
        <p14:creationId xmlns="" xmlns:p14="http://schemas.microsoft.com/office/powerpoint/2010/main" val="25597110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Types of Inspection</a:t>
            </a:r>
          </a:p>
        </p:txBody>
      </p:sp>
      <p:sp>
        <p:nvSpPr>
          <p:cNvPr id="3" name="Content Placeholder 2"/>
          <p:cNvSpPr>
            <a:spLocks noGrp="1"/>
          </p:cNvSpPr>
          <p:nvPr>
            <p:ph idx="1"/>
          </p:nvPr>
        </p:nvSpPr>
        <p:spPr/>
        <p:txBody>
          <a:bodyPr/>
          <a:lstStyle/>
          <a:p>
            <a:pPr lvl="0"/>
            <a:r>
              <a:rPr lang="en-US" b="1" dirty="0" smtClean="0"/>
              <a:t>4. </a:t>
            </a:r>
            <a:r>
              <a:rPr lang="en-US" b="1" dirty="0"/>
              <a:t>Final Random Inspection(FRI): </a:t>
            </a:r>
            <a:endParaRPr lang="en-US" dirty="0"/>
          </a:p>
          <a:p>
            <a:pPr lvl="1"/>
            <a:r>
              <a:rPr lang="en-US" dirty="0"/>
              <a:t>This is carried out when the production of the total quantity of an order or partial delivery is </a:t>
            </a:r>
            <a:r>
              <a:rPr lang="en-US" dirty="0" smtClean="0"/>
              <a:t>completed; </a:t>
            </a:r>
            <a:endParaRPr lang="en-US" dirty="0"/>
          </a:p>
          <a:p>
            <a:pPr lvl="2"/>
            <a:r>
              <a:rPr lang="en-US" dirty="0" smtClean="0"/>
              <a:t>The </a:t>
            </a:r>
            <a:r>
              <a:rPr lang="en-US" dirty="0"/>
              <a:t>AQL sampling inspection may be applied or another inspection system designed by the </a:t>
            </a:r>
            <a:r>
              <a:rPr lang="en-US" dirty="0" smtClean="0"/>
              <a:t>buyer</a:t>
            </a:r>
          </a:p>
          <a:p>
            <a:pPr lvl="2"/>
            <a:r>
              <a:rPr lang="en-US" dirty="0"/>
              <a:t> </a:t>
            </a:r>
            <a:r>
              <a:rPr lang="en-US" dirty="0" smtClean="0"/>
              <a:t>The number of checked garments are determined by AQL chart which are randomly but proportionately selected </a:t>
            </a:r>
            <a:endParaRPr lang="en-US" dirty="0"/>
          </a:p>
        </p:txBody>
      </p:sp>
    </p:spTree>
    <p:extLst>
      <p:ext uri="{BB962C8B-B14F-4D97-AF65-F5344CB8AC3E}">
        <p14:creationId xmlns="" xmlns:p14="http://schemas.microsoft.com/office/powerpoint/2010/main" val="1906787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lgn="ctr"/>
            <a:r>
              <a:rPr lang="en-US" dirty="0"/>
              <a:t>B. Sample Section</a:t>
            </a:r>
            <a:br>
              <a:rPr lang="en-US" dirty="0"/>
            </a:br>
            <a:r>
              <a:rPr lang="en-US" b="1" dirty="0" smtClean="0"/>
              <a:t/>
            </a:r>
            <a:br>
              <a:rPr lang="en-US" b="1" dirty="0" smtClean="0"/>
            </a:br>
            <a:endParaRPr lang="en-US" dirty="0"/>
          </a:p>
        </p:txBody>
      </p:sp>
      <p:sp>
        <p:nvSpPr>
          <p:cNvPr id="3" name="Content Placeholder 2"/>
          <p:cNvSpPr>
            <a:spLocks noGrp="1"/>
          </p:cNvSpPr>
          <p:nvPr>
            <p:ph idx="1"/>
          </p:nvPr>
        </p:nvSpPr>
        <p:spPr>
          <a:xfrm>
            <a:off x="609600" y="1660162"/>
            <a:ext cx="10972800" cy="4530725"/>
          </a:xfrm>
        </p:spPr>
        <p:txBody>
          <a:bodyPr/>
          <a:lstStyle/>
          <a:p>
            <a:pPr marL="0" indent="0">
              <a:buNone/>
            </a:pPr>
            <a:r>
              <a:rPr lang="en-GB" dirty="0" smtClean="0">
                <a:latin typeface="Arial" pitchFamily="34" charset="0"/>
                <a:cs typeface="Arial" pitchFamily="34" charset="0"/>
              </a:rPr>
              <a:t>Problems found in sample garments are usually</a:t>
            </a:r>
          </a:p>
          <a:p>
            <a:pPr marL="0" indent="0">
              <a:buNone/>
            </a:pPr>
            <a:endParaRPr lang="en-GB" dirty="0" smtClean="0">
              <a:latin typeface="Arial" pitchFamily="34" charset="0"/>
              <a:cs typeface="Arial" pitchFamily="34" charset="0"/>
            </a:endParaRPr>
          </a:p>
          <a:p>
            <a:pPr lvl="2"/>
            <a:r>
              <a:rPr lang="en-GB" dirty="0" smtClean="0"/>
              <a:t>Wrong </a:t>
            </a:r>
            <a:r>
              <a:rPr lang="en-GB" dirty="0"/>
              <a:t>Placket </a:t>
            </a:r>
            <a:r>
              <a:rPr lang="en-GB" dirty="0" smtClean="0"/>
              <a:t>Size</a:t>
            </a:r>
          </a:p>
          <a:p>
            <a:pPr lvl="2"/>
            <a:r>
              <a:rPr lang="en-US" dirty="0"/>
              <a:t>Wrong Collar</a:t>
            </a:r>
          </a:p>
          <a:p>
            <a:pPr lvl="2"/>
            <a:r>
              <a:rPr lang="en-US" dirty="0" smtClean="0"/>
              <a:t>Wrong Fabric/GSM</a:t>
            </a:r>
          </a:p>
          <a:p>
            <a:pPr lvl="2"/>
            <a:endParaRPr lang="en-US" dirty="0"/>
          </a:p>
          <a:p>
            <a:pPr marL="0" indent="0">
              <a:buNone/>
            </a:pPr>
            <a:endParaRPr lang="en-US" dirty="0"/>
          </a:p>
        </p:txBody>
      </p:sp>
    </p:spTree>
    <p:extLst>
      <p:ext uri="{BB962C8B-B14F-4D97-AF65-F5344CB8AC3E}">
        <p14:creationId xmlns="" xmlns:p14="http://schemas.microsoft.com/office/powerpoint/2010/main" val="1488610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Organization for Inspection and  Lab Test</a:t>
            </a:r>
            <a:endParaRPr lang="en-US" dirty="0"/>
          </a:p>
        </p:txBody>
      </p:sp>
      <p:sp>
        <p:nvSpPr>
          <p:cNvPr id="3" name="Content Placeholder 2"/>
          <p:cNvSpPr>
            <a:spLocks noGrp="1"/>
          </p:cNvSpPr>
          <p:nvPr>
            <p:ph idx="1"/>
          </p:nvPr>
        </p:nvSpPr>
        <p:spPr>
          <a:xfrm>
            <a:off x="600456" y="1078993"/>
            <a:ext cx="10972800" cy="4892039"/>
          </a:xfrm>
        </p:spPr>
        <p:txBody>
          <a:bodyPr/>
          <a:lstStyle/>
          <a:p>
            <a:r>
              <a:rPr lang="en-US" dirty="0" smtClean="0"/>
              <a:t> </a:t>
            </a:r>
            <a:r>
              <a:rPr lang="en-US" dirty="0"/>
              <a:t>Usually garments final inspection process </a:t>
            </a:r>
            <a:r>
              <a:rPr lang="en-US" dirty="0" smtClean="0"/>
              <a:t> and lab test is </a:t>
            </a:r>
            <a:r>
              <a:rPr lang="en-US" dirty="0"/>
              <a:t>done by </a:t>
            </a:r>
            <a:r>
              <a:rPr lang="en-US" dirty="0" smtClean="0"/>
              <a:t>buyers </a:t>
            </a:r>
            <a:r>
              <a:rPr lang="en-US" dirty="0"/>
              <a:t>or third party authority. Some third party authority’s name </a:t>
            </a:r>
            <a:r>
              <a:rPr lang="en-US" dirty="0" smtClean="0"/>
              <a:t>are:</a:t>
            </a:r>
            <a:endParaRPr lang="en-US" dirty="0"/>
          </a:p>
          <a:p>
            <a:pPr lvl="0"/>
            <a:r>
              <a:rPr lang="en-US" sz="2800" dirty="0" smtClean="0"/>
              <a:t>SGS </a:t>
            </a:r>
          </a:p>
          <a:p>
            <a:pPr lvl="0"/>
            <a:r>
              <a:rPr lang="en-US" sz="2800" dirty="0" smtClean="0"/>
              <a:t>TUV</a:t>
            </a:r>
            <a:endParaRPr lang="en-US" sz="2800" dirty="0"/>
          </a:p>
          <a:p>
            <a:pPr lvl="0"/>
            <a:r>
              <a:rPr lang="en-US" sz="2800" dirty="0"/>
              <a:t>ITS</a:t>
            </a:r>
          </a:p>
          <a:p>
            <a:pPr lvl="0"/>
            <a:r>
              <a:rPr lang="en-US" sz="2800" dirty="0" smtClean="0"/>
              <a:t>REWE</a:t>
            </a:r>
            <a:endParaRPr lang="en-US" sz="2800" dirty="0"/>
          </a:p>
          <a:p>
            <a:pPr lvl="0"/>
            <a:r>
              <a:rPr lang="en-US" sz="2800" dirty="0"/>
              <a:t>ATI</a:t>
            </a:r>
          </a:p>
          <a:p>
            <a:pPr lvl="0"/>
            <a:r>
              <a:rPr lang="en-US" sz="2800" dirty="0"/>
              <a:t>AHL</a:t>
            </a:r>
          </a:p>
          <a:p>
            <a:r>
              <a:rPr lang="en-US" sz="2800" dirty="0"/>
              <a:t>SEGNET</a:t>
            </a:r>
          </a:p>
        </p:txBody>
      </p:sp>
    </p:spTree>
    <p:extLst>
      <p:ext uri="{BB962C8B-B14F-4D97-AF65-F5344CB8AC3E}">
        <p14:creationId xmlns="" xmlns:p14="http://schemas.microsoft.com/office/powerpoint/2010/main" val="33545811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dirty="0" smtClean="0"/>
              <a:t>. Sewn Garments Inspection</a:t>
            </a:r>
            <a:endParaRPr lang="en-US" dirty="0"/>
          </a:p>
        </p:txBody>
      </p:sp>
      <p:sp>
        <p:nvSpPr>
          <p:cNvPr id="3" name="Content Placeholder 2"/>
          <p:cNvSpPr>
            <a:spLocks noGrp="1"/>
          </p:cNvSpPr>
          <p:nvPr>
            <p:ph idx="1"/>
          </p:nvPr>
        </p:nvSpPr>
        <p:spPr>
          <a:xfrm>
            <a:off x="609600" y="1143001"/>
            <a:ext cx="10972800" cy="4987926"/>
          </a:xfrm>
        </p:spPr>
        <p:txBody>
          <a:bodyPr/>
          <a:lstStyle/>
          <a:p>
            <a:r>
              <a:rPr lang="en-US" dirty="0" smtClean="0"/>
              <a:t> Sewing is the major operation in garments. This operation is responsible for following defects:</a:t>
            </a:r>
          </a:p>
          <a:p>
            <a:pPr lvl="3"/>
            <a:r>
              <a:rPr lang="en-US" dirty="0" smtClean="0"/>
              <a:t>Open Seam </a:t>
            </a:r>
          </a:p>
          <a:p>
            <a:pPr lvl="3"/>
            <a:r>
              <a:rPr lang="en-US" dirty="0" smtClean="0"/>
              <a:t>Broken Stitch	</a:t>
            </a:r>
          </a:p>
          <a:p>
            <a:pPr lvl="3"/>
            <a:r>
              <a:rPr lang="en-US" dirty="0" smtClean="0"/>
              <a:t>Un </a:t>
            </a:r>
            <a:r>
              <a:rPr lang="en-US" dirty="0"/>
              <a:t>even </a:t>
            </a:r>
            <a:r>
              <a:rPr lang="en-US" dirty="0" smtClean="0"/>
              <a:t>Stitch</a:t>
            </a:r>
          </a:p>
          <a:p>
            <a:pPr lvl="3"/>
            <a:r>
              <a:rPr lang="en-US" dirty="0" smtClean="0"/>
              <a:t>Join Stitch	</a:t>
            </a:r>
          </a:p>
          <a:p>
            <a:pPr lvl="3"/>
            <a:r>
              <a:rPr lang="en-US" dirty="0" smtClean="0"/>
              <a:t>Pleat	</a:t>
            </a:r>
          </a:p>
          <a:p>
            <a:pPr lvl="3"/>
            <a:r>
              <a:rPr lang="en-US" dirty="0" smtClean="0"/>
              <a:t>Label Displacement</a:t>
            </a:r>
          </a:p>
          <a:p>
            <a:pPr lvl="3"/>
            <a:r>
              <a:rPr lang="en-US" dirty="0" smtClean="0"/>
              <a:t>Wrong Label</a:t>
            </a:r>
            <a:endParaRPr lang="en-US" dirty="0"/>
          </a:p>
          <a:p>
            <a:pPr lvl="3"/>
            <a:r>
              <a:rPr lang="en-US" dirty="0" smtClean="0"/>
              <a:t>Joint Stitch</a:t>
            </a:r>
          </a:p>
          <a:p>
            <a:pPr lvl="3"/>
            <a:r>
              <a:rPr lang="en-US" dirty="0" smtClean="0"/>
              <a:t>Needle Mark</a:t>
            </a:r>
          </a:p>
          <a:p>
            <a:pPr lvl="3"/>
            <a:r>
              <a:rPr lang="en-US" dirty="0" smtClean="0"/>
              <a:t>Part </a:t>
            </a:r>
            <a:r>
              <a:rPr lang="en-US" dirty="0"/>
              <a:t>shading</a:t>
            </a:r>
          </a:p>
          <a:p>
            <a:pPr lvl="3"/>
            <a:endParaRPr lang="en-US" dirty="0"/>
          </a:p>
          <a:p>
            <a:pPr lvl="3"/>
            <a:endParaRPr lang="en-US" dirty="0"/>
          </a:p>
          <a:p>
            <a:pPr marL="671512" lvl="2" indent="0">
              <a:buNone/>
            </a:pPr>
            <a:endParaRPr lang="en-US" dirty="0"/>
          </a:p>
          <a:p>
            <a:pPr marL="671512" lvl="2" indent="0">
              <a:buNone/>
            </a:pPr>
            <a:endParaRPr lang="en-US" dirty="0"/>
          </a:p>
          <a:p>
            <a:pPr lvl="2"/>
            <a:endParaRPr lang="en-US" dirty="0" smtClean="0"/>
          </a:p>
          <a:p>
            <a:pPr lvl="2"/>
            <a:endParaRPr lang="en-US" dirty="0"/>
          </a:p>
        </p:txBody>
      </p:sp>
    </p:spTree>
    <p:extLst>
      <p:ext uri="{BB962C8B-B14F-4D97-AF65-F5344CB8AC3E}">
        <p14:creationId xmlns="" xmlns:p14="http://schemas.microsoft.com/office/powerpoint/2010/main" val="4179255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dirty="0" smtClean="0"/>
              <a:t>. Sewn </a:t>
            </a:r>
            <a:r>
              <a:rPr lang="en-US" dirty="0"/>
              <a:t>Garments </a:t>
            </a:r>
            <a:r>
              <a:rPr lang="en-US" dirty="0" smtClean="0"/>
              <a:t>Inspection (</a:t>
            </a:r>
            <a:r>
              <a:rPr lang="en-US" dirty="0" err="1" smtClean="0"/>
              <a:t>Cont</a:t>
            </a:r>
            <a:r>
              <a:rPr lang="en-US" dirty="0" smtClean="0"/>
              <a:t>)</a:t>
            </a:r>
            <a:endParaRPr lang="en-US" dirty="0"/>
          </a:p>
        </p:txBody>
      </p:sp>
      <p:sp>
        <p:nvSpPr>
          <p:cNvPr id="3" name="Content Placeholder 2"/>
          <p:cNvSpPr>
            <a:spLocks noGrp="1"/>
          </p:cNvSpPr>
          <p:nvPr>
            <p:ph idx="1"/>
          </p:nvPr>
        </p:nvSpPr>
        <p:spPr>
          <a:xfrm>
            <a:off x="609600" y="1060705"/>
            <a:ext cx="10972800" cy="5070222"/>
          </a:xfrm>
        </p:spPr>
        <p:txBody>
          <a:bodyPr/>
          <a:lstStyle/>
          <a:p>
            <a:pPr lvl="3"/>
            <a:r>
              <a:rPr lang="en-US" dirty="0"/>
              <a:t>Size mistake</a:t>
            </a:r>
          </a:p>
          <a:p>
            <a:pPr lvl="3"/>
            <a:r>
              <a:rPr lang="en-US" dirty="0"/>
              <a:t>Dirty spot</a:t>
            </a:r>
          </a:p>
          <a:p>
            <a:pPr lvl="3"/>
            <a:r>
              <a:rPr lang="en-US" dirty="0"/>
              <a:t>Oil mark</a:t>
            </a:r>
          </a:p>
          <a:p>
            <a:pPr lvl="3"/>
            <a:r>
              <a:rPr lang="en-US" dirty="0"/>
              <a:t>Uncut thread</a:t>
            </a:r>
          </a:p>
          <a:p>
            <a:pPr lvl="3"/>
            <a:r>
              <a:rPr lang="en-US" dirty="0"/>
              <a:t>Print mistake</a:t>
            </a:r>
          </a:p>
          <a:p>
            <a:pPr lvl="3"/>
            <a:r>
              <a:rPr lang="en-US" dirty="0"/>
              <a:t>Twisting</a:t>
            </a:r>
          </a:p>
          <a:p>
            <a:pPr lvl="3"/>
            <a:endParaRPr lang="en-US" dirty="0"/>
          </a:p>
        </p:txBody>
      </p:sp>
    </p:spTree>
    <p:extLst>
      <p:ext uri="{BB962C8B-B14F-4D97-AF65-F5344CB8AC3E}">
        <p14:creationId xmlns="" xmlns:p14="http://schemas.microsoft.com/office/powerpoint/2010/main" val="3704713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dirty="0" smtClean="0"/>
              <a:t>. Sewn Garment </a:t>
            </a:r>
            <a:r>
              <a:rPr lang="en-US" dirty="0"/>
              <a:t>Inspection:  Format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603504" y="1124713"/>
            <a:ext cx="11091671" cy="5413248"/>
          </a:xfrm>
          <a:prstGeom prst="rect">
            <a:avLst/>
          </a:prstGeom>
        </p:spPr>
      </p:pic>
    </p:spTree>
    <p:extLst>
      <p:ext uri="{BB962C8B-B14F-4D97-AF65-F5344CB8AC3E}">
        <p14:creationId xmlns="" xmlns:p14="http://schemas.microsoft.com/office/powerpoint/2010/main" val="2458739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dirty="0" smtClean="0"/>
              <a:t>. Sewing </a:t>
            </a:r>
            <a:r>
              <a:rPr lang="en-US" dirty="0"/>
              <a:t>Defects: Causes and Remedies</a:t>
            </a:r>
          </a:p>
        </p:txBody>
      </p:sp>
      <p:sp>
        <p:nvSpPr>
          <p:cNvPr id="3" name="Content Placeholder 2"/>
          <p:cNvSpPr>
            <a:spLocks noGrp="1"/>
          </p:cNvSpPr>
          <p:nvPr>
            <p:ph idx="1"/>
          </p:nvPr>
        </p:nvSpPr>
        <p:spPr/>
        <p:txBody>
          <a:bodyPr/>
          <a:lstStyle/>
          <a:p>
            <a:r>
              <a:rPr lang="en-US" b="1" dirty="0"/>
              <a:t>Open </a:t>
            </a:r>
            <a:r>
              <a:rPr lang="en-US" b="1" dirty="0" smtClean="0"/>
              <a:t>Seam</a:t>
            </a:r>
          </a:p>
          <a:p>
            <a:pPr lvl="2"/>
            <a:r>
              <a:rPr lang="en-US" dirty="0"/>
              <a:t>Some  times stitch are out of the seam line and the seam are opened </a:t>
            </a:r>
          </a:p>
        </p:txBody>
      </p:sp>
      <p:graphicFrame>
        <p:nvGraphicFramePr>
          <p:cNvPr id="4" name="Table 3"/>
          <p:cNvGraphicFramePr>
            <a:graphicFrameLocks noGrp="1"/>
          </p:cNvGraphicFramePr>
          <p:nvPr>
            <p:extLst/>
          </p:nvPr>
        </p:nvGraphicFramePr>
        <p:xfrm>
          <a:off x="0" y="2787005"/>
          <a:ext cx="8128000" cy="276352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Incorrect  needle to thread size relationship</a:t>
                      </a:r>
                    </a:p>
                  </a:txBody>
                  <a:tcPr/>
                </a:tc>
                <a:tc>
                  <a:txBody>
                    <a:bodyPr/>
                    <a:lstStyle/>
                    <a:p>
                      <a:r>
                        <a:rPr lang="en-US" sz="1800" kern="1200" dirty="0" smtClean="0">
                          <a:solidFill>
                            <a:schemeClr val="dk1"/>
                          </a:solidFill>
                          <a:effectLst/>
                          <a:latin typeface="+mn-lt"/>
                          <a:ea typeface="+mn-ea"/>
                          <a:cs typeface="+mn-cs"/>
                        </a:rPr>
                        <a:t>Synchronized needle or thread size </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Deflected or blunt needle point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Recommended needle size against specified article.</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Needle vibrating or deflecting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Reset pressure foot.</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Feed dog moves away</a:t>
                      </a:r>
                    </a:p>
                  </a:txBody>
                  <a:tcPr/>
                </a:tc>
                <a:tc>
                  <a:txBody>
                    <a:bodyPr/>
                    <a:lstStyle/>
                    <a:p>
                      <a:r>
                        <a:rPr lang="en-US" dirty="0" smtClean="0"/>
                        <a:t>Tighten feed dog</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Poor and variable control</a:t>
                      </a:r>
                    </a:p>
                  </a:txBody>
                  <a:tcPr/>
                </a:tc>
                <a:tc>
                  <a:txBody>
                    <a:bodyPr/>
                    <a:lstStyle/>
                    <a:p>
                      <a:r>
                        <a:rPr lang="en-US" dirty="0" smtClean="0"/>
                        <a:t>Change the needle</a:t>
                      </a:r>
                      <a:endParaRPr lang="en-US" dirty="0"/>
                    </a:p>
                  </a:txBody>
                  <a:tcPr/>
                </a:tc>
              </a:tr>
            </a:tbl>
          </a:graphicData>
        </a:graphic>
      </p:graphicFrame>
      <p:pic>
        <p:nvPicPr>
          <p:cNvPr id="5" name="Picture 4"/>
          <p:cNvPicPr>
            <a:picLocks noChangeAspect="1"/>
          </p:cNvPicPr>
          <p:nvPr/>
        </p:nvPicPr>
        <p:blipFill>
          <a:blip r:embed="rId2" cstate="print"/>
          <a:stretch>
            <a:fillRect/>
          </a:stretch>
        </p:blipFill>
        <p:spPr>
          <a:xfrm>
            <a:off x="8075581" y="2521005"/>
            <a:ext cx="3885184" cy="2023564"/>
          </a:xfrm>
          <a:prstGeom prst="rect">
            <a:avLst/>
          </a:prstGeom>
        </p:spPr>
      </p:pic>
      <p:pic>
        <p:nvPicPr>
          <p:cNvPr id="6" name="Picture 5"/>
          <p:cNvPicPr>
            <a:picLocks noChangeAspect="1"/>
          </p:cNvPicPr>
          <p:nvPr/>
        </p:nvPicPr>
        <p:blipFill>
          <a:blip r:embed="rId3" cstate="print"/>
          <a:stretch>
            <a:fillRect/>
          </a:stretch>
        </p:blipFill>
        <p:spPr>
          <a:xfrm>
            <a:off x="8113008" y="4535425"/>
            <a:ext cx="3810330" cy="2148840"/>
          </a:xfrm>
          <a:prstGeom prst="rect">
            <a:avLst/>
          </a:prstGeom>
        </p:spPr>
      </p:pic>
    </p:spTree>
    <p:extLst>
      <p:ext uri="{BB962C8B-B14F-4D97-AF65-F5344CB8AC3E}">
        <p14:creationId xmlns="" xmlns:p14="http://schemas.microsoft.com/office/powerpoint/2010/main" val="11996381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dirty="0" smtClean="0"/>
              <a:t>. Sewing </a:t>
            </a:r>
            <a:r>
              <a:rPr lang="en-US" dirty="0"/>
              <a:t>Defects: Causes and Remedies</a:t>
            </a:r>
          </a:p>
        </p:txBody>
      </p:sp>
      <p:sp>
        <p:nvSpPr>
          <p:cNvPr id="3" name="Content Placeholder 2"/>
          <p:cNvSpPr>
            <a:spLocks noGrp="1"/>
          </p:cNvSpPr>
          <p:nvPr>
            <p:ph idx="1"/>
          </p:nvPr>
        </p:nvSpPr>
        <p:spPr/>
        <p:txBody>
          <a:bodyPr/>
          <a:lstStyle/>
          <a:p>
            <a:r>
              <a:rPr lang="en-US" b="1" dirty="0"/>
              <a:t>Broken </a:t>
            </a:r>
            <a:r>
              <a:rPr lang="en-US" b="1" dirty="0" smtClean="0"/>
              <a:t>Stitch</a:t>
            </a:r>
            <a:r>
              <a:rPr lang="en-US" b="1" dirty="0"/>
              <a:t>: </a:t>
            </a:r>
            <a:endParaRPr lang="en-US" b="1" dirty="0" smtClean="0"/>
          </a:p>
          <a:p>
            <a:pPr lvl="3"/>
            <a:r>
              <a:rPr lang="en-US" dirty="0" smtClean="0"/>
              <a:t>When a stitch is broken in a seam line  </a:t>
            </a:r>
            <a:endParaRPr lang="en-US" dirty="0"/>
          </a:p>
        </p:txBody>
      </p:sp>
      <p:pic>
        <p:nvPicPr>
          <p:cNvPr id="4" name="Picture 3"/>
          <p:cNvPicPr>
            <a:picLocks noChangeAspect="1"/>
          </p:cNvPicPr>
          <p:nvPr/>
        </p:nvPicPr>
        <p:blipFill>
          <a:blip r:embed="rId2" cstate="print"/>
          <a:stretch>
            <a:fillRect/>
          </a:stretch>
        </p:blipFill>
        <p:spPr>
          <a:xfrm>
            <a:off x="8833104" y="1307592"/>
            <a:ext cx="3258329" cy="2082443"/>
          </a:xfrm>
          <a:prstGeom prst="rect">
            <a:avLst/>
          </a:prstGeom>
        </p:spPr>
      </p:pic>
      <p:graphicFrame>
        <p:nvGraphicFramePr>
          <p:cNvPr id="5" name="Table 4"/>
          <p:cNvGraphicFramePr>
            <a:graphicFrameLocks noGrp="1"/>
          </p:cNvGraphicFramePr>
          <p:nvPr>
            <p:extLst/>
          </p:nvPr>
        </p:nvGraphicFramePr>
        <p:xfrm>
          <a:off x="256209" y="2641664"/>
          <a:ext cx="8558314" cy="3026892"/>
        </p:xfrm>
        <a:graphic>
          <a:graphicData uri="http://schemas.openxmlformats.org/drawingml/2006/table">
            <a:tbl>
              <a:tblPr firstRow="1" bandRow="1">
                <a:tableStyleId>{5C22544A-7EE6-4342-B048-85BDC9FD1C3A}</a:tableStyleId>
              </a:tblPr>
              <a:tblGrid>
                <a:gridCol w="4279157"/>
                <a:gridCol w="4279157"/>
              </a:tblGrid>
              <a:tr h="368103">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68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Thread trapped at the thread guide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Use stronger thread or adjust tension</a:t>
                      </a:r>
                    </a:p>
                  </a:txBody>
                  <a:tcPr/>
                </a:tc>
              </a:tr>
              <a:tr h="368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Thread trapped at the base of cone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Use finer thread or coarser needle</a:t>
                      </a:r>
                    </a:p>
                  </a:txBody>
                  <a:tcPr/>
                </a:tc>
              </a:tr>
              <a:tr h="368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Improper off winding from cone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Re guide the thread property</a:t>
                      </a:r>
                    </a:p>
                  </a:txBody>
                  <a:tcPr/>
                </a:tc>
              </a:tr>
              <a:tr h="868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Sharp edge on throat plate hook point, needle guard, bobbin needle grove or eye</a:t>
                      </a:r>
                    </a:p>
                  </a:txBody>
                  <a:tcPr/>
                </a:tc>
                <a:tc>
                  <a:txBody>
                    <a:bodyPr/>
                    <a:lstStyle/>
                    <a:p>
                      <a:r>
                        <a:rPr lang="en-US" sz="1800" kern="1200" dirty="0" smtClean="0">
                          <a:solidFill>
                            <a:schemeClr val="dk1"/>
                          </a:solidFill>
                          <a:effectLst/>
                          <a:latin typeface="+mn-lt"/>
                          <a:ea typeface="+mn-ea"/>
                          <a:cs typeface="+mn-cs"/>
                        </a:rPr>
                        <a:t>Increase thread guide and reduce disc tension</a:t>
                      </a:r>
                      <a:endParaRPr lang="en-US" dirty="0"/>
                    </a:p>
                  </a:txBody>
                  <a:tcPr/>
                </a:tc>
              </a:tr>
              <a:tr h="368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Excessive needle heat, grove or eye blocked with melted fabric.</a:t>
                      </a:r>
                    </a:p>
                  </a:txBody>
                  <a:tcPr/>
                </a:tc>
                <a:tc>
                  <a:txBody>
                    <a:bodyPr/>
                    <a:lstStyle/>
                    <a:p>
                      <a:r>
                        <a:rPr lang="en-US" sz="1800" kern="1200" dirty="0" smtClean="0">
                          <a:solidFill>
                            <a:schemeClr val="dk1"/>
                          </a:solidFill>
                          <a:effectLst/>
                          <a:latin typeface="+mn-lt"/>
                          <a:ea typeface="+mn-ea"/>
                          <a:cs typeface="+mn-cs"/>
                        </a:rPr>
                        <a:t>Polish rough edges, replace needle use better quality</a:t>
                      </a:r>
                      <a:endParaRPr lang="en-US" dirty="0"/>
                    </a:p>
                  </a:txBody>
                  <a:tcPr/>
                </a:tc>
              </a:tr>
            </a:tbl>
          </a:graphicData>
        </a:graphic>
      </p:graphicFrame>
      <p:pic>
        <p:nvPicPr>
          <p:cNvPr id="6" name="Picture 5"/>
          <p:cNvPicPr>
            <a:picLocks noChangeAspect="1"/>
          </p:cNvPicPr>
          <p:nvPr/>
        </p:nvPicPr>
        <p:blipFill>
          <a:blip r:embed="rId3" cstate="print"/>
          <a:stretch>
            <a:fillRect/>
          </a:stretch>
        </p:blipFill>
        <p:spPr>
          <a:xfrm>
            <a:off x="8827775" y="3767327"/>
            <a:ext cx="3251449" cy="2439303"/>
          </a:xfrm>
          <a:prstGeom prst="rect">
            <a:avLst/>
          </a:prstGeom>
        </p:spPr>
      </p:pic>
    </p:spTree>
    <p:extLst>
      <p:ext uri="{BB962C8B-B14F-4D97-AF65-F5344CB8AC3E}">
        <p14:creationId xmlns="" xmlns:p14="http://schemas.microsoft.com/office/powerpoint/2010/main" val="25515221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dirty="0" smtClean="0"/>
              <a:t>. Sewing </a:t>
            </a:r>
            <a:r>
              <a:rPr lang="en-US" dirty="0"/>
              <a:t>Defects: Causes and Remedies</a:t>
            </a:r>
          </a:p>
        </p:txBody>
      </p:sp>
      <p:sp>
        <p:nvSpPr>
          <p:cNvPr id="3" name="Content Placeholder 2"/>
          <p:cNvSpPr>
            <a:spLocks noGrp="1"/>
          </p:cNvSpPr>
          <p:nvPr>
            <p:ph idx="1"/>
          </p:nvPr>
        </p:nvSpPr>
        <p:spPr/>
        <p:txBody>
          <a:bodyPr/>
          <a:lstStyle/>
          <a:p>
            <a:r>
              <a:rPr lang="en-US" dirty="0" smtClean="0"/>
              <a:t> </a:t>
            </a:r>
            <a:r>
              <a:rPr lang="en-US" b="1" dirty="0"/>
              <a:t>Skip stitch:</a:t>
            </a:r>
            <a:r>
              <a:rPr lang="en-US" dirty="0"/>
              <a:t> </a:t>
            </a:r>
            <a:endParaRPr lang="en-US" dirty="0" smtClean="0"/>
          </a:p>
          <a:p>
            <a:pPr lvl="3"/>
            <a:r>
              <a:rPr lang="en-US" dirty="0" smtClean="0"/>
              <a:t>Failure </a:t>
            </a:r>
            <a:r>
              <a:rPr lang="en-US" dirty="0"/>
              <a:t>of needle to enter </a:t>
            </a:r>
            <a:r>
              <a:rPr lang="en-US" dirty="0" smtClean="0"/>
              <a:t>bobbin loop </a:t>
            </a:r>
            <a:r>
              <a:rPr lang="en-US" dirty="0"/>
              <a:t>is called skip stitch </a:t>
            </a:r>
          </a:p>
        </p:txBody>
      </p:sp>
      <p:graphicFrame>
        <p:nvGraphicFramePr>
          <p:cNvPr id="4" name="Table 3"/>
          <p:cNvGraphicFramePr>
            <a:graphicFrameLocks noGrp="1"/>
          </p:cNvGraphicFramePr>
          <p:nvPr>
            <p:extLst/>
          </p:nvPr>
        </p:nvGraphicFramePr>
        <p:xfrm>
          <a:off x="176696" y="2680987"/>
          <a:ext cx="8128000" cy="276352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Failure of needle to enter loop in correct time</a:t>
                      </a:r>
                    </a:p>
                  </a:txBody>
                  <a:tcPr/>
                </a:tc>
                <a:tc>
                  <a:txBody>
                    <a:bodyPr/>
                    <a:lstStyle/>
                    <a:p>
                      <a:r>
                        <a:rPr lang="en-US" sz="1800" kern="1200" dirty="0" smtClean="0">
                          <a:solidFill>
                            <a:schemeClr val="dk1"/>
                          </a:solidFill>
                          <a:effectLst/>
                          <a:latin typeface="+mn-lt"/>
                          <a:ea typeface="+mn-ea"/>
                          <a:cs typeface="+mn-cs"/>
                        </a:rPr>
                        <a:t>Check needle is inserted and aligned correctly</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Needle deflection or blend needle</a:t>
                      </a:r>
                    </a:p>
                  </a:txBody>
                  <a:tcPr/>
                </a:tc>
                <a:tc>
                  <a:txBody>
                    <a:bodyPr/>
                    <a:lstStyle/>
                    <a:p>
                      <a:r>
                        <a:rPr lang="en-US" dirty="0" smtClean="0"/>
                        <a:t>Synchronized needle and thread size</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Thread loop failure due to incorrect needle size or thread size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Use recommended needle numbers against specified articles</a:t>
                      </a:r>
                      <a:endParaRPr lang="en-US" dirty="0" smtClean="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Incorrect sewing tension in the needle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Re adjust the  thread tension</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Incorrect sewing tension in the needle</a:t>
                      </a:r>
                    </a:p>
                  </a:txBody>
                  <a:tcPr/>
                </a:tc>
                <a:tc>
                  <a:txBody>
                    <a:bodyPr/>
                    <a:lstStyle/>
                    <a:p>
                      <a:r>
                        <a:rPr lang="en-US" sz="1800" kern="1200" smtClean="0">
                          <a:solidFill>
                            <a:schemeClr val="dk1"/>
                          </a:solidFill>
                          <a:effectLst/>
                          <a:latin typeface="+mn-lt"/>
                          <a:ea typeface="+mn-ea"/>
                          <a:cs typeface="+mn-cs"/>
                        </a:rPr>
                        <a:t>Re adjust pressure foot pressure</a:t>
                      </a:r>
                      <a:endParaRPr lang="en-US" smtClean="0"/>
                    </a:p>
                  </a:txBody>
                  <a:tcPr/>
                </a:tc>
              </a:tr>
            </a:tbl>
          </a:graphicData>
        </a:graphic>
      </p:graphicFrame>
      <p:pic>
        <p:nvPicPr>
          <p:cNvPr id="5" name="Picture 4"/>
          <p:cNvPicPr>
            <a:picLocks noChangeAspect="1"/>
          </p:cNvPicPr>
          <p:nvPr/>
        </p:nvPicPr>
        <p:blipFill>
          <a:blip r:embed="rId2" cstate="print"/>
          <a:stretch>
            <a:fillRect/>
          </a:stretch>
        </p:blipFill>
        <p:spPr>
          <a:xfrm>
            <a:off x="8487455" y="1856232"/>
            <a:ext cx="3426249" cy="4123943"/>
          </a:xfrm>
          <a:prstGeom prst="rect">
            <a:avLst/>
          </a:prstGeom>
        </p:spPr>
      </p:pic>
    </p:spTree>
    <p:extLst>
      <p:ext uri="{BB962C8B-B14F-4D97-AF65-F5344CB8AC3E}">
        <p14:creationId xmlns="" xmlns:p14="http://schemas.microsoft.com/office/powerpoint/2010/main" val="42542490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 Sewing </a:t>
            </a:r>
            <a:r>
              <a:rPr lang="en-US" dirty="0"/>
              <a:t>Defects: Causes and Remedies</a:t>
            </a:r>
          </a:p>
        </p:txBody>
      </p:sp>
      <p:sp>
        <p:nvSpPr>
          <p:cNvPr id="3" name="Content Placeholder 2"/>
          <p:cNvSpPr>
            <a:spLocks noGrp="1"/>
          </p:cNvSpPr>
          <p:nvPr>
            <p:ph idx="1"/>
          </p:nvPr>
        </p:nvSpPr>
        <p:spPr/>
        <p:txBody>
          <a:bodyPr/>
          <a:lstStyle/>
          <a:p>
            <a:r>
              <a:rPr lang="en-US" dirty="0" smtClean="0"/>
              <a:t>Uneven Stitch</a:t>
            </a:r>
          </a:p>
          <a:p>
            <a:pPr lvl="3"/>
            <a:r>
              <a:rPr lang="en-US" dirty="0"/>
              <a:t> </a:t>
            </a:r>
            <a:r>
              <a:rPr lang="en-US" dirty="0" smtClean="0"/>
              <a:t>When stiches do not maintain equal distance throughout the seam line</a:t>
            </a:r>
            <a:endParaRPr lang="en-US" dirty="0"/>
          </a:p>
        </p:txBody>
      </p:sp>
      <p:graphicFrame>
        <p:nvGraphicFramePr>
          <p:cNvPr id="4" name="Table 3"/>
          <p:cNvGraphicFramePr>
            <a:graphicFrameLocks noGrp="1"/>
          </p:cNvGraphicFramePr>
          <p:nvPr>
            <p:extLst/>
          </p:nvPr>
        </p:nvGraphicFramePr>
        <p:xfrm>
          <a:off x="331304" y="2773753"/>
          <a:ext cx="7796696" cy="2118360"/>
        </p:xfrm>
        <a:graphic>
          <a:graphicData uri="http://schemas.openxmlformats.org/drawingml/2006/table">
            <a:tbl>
              <a:tblPr firstRow="1" bandRow="1">
                <a:tableStyleId>{5C22544A-7EE6-4342-B048-85BDC9FD1C3A}</a:tableStyleId>
              </a:tblPr>
              <a:tblGrid>
                <a:gridCol w="3732696"/>
                <a:gridCol w="4064000"/>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pPr lvl="0">
                        <a:lnSpc>
                          <a:spcPct val="150000"/>
                        </a:lnSpc>
                        <a:buFont typeface="Wingdings" pitchFamily="2" charset="2"/>
                        <a:buNone/>
                      </a:pPr>
                      <a:r>
                        <a:rPr lang="en-US" sz="1800" dirty="0" smtClean="0">
                          <a:latin typeface="Times New Roman" pitchFamily="18" charset="0"/>
                          <a:cs typeface="Times New Roman" pitchFamily="18" charset="0"/>
                        </a:rPr>
                        <a:t>Lack of care of the operator.</a:t>
                      </a:r>
                    </a:p>
                  </a:txBody>
                  <a:tcPr/>
                </a:tc>
                <a:tc>
                  <a:txBody>
                    <a:bodyPr/>
                    <a:lstStyle/>
                    <a:p>
                      <a:pPr>
                        <a:lnSpc>
                          <a:spcPct val="150000"/>
                        </a:lnSpc>
                        <a:buFont typeface="Wingdings" pitchFamily="2" charset="2"/>
                        <a:buNone/>
                      </a:pPr>
                      <a:r>
                        <a:rPr lang="en-US" sz="1800" dirty="0" smtClean="0">
                          <a:latin typeface="Times New Roman" pitchFamily="18" charset="0"/>
                          <a:cs typeface="Times New Roman" pitchFamily="18" charset="0"/>
                        </a:rPr>
                        <a:t>Be careful when operate.</a:t>
                      </a:r>
                    </a:p>
                  </a:txBody>
                  <a:tcPr/>
                </a:tc>
              </a:tr>
              <a:tr h="370840">
                <a:tc>
                  <a:txBody>
                    <a:bodyPr/>
                    <a:lstStyle/>
                    <a:p>
                      <a:pPr lvl="0">
                        <a:lnSpc>
                          <a:spcPct val="150000"/>
                        </a:lnSpc>
                        <a:buFont typeface="Wingdings" pitchFamily="2" charset="2"/>
                        <a:buNone/>
                      </a:pPr>
                      <a:r>
                        <a:rPr lang="en-US" sz="1800" dirty="0" smtClean="0">
                          <a:latin typeface="Times New Roman" pitchFamily="18" charset="0"/>
                          <a:cs typeface="Times New Roman" pitchFamily="18" charset="0"/>
                        </a:rPr>
                        <a:t>Machine defect.</a:t>
                      </a:r>
                    </a:p>
                  </a:txBody>
                  <a:tcPr/>
                </a:tc>
                <a:tc>
                  <a:txBody>
                    <a:bodyPr/>
                    <a:lstStyle/>
                    <a:p>
                      <a:pPr>
                        <a:lnSpc>
                          <a:spcPct val="150000"/>
                        </a:lnSpc>
                        <a:buFont typeface="Wingdings" pitchFamily="2" charset="2"/>
                        <a:buNone/>
                      </a:pPr>
                      <a:r>
                        <a:rPr lang="en-US" sz="1800" dirty="0" smtClean="0">
                          <a:latin typeface="Times New Roman" pitchFamily="18" charset="0"/>
                          <a:cs typeface="Times New Roman" pitchFamily="18" charset="0"/>
                        </a:rPr>
                        <a:t>Regular maintenance of sewing machine.</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Improper settings.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Setting should be check.</a:t>
                      </a:r>
                    </a:p>
                  </a:txBody>
                  <a:tcPr/>
                </a:tc>
              </a:tr>
              <a:tr h="370840">
                <a:tc>
                  <a:txBody>
                    <a:bodyPr/>
                    <a:lstStyle/>
                    <a:p>
                      <a:endParaRPr lang="en-US"/>
                    </a:p>
                  </a:txBody>
                  <a:tcPr/>
                </a:tc>
                <a:tc>
                  <a:txBody>
                    <a:bodyPr/>
                    <a:lstStyle/>
                    <a:p>
                      <a:endParaRPr lang="en-US" dirty="0"/>
                    </a:p>
                  </a:txBody>
                  <a:tcPr/>
                </a:tc>
              </a:tr>
            </a:tbl>
          </a:graphicData>
        </a:graphic>
      </p:graphicFrame>
      <p:pic>
        <p:nvPicPr>
          <p:cNvPr id="5" name="Picture 4"/>
          <p:cNvPicPr>
            <a:picLocks noChangeAspect="1"/>
          </p:cNvPicPr>
          <p:nvPr/>
        </p:nvPicPr>
        <p:blipFill>
          <a:blip r:embed="rId2" cstate="print"/>
          <a:stretch>
            <a:fillRect/>
          </a:stretch>
        </p:blipFill>
        <p:spPr>
          <a:xfrm>
            <a:off x="8150002" y="2473009"/>
            <a:ext cx="3353150" cy="3657917"/>
          </a:xfrm>
          <a:prstGeom prst="rect">
            <a:avLst/>
          </a:prstGeom>
        </p:spPr>
      </p:pic>
    </p:spTree>
    <p:extLst>
      <p:ext uri="{BB962C8B-B14F-4D97-AF65-F5344CB8AC3E}">
        <p14:creationId xmlns="" xmlns:p14="http://schemas.microsoft.com/office/powerpoint/2010/main" val="41726521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dirty="0" smtClean="0"/>
              <a:t>. Sewing </a:t>
            </a:r>
            <a:r>
              <a:rPr lang="en-US" dirty="0"/>
              <a:t>Defects: Causes and Remedies</a:t>
            </a:r>
          </a:p>
        </p:txBody>
      </p:sp>
      <p:sp>
        <p:nvSpPr>
          <p:cNvPr id="3" name="Content Placeholder 2"/>
          <p:cNvSpPr>
            <a:spLocks noGrp="1"/>
          </p:cNvSpPr>
          <p:nvPr>
            <p:ph idx="1"/>
          </p:nvPr>
        </p:nvSpPr>
        <p:spPr/>
        <p:txBody>
          <a:bodyPr/>
          <a:lstStyle/>
          <a:p>
            <a:r>
              <a:rPr lang="en-US" dirty="0" smtClean="0"/>
              <a:t> Spot</a:t>
            </a:r>
          </a:p>
          <a:p>
            <a:pPr lvl="3"/>
            <a:r>
              <a:rPr lang="en-US" dirty="0"/>
              <a:t> </a:t>
            </a:r>
            <a:r>
              <a:rPr lang="en-US" dirty="0" smtClean="0"/>
              <a:t>Different types of stain present in the garments</a:t>
            </a:r>
            <a:endParaRPr lang="en-US" dirty="0"/>
          </a:p>
        </p:txBody>
      </p:sp>
      <p:graphicFrame>
        <p:nvGraphicFramePr>
          <p:cNvPr id="4" name="Table 3"/>
          <p:cNvGraphicFramePr>
            <a:graphicFrameLocks noGrp="1"/>
          </p:cNvGraphicFramePr>
          <p:nvPr>
            <p:extLst/>
          </p:nvPr>
        </p:nvGraphicFramePr>
        <p:xfrm>
          <a:off x="348973" y="2747248"/>
          <a:ext cx="8128000" cy="307340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pPr lvl="0">
                        <a:lnSpc>
                          <a:spcPct val="150000"/>
                        </a:lnSpc>
                        <a:buFont typeface="Wingdings" pitchFamily="2" charset="2"/>
                        <a:buNone/>
                      </a:pPr>
                      <a:r>
                        <a:rPr lang="en-US" sz="1800" dirty="0" smtClean="0">
                          <a:latin typeface="Times New Roman" pitchFamily="18" charset="0"/>
                          <a:cs typeface="Times New Roman" pitchFamily="18" charset="0"/>
                        </a:rPr>
                        <a:t>Careless handling.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Operator should carefully when handling.</a:t>
                      </a:r>
                    </a:p>
                    <a:p>
                      <a:endParaRPr lang="en-US" dirty="0"/>
                    </a:p>
                  </a:txBody>
                  <a:tcPr/>
                </a:tc>
              </a:tr>
              <a:tr h="370840">
                <a:tc>
                  <a:txBody>
                    <a:bodyPr/>
                    <a:lstStyle/>
                    <a:p>
                      <a:pPr lvl="0">
                        <a:lnSpc>
                          <a:spcPct val="150000"/>
                        </a:lnSpc>
                        <a:buFont typeface="Wingdings" pitchFamily="2" charset="2"/>
                        <a:buNone/>
                      </a:pPr>
                      <a:r>
                        <a:rPr lang="en-US" sz="1800" dirty="0" smtClean="0">
                          <a:latin typeface="Times New Roman" pitchFamily="18" charset="0"/>
                          <a:cs typeface="Times New Roman" pitchFamily="18" charset="0"/>
                        </a:rPr>
                        <a:t>Unclean production place.</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Working place should clean up before production.</a:t>
                      </a:r>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Natural dust.</a:t>
                      </a:r>
                    </a:p>
                    <a:p>
                      <a:endParaRPr lang="en-US" dirty="0"/>
                    </a:p>
                  </a:txBody>
                  <a:tcPr/>
                </a:tc>
                <a:tc>
                  <a:txBody>
                    <a:bodyPr/>
                    <a:lstStyle/>
                    <a:p>
                      <a:r>
                        <a:rPr lang="en-US" dirty="0" smtClean="0"/>
                        <a:t>Precaution should be taken to avoid natural dust</a:t>
                      </a:r>
                      <a:endParaRPr lang="en-US" dirty="0"/>
                    </a:p>
                  </a:txBody>
                  <a:tcPr/>
                </a:tc>
              </a:tr>
              <a:tr h="370840">
                <a:tc>
                  <a:txBody>
                    <a:bodyPr/>
                    <a:lstStyle/>
                    <a:p>
                      <a:endParaRPr lang="en-US"/>
                    </a:p>
                  </a:txBody>
                  <a:tcPr/>
                </a:tc>
                <a:tc>
                  <a:txBody>
                    <a:bodyPr/>
                    <a:lstStyle/>
                    <a:p>
                      <a:endParaRPr lang="en-US" dirty="0"/>
                    </a:p>
                  </a:txBody>
                  <a:tcPr/>
                </a:tc>
              </a:tr>
            </a:tbl>
          </a:graphicData>
        </a:graphic>
      </p:graphicFrame>
      <p:pic>
        <p:nvPicPr>
          <p:cNvPr id="5" name="Picture 4"/>
          <p:cNvPicPr>
            <a:picLocks noChangeAspect="1"/>
          </p:cNvPicPr>
          <p:nvPr/>
        </p:nvPicPr>
        <p:blipFill>
          <a:blip r:embed="rId2" cstate="print"/>
          <a:stretch>
            <a:fillRect/>
          </a:stretch>
        </p:blipFill>
        <p:spPr>
          <a:xfrm>
            <a:off x="8583944" y="1280160"/>
            <a:ext cx="3505504" cy="4791456"/>
          </a:xfrm>
          <a:prstGeom prst="rect">
            <a:avLst/>
          </a:prstGeom>
        </p:spPr>
      </p:pic>
    </p:spTree>
    <p:extLst>
      <p:ext uri="{BB962C8B-B14F-4D97-AF65-F5344CB8AC3E}">
        <p14:creationId xmlns="" xmlns:p14="http://schemas.microsoft.com/office/powerpoint/2010/main" val="21202666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dirty="0" smtClean="0"/>
              <a:t>. Sewing </a:t>
            </a:r>
            <a:r>
              <a:rPr lang="en-US" dirty="0"/>
              <a:t>Defects: Causes and Remedies</a:t>
            </a:r>
          </a:p>
        </p:txBody>
      </p:sp>
      <p:sp>
        <p:nvSpPr>
          <p:cNvPr id="3" name="Content Placeholder 2"/>
          <p:cNvSpPr>
            <a:spLocks noGrp="1"/>
          </p:cNvSpPr>
          <p:nvPr>
            <p:ph idx="1"/>
          </p:nvPr>
        </p:nvSpPr>
        <p:spPr/>
        <p:txBody>
          <a:bodyPr/>
          <a:lstStyle/>
          <a:p>
            <a:pPr lvl="0"/>
            <a:r>
              <a:rPr lang="en-US" dirty="0" smtClean="0"/>
              <a:t> </a:t>
            </a:r>
            <a:r>
              <a:rPr lang="en-US" sz="3200" b="1" dirty="0" smtClean="0">
                <a:latin typeface="Times New Roman" pitchFamily="18" charset="0"/>
                <a:cs typeface="Times New Roman" pitchFamily="18" charset="0"/>
              </a:rPr>
              <a:t>Puckering</a:t>
            </a:r>
            <a:endParaRPr lang="en-US" dirty="0"/>
          </a:p>
          <a:p>
            <a:pPr lvl="3"/>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Uneven gathering of fabric in seam line</a:t>
            </a:r>
            <a:endParaRPr lang="en-US" dirty="0">
              <a:latin typeface="Times New Roman" pitchFamily="18" charset="0"/>
              <a:cs typeface="Times New Roman" pitchFamily="18" charset="0"/>
            </a:endParaRPr>
          </a:p>
        </p:txBody>
      </p:sp>
      <p:graphicFrame>
        <p:nvGraphicFramePr>
          <p:cNvPr id="4" name="Table 3"/>
          <p:cNvGraphicFramePr>
            <a:graphicFrameLocks noGrp="1"/>
          </p:cNvGraphicFramePr>
          <p:nvPr>
            <p:extLst/>
          </p:nvPr>
        </p:nvGraphicFramePr>
        <p:xfrm>
          <a:off x="189948" y="2667736"/>
          <a:ext cx="8128000" cy="307340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pPr lvl="0">
                        <a:lnSpc>
                          <a:spcPct val="150000"/>
                        </a:lnSpc>
                        <a:buFont typeface="Wingdings" pitchFamily="2" charset="2"/>
                        <a:buNone/>
                      </a:pPr>
                      <a:r>
                        <a:rPr lang="en-US" sz="1800" dirty="0" smtClean="0">
                          <a:latin typeface="Times New Roman" pitchFamily="18" charset="0"/>
                          <a:cs typeface="Times New Roman" pitchFamily="18" charset="0"/>
                        </a:rPr>
                        <a:t>High tension thread.</a:t>
                      </a:r>
                    </a:p>
                    <a:p>
                      <a:endParaRPr lang="en-US" dirty="0"/>
                    </a:p>
                  </a:txBody>
                  <a:tcPr/>
                </a:tc>
                <a:tc>
                  <a:txBody>
                    <a:bodyPr/>
                    <a:lstStyle/>
                    <a:p>
                      <a:pPr lvl="0">
                        <a:lnSpc>
                          <a:spcPct val="150000"/>
                        </a:lnSpc>
                        <a:buFont typeface="Wingdings" pitchFamily="2" charset="2"/>
                        <a:buNone/>
                      </a:pPr>
                      <a:r>
                        <a:rPr lang="en-US" sz="1800" dirty="0" smtClean="0">
                          <a:latin typeface="Times New Roman" pitchFamily="18" charset="0"/>
                          <a:cs typeface="Times New Roman" pitchFamily="18" charset="0"/>
                        </a:rPr>
                        <a:t>Threads tension have to corrected</a:t>
                      </a:r>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Fabric feeding problem.</a:t>
                      </a:r>
                    </a:p>
                    <a:p>
                      <a:endParaRPr lang="en-US" dirty="0"/>
                    </a:p>
                  </a:txBody>
                  <a:tcPr/>
                </a:tc>
                <a:tc>
                  <a:txBody>
                    <a:bodyPr/>
                    <a:lstStyle/>
                    <a:p>
                      <a:pPr lvl="0">
                        <a:lnSpc>
                          <a:spcPct val="150000"/>
                        </a:lnSpc>
                        <a:buFont typeface="Wingdings" pitchFamily="2" charset="2"/>
                        <a:buNone/>
                      </a:pPr>
                      <a:r>
                        <a:rPr lang="en-US" sz="1800" dirty="0" smtClean="0">
                          <a:latin typeface="Times New Roman" pitchFamily="18" charset="0"/>
                          <a:cs typeface="Times New Roman" pitchFamily="18" charset="0"/>
                        </a:rPr>
                        <a:t>Fabric feeding system should be controlled</a:t>
                      </a:r>
                    </a:p>
                  </a:txBody>
                  <a:tcPr/>
                </a:tc>
              </a:tr>
              <a:tr h="370840">
                <a:tc>
                  <a:txBody>
                    <a:bodyPr/>
                    <a:lstStyle/>
                    <a:p>
                      <a:r>
                        <a:rPr lang="en-US" dirty="0" smtClean="0">
                          <a:latin typeface="Times New Roman" panose="02020603050405020304" pitchFamily="18" charset="0"/>
                          <a:cs typeface="Times New Roman" panose="02020603050405020304" pitchFamily="18" charset="0"/>
                        </a:rPr>
                        <a:t>Uneven pulling</a:t>
                      </a:r>
                      <a:r>
                        <a:rPr lang="en-US" baseline="0" dirty="0" smtClean="0">
                          <a:latin typeface="Times New Roman" panose="02020603050405020304" pitchFamily="18" charset="0"/>
                          <a:cs typeface="Times New Roman" panose="02020603050405020304" pitchFamily="18" charset="0"/>
                        </a:rPr>
                        <a:t> of back and front part of the garment</a:t>
                      </a:r>
                      <a:endParaRPr lang="en-US"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Feeding mechanism should be changed.</a:t>
                      </a:r>
                    </a:p>
                    <a:p>
                      <a:endParaRPr lang="en-US" dirty="0"/>
                    </a:p>
                  </a:txBody>
                  <a:tcPr/>
                </a:tc>
              </a:tr>
              <a:tr h="370840">
                <a:tc>
                  <a:txBody>
                    <a:bodyPr/>
                    <a:lstStyle/>
                    <a:p>
                      <a:endParaRPr lang="en-US"/>
                    </a:p>
                  </a:txBody>
                  <a:tcPr/>
                </a:tc>
                <a:tc>
                  <a:txBody>
                    <a:bodyPr/>
                    <a:lstStyle/>
                    <a:p>
                      <a:endParaRPr lang="en-US" dirty="0"/>
                    </a:p>
                  </a:txBody>
                  <a:tcPr/>
                </a:tc>
              </a:tr>
            </a:tbl>
          </a:graphicData>
        </a:graphic>
      </p:graphicFrame>
      <p:pic>
        <p:nvPicPr>
          <p:cNvPr id="5" name="Picture 4"/>
          <p:cNvPicPr>
            <a:picLocks noChangeAspect="1"/>
          </p:cNvPicPr>
          <p:nvPr/>
        </p:nvPicPr>
        <p:blipFill>
          <a:blip r:embed="rId2" cstate="print"/>
          <a:stretch>
            <a:fillRect/>
          </a:stretch>
        </p:blipFill>
        <p:spPr>
          <a:xfrm>
            <a:off x="8369118" y="950976"/>
            <a:ext cx="3670110" cy="5084064"/>
          </a:xfrm>
          <a:prstGeom prst="rect">
            <a:avLst/>
          </a:prstGeom>
        </p:spPr>
      </p:pic>
    </p:spTree>
    <p:extLst>
      <p:ext uri="{BB962C8B-B14F-4D97-AF65-F5344CB8AC3E}">
        <p14:creationId xmlns="" xmlns:p14="http://schemas.microsoft.com/office/powerpoint/2010/main" val="1766888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smtClean="0"/>
              <a:t/>
            </a:r>
            <a:br>
              <a:rPr lang="en-US" b="1" dirty="0" smtClean="0"/>
            </a:br>
            <a:r>
              <a:rPr lang="en-US" dirty="0" smtClean="0"/>
              <a:t>Comments on Sample: Format</a:t>
            </a:r>
            <a:endParaRPr lang="en-US" dirty="0"/>
          </a:p>
        </p:txBody>
      </p:sp>
      <p:pic>
        <p:nvPicPr>
          <p:cNvPr id="4" name="Content Placeholder 3"/>
          <p:cNvPicPr>
            <a:picLocks noGrp="1" noChangeAspect="1"/>
          </p:cNvPicPr>
          <p:nvPr>
            <p:ph idx="1"/>
          </p:nvPr>
        </p:nvPicPr>
        <p:blipFill>
          <a:blip r:embed="rId2" cstate="print"/>
          <a:stretch>
            <a:fillRect/>
          </a:stretch>
        </p:blipFill>
        <p:spPr>
          <a:xfrm>
            <a:off x="594360" y="1790129"/>
            <a:ext cx="11082528" cy="4244911"/>
          </a:xfrm>
          <a:prstGeom prst="rect">
            <a:avLst/>
          </a:prstGeom>
        </p:spPr>
      </p:pic>
    </p:spTree>
    <p:extLst>
      <p:ext uri="{BB962C8B-B14F-4D97-AF65-F5344CB8AC3E}">
        <p14:creationId xmlns="" xmlns:p14="http://schemas.microsoft.com/office/powerpoint/2010/main" val="15245270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dirty="0" smtClean="0"/>
              <a:t>. Sewing </a:t>
            </a:r>
            <a:r>
              <a:rPr lang="en-US" dirty="0"/>
              <a:t>Defects: Causes and Remedies</a:t>
            </a:r>
          </a:p>
        </p:txBody>
      </p:sp>
      <p:sp>
        <p:nvSpPr>
          <p:cNvPr id="3" name="Content Placeholder 2"/>
          <p:cNvSpPr>
            <a:spLocks noGrp="1"/>
          </p:cNvSpPr>
          <p:nvPr>
            <p:ph idx="1"/>
          </p:nvPr>
        </p:nvSpPr>
        <p:spPr/>
        <p:txBody>
          <a:bodyPr/>
          <a:lstStyle/>
          <a:p>
            <a:r>
              <a:rPr lang="en-US" dirty="0" smtClean="0"/>
              <a:t> Shade Variation</a:t>
            </a:r>
          </a:p>
          <a:p>
            <a:pPr lvl="2"/>
            <a:r>
              <a:rPr lang="en-US" dirty="0"/>
              <a:t> </a:t>
            </a:r>
            <a:r>
              <a:rPr lang="en-US" dirty="0" smtClean="0"/>
              <a:t>When parts of a garments are different shades</a:t>
            </a:r>
          </a:p>
          <a:p>
            <a:pPr marL="671512" lvl="2" indent="0">
              <a:buNone/>
            </a:pPr>
            <a:endParaRPr lang="en-US" dirty="0"/>
          </a:p>
        </p:txBody>
      </p:sp>
      <p:graphicFrame>
        <p:nvGraphicFramePr>
          <p:cNvPr id="4" name="Table 3"/>
          <p:cNvGraphicFramePr>
            <a:graphicFrameLocks noGrp="1"/>
          </p:cNvGraphicFramePr>
          <p:nvPr>
            <p:extLst/>
          </p:nvPr>
        </p:nvGraphicFramePr>
        <p:xfrm>
          <a:off x="1338468" y="2879771"/>
          <a:ext cx="8403606" cy="1483360"/>
        </p:xfrm>
        <a:graphic>
          <a:graphicData uri="http://schemas.openxmlformats.org/drawingml/2006/table">
            <a:tbl>
              <a:tblPr firstRow="1" bandRow="1">
                <a:tableStyleId>{5C22544A-7EE6-4342-B048-85BDC9FD1C3A}</a:tableStyleId>
              </a:tblPr>
              <a:tblGrid>
                <a:gridCol w="4201803"/>
                <a:gridCol w="4201803"/>
              </a:tblGrid>
              <a:tr h="370840">
                <a:tc>
                  <a:txBody>
                    <a:bodyPr/>
                    <a:lstStyle/>
                    <a:p>
                      <a:pPr algn="ctr"/>
                      <a:r>
                        <a:rPr lang="en-US" dirty="0" smtClean="0"/>
                        <a:t>Causes</a:t>
                      </a:r>
                      <a:endParaRPr lang="en-US" dirty="0"/>
                    </a:p>
                  </a:txBody>
                  <a:tcPr/>
                </a:tc>
                <a:tc>
                  <a:txBody>
                    <a:bodyPr/>
                    <a:lstStyle/>
                    <a:p>
                      <a:pPr algn="ctr"/>
                      <a:r>
                        <a:rPr lang="en-US" dirty="0" smtClean="0"/>
                        <a:t>Remedies</a:t>
                      </a:r>
                      <a:endParaRPr lang="en-US" dirty="0"/>
                    </a:p>
                  </a:txBody>
                  <a:tcPr/>
                </a:tc>
              </a:tr>
              <a:tr h="370840">
                <a:tc>
                  <a:txBody>
                    <a:bodyPr/>
                    <a:lstStyle/>
                    <a:p>
                      <a:r>
                        <a:rPr lang="en-US" dirty="0" smtClean="0"/>
                        <a:t>Wrong numbering</a:t>
                      </a:r>
                      <a:r>
                        <a:rPr lang="en-US" baseline="0" dirty="0" smtClean="0"/>
                        <a:t> after cutting</a:t>
                      </a:r>
                      <a:endParaRPr lang="en-US" dirty="0"/>
                    </a:p>
                  </a:txBody>
                  <a:tcPr/>
                </a:tc>
                <a:tc>
                  <a:txBody>
                    <a:bodyPr/>
                    <a:lstStyle/>
                    <a:p>
                      <a:r>
                        <a:rPr lang="en-US" dirty="0" smtClean="0"/>
                        <a:t>Ensure numbering</a:t>
                      </a:r>
                      <a:r>
                        <a:rPr lang="en-US" baseline="0" dirty="0" smtClean="0"/>
                        <a:t> is perfect</a:t>
                      </a:r>
                      <a:endParaRPr lang="en-US" dirty="0"/>
                    </a:p>
                  </a:txBody>
                  <a:tcPr/>
                </a:tc>
              </a:tr>
              <a:tr h="370840">
                <a:tc>
                  <a:txBody>
                    <a:bodyPr/>
                    <a:lstStyle/>
                    <a:p>
                      <a:r>
                        <a:rPr lang="en-US" dirty="0" smtClean="0"/>
                        <a:t>Use different shaded fabric</a:t>
                      </a:r>
                      <a:endParaRPr lang="en-US" dirty="0"/>
                    </a:p>
                  </a:txBody>
                  <a:tcPr/>
                </a:tc>
                <a:tc>
                  <a:txBody>
                    <a:bodyPr/>
                    <a:lstStyle/>
                    <a:p>
                      <a:r>
                        <a:rPr lang="en-US" dirty="0" smtClean="0"/>
                        <a:t>Try to use same</a:t>
                      </a:r>
                      <a:r>
                        <a:rPr lang="en-US" baseline="0" dirty="0" smtClean="0"/>
                        <a:t> shaded fabric</a:t>
                      </a:r>
                      <a:endParaRPr lang="en-US" dirty="0"/>
                    </a:p>
                  </a:txBody>
                  <a:tcPr/>
                </a:tc>
              </a:tr>
              <a:tr h="370840">
                <a:tc>
                  <a:txBody>
                    <a:bodyPr/>
                    <a:lstStyle/>
                    <a:p>
                      <a:r>
                        <a:rPr lang="en-US" dirty="0" smtClean="0"/>
                        <a:t>Cutting different shaded fabric together</a:t>
                      </a:r>
                      <a:endParaRPr lang="en-US" dirty="0"/>
                    </a:p>
                  </a:txBody>
                  <a:tcPr/>
                </a:tc>
                <a:tc>
                  <a:txBody>
                    <a:bodyPr/>
                    <a:lstStyle/>
                    <a:p>
                      <a:r>
                        <a:rPr lang="en-US" dirty="0" smtClean="0"/>
                        <a:t>Make shade band before cutting</a:t>
                      </a:r>
                      <a:endParaRPr lang="en-US" dirty="0"/>
                    </a:p>
                  </a:txBody>
                  <a:tcPr/>
                </a:tc>
              </a:tr>
            </a:tbl>
          </a:graphicData>
        </a:graphic>
      </p:graphicFrame>
      <p:pic>
        <p:nvPicPr>
          <p:cNvPr id="5" name="Picture 4"/>
          <p:cNvPicPr>
            <a:picLocks noChangeAspect="1"/>
          </p:cNvPicPr>
          <p:nvPr/>
        </p:nvPicPr>
        <p:blipFill>
          <a:blip r:embed="rId2" cstate="print"/>
          <a:stretch>
            <a:fillRect/>
          </a:stretch>
        </p:blipFill>
        <p:spPr>
          <a:xfrm>
            <a:off x="4416552" y="4403479"/>
            <a:ext cx="6839712" cy="2308217"/>
          </a:xfrm>
          <a:prstGeom prst="rect">
            <a:avLst/>
          </a:prstGeom>
        </p:spPr>
      </p:pic>
    </p:spTree>
    <p:extLst>
      <p:ext uri="{BB962C8B-B14F-4D97-AF65-F5344CB8AC3E}">
        <p14:creationId xmlns="" xmlns:p14="http://schemas.microsoft.com/office/powerpoint/2010/main" val="25837594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Sewing Defects: Causes and Remedies</a:t>
            </a:r>
          </a:p>
        </p:txBody>
      </p:sp>
      <p:sp>
        <p:nvSpPr>
          <p:cNvPr id="3" name="Content Placeholder 2"/>
          <p:cNvSpPr>
            <a:spLocks noGrp="1"/>
          </p:cNvSpPr>
          <p:nvPr>
            <p:ph idx="1"/>
          </p:nvPr>
        </p:nvSpPr>
        <p:spPr/>
        <p:txBody>
          <a:bodyPr/>
          <a:lstStyle/>
          <a:p>
            <a:r>
              <a:rPr lang="en-US" dirty="0" smtClean="0"/>
              <a:t>Four point Up Down</a:t>
            </a:r>
          </a:p>
          <a:p>
            <a:endParaRPr lang="en-US" dirty="0"/>
          </a:p>
          <a:p>
            <a:endParaRPr lang="en-US" dirty="0" smtClean="0"/>
          </a:p>
          <a:p>
            <a:endParaRPr lang="en-US" dirty="0"/>
          </a:p>
          <a:p>
            <a:endParaRPr lang="en-US" dirty="0" smtClean="0"/>
          </a:p>
          <a:p>
            <a:endParaRPr lang="en-US" dirty="0"/>
          </a:p>
          <a:p>
            <a:r>
              <a:rPr lang="en-US" dirty="0">
                <a:latin typeface="Times New Roman" panose="02020603050405020304" pitchFamily="18" charset="0"/>
                <a:ea typeface="Calibri" panose="020F0502020204030204" pitchFamily="34" charset="0"/>
              </a:rPr>
              <a:t>If the all joint of the garments in sewing is not uniform</a:t>
            </a:r>
            <a:endParaRPr lang="en-US" dirty="0" smtClean="0"/>
          </a:p>
          <a:p>
            <a:endParaRPr lang="en-US" dirty="0"/>
          </a:p>
        </p:txBody>
      </p:sp>
      <p:pic>
        <p:nvPicPr>
          <p:cNvPr id="4" name="Picture 3"/>
          <p:cNvPicPr>
            <a:picLocks noChangeAspect="1"/>
          </p:cNvPicPr>
          <p:nvPr/>
        </p:nvPicPr>
        <p:blipFill>
          <a:blip r:embed="rId2" cstate="print"/>
          <a:stretch>
            <a:fillRect/>
          </a:stretch>
        </p:blipFill>
        <p:spPr>
          <a:xfrm>
            <a:off x="4697624" y="1938527"/>
            <a:ext cx="6933544" cy="2971801"/>
          </a:xfrm>
          <a:prstGeom prst="rect">
            <a:avLst/>
          </a:prstGeom>
        </p:spPr>
      </p:pic>
    </p:spTree>
    <p:extLst>
      <p:ext uri="{BB962C8B-B14F-4D97-AF65-F5344CB8AC3E}">
        <p14:creationId xmlns="" xmlns:p14="http://schemas.microsoft.com/office/powerpoint/2010/main" val="34743918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 (a) Washing Defects</a:t>
            </a:r>
            <a:endParaRPr lang="en-US" dirty="0"/>
          </a:p>
        </p:txBody>
      </p:sp>
      <p:sp>
        <p:nvSpPr>
          <p:cNvPr id="4" name="Content Placeholder 2"/>
          <p:cNvSpPr txBox="1">
            <a:spLocks/>
          </p:cNvSpPr>
          <p:nvPr/>
        </p:nvSpPr>
        <p:spPr bwMode="auto">
          <a:xfrm>
            <a:off x="1447331" y="2010878"/>
            <a:ext cx="4645152" cy="34485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buFont typeface="Wingdings" pitchFamily="2" charset="2"/>
              <a:buNone/>
            </a:pPr>
            <a:r>
              <a:rPr lang="en-US" sz="2800" b="1" u="sng" kern="0" smtClean="0">
                <a:latin typeface="Algerian" panose="04020705040A02060702" pitchFamily="82" charset="0"/>
              </a:rPr>
              <a:t>Causes:</a:t>
            </a:r>
            <a:endParaRPr lang="en-US" sz="2800" kern="0" smtClean="0">
              <a:latin typeface="Algerian" panose="04020705040A02060702" pitchFamily="82" charset="0"/>
            </a:endParaRPr>
          </a:p>
          <a:p>
            <a:pPr>
              <a:lnSpc>
                <a:spcPct val="150000"/>
              </a:lnSpc>
              <a:buFont typeface="Wingdings" pitchFamily="2" charset="2"/>
              <a:buChar char="Ø"/>
            </a:pPr>
            <a:r>
              <a:rPr lang="en-US" kern="0" smtClean="0">
                <a:latin typeface="Times New Roman" panose="02020603050405020304" pitchFamily="18" charset="0"/>
                <a:cs typeface="Times New Roman" panose="02020603050405020304" pitchFamily="18" charset="0"/>
              </a:rPr>
              <a:t>Sometime for the machine problem.</a:t>
            </a:r>
          </a:p>
          <a:p>
            <a:pPr>
              <a:lnSpc>
                <a:spcPct val="150000"/>
              </a:lnSpc>
              <a:buFont typeface="Wingdings" pitchFamily="2" charset="2"/>
              <a:buChar char="Ø"/>
            </a:pPr>
            <a:r>
              <a:rPr lang="en-US" kern="0" smtClean="0">
                <a:latin typeface="Times New Roman" panose="02020603050405020304" pitchFamily="18" charset="0"/>
                <a:cs typeface="Times New Roman" panose="02020603050405020304" pitchFamily="18" charset="0"/>
              </a:rPr>
              <a:t>Operator negligence.</a:t>
            </a:r>
          </a:p>
          <a:p>
            <a:pPr>
              <a:lnSpc>
                <a:spcPct val="150000"/>
              </a:lnSpc>
              <a:buFont typeface="Wingdings" pitchFamily="2" charset="2"/>
              <a:buChar char="Ø"/>
            </a:pPr>
            <a:r>
              <a:rPr lang="en-US" kern="0" smtClean="0">
                <a:latin typeface="Times New Roman" panose="02020603050405020304" pitchFamily="18" charset="0"/>
                <a:cs typeface="Times New Roman" panose="02020603050405020304" pitchFamily="18" charset="0"/>
              </a:rPr>
              <a:t>Incorrect cut mark.</a:t>
            </a:r>
          </a:p>
          <a:p>
            <a:pPr>
              <a:lnSpc>
                <a:spcPct val="150000"/>
              </a:lnSpc>
              <a:buFont typeface="Wingdings" pitchFamily="2" charset="2"/>
              <a:buChar char="Ø"/>
            </a:pPr>
            <a:r>
              <a:rPr lang="en-US" kern="0" smtClean="0">
                <a:latin typeface="Times New Roman" panose="02020603050405020304" pitchFamily="18" charset="0"/>
                <a:cs typeface="Times New Roman" panose="02020603050405020304" pitchFamily="18" charset="0"/>
              </a:rPr>
              <a:t>Some operator not using guide</a:t>
            </a:r>
          </a:p>
          <a:p>
            <a:pPr>
              <a:lnSpc>
                <a:spcPct val="150000"/>
              </a:lnSpc>
              <a:buFont typeface="Wingdings" pitchFamily="2" charset="2"/>
              <a:buChar char="Ø"/>
            </a:pPr>
            <a:r>
              <a:rPr lang="en-US" kern="0" smtClean="0">
                <a:latin typeface="Times New Roman" panose="02020603050405020304" pitchFamily="18" charset="0"/>
                <a:cs typeface="Times New Roman" panose="02020603050405020304" pitchFamily="18" charset="0"/>
              </a:rPr>
              <a:t>For operators unskilled.</a:t>
            </a:r>
          </a:p>
          <a:p>
            <a:pPr marL="0" indent="0">
              <a:buFont typeface="Wingdings" pitchFamily="2" charset="2"/>
              <a:buNone/>
            </a:pPr>
            <a:endParaRPr lang="en-US" kern="0" dirty="0"/>
          </a:p>
        </p:txBody>
      </p:sp>
      <p:sp>
        <p:nvSpPr>
          <p:cNvPr id="5" name="Content Placeholder 3"/>
          <p:cNvSpPr txBox="1">
            <a:spLocks/>
          </p:cNvSpPr>
          <p:nvPr/>
        </p:nvSpPr>
        <p:spPr>
          <a:xfrm>
            <a:off x="6413771" y="2017343"/>
            <a:ext cx="4645152" cy="3441520"/>
          </a:xfrm>
          <a:prstGeom prst="rect">
            <a:avLst/>
          </a:prstGeom>
        </p:spPr>
        <p:txBody>
          <a:bodyPr>
            <a:normAutofit fontScale="62500" lnSpcReduction="20000"/>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buFont typeface="Wingdings" pitchFamily="2" charset="2"/>
              <a:buNone/>
            </a:pPr>
            <a:r>
              <a:rPr lang="en-US" sz="2800" b="1" u="sng" kern="0" smtClean="0">
                <a:latin typeface="Algerian" panose="04020705040A02060702" pitchFamily="82" charset="0"/>
              </a:rPr>
              <a:t>Remedies:</a:t>
            </a:r>
            <a:endParaRPr lang="en-US" sz="2800" kern="0" smtClean="0">
              <a:latin typeface="Algerian" panose="04020705040A02060702" pitchFamily="82" charset="0"/>
            </a:endParaRPr>
          </a:p>
          <a:p>
            <a:pPr>
              <a:lnSpc>
                <a:spcPct val="160000"/>
              </a:lnSpc>
              <a:buFont typeface="Wingdings" pitchFamily="2" charset="2"/>
              <a:buChar char="Ø"/>
            </a:pPr>
            <a:r>
              <a:rPr lang="en-US" kern="0" smtClean="0">
                <a:latin typeface="Times New Roman" panose="02020603050405020304" pitchFamily="18" charset="0"/>
                <a:cs typeface="Times New Roman" panose="02020603050405020304" pitchFamily="18" charset="0"/>
              </a:rPr>
              <a:t>Seam open and sewing again correctly.</a:t>
            </a:r>
          </a:p>
          <a:p>
            <a:pPr>
              <a:lnSpc>
                <a:spcPct val="160000"/>
              </a:lnSpc>
              <a:buFont typeface="Wingdings" pitchFamily="2" charset="2"/>
              <a:buChar char="Ø"/>
            </a:pPr>
            <a:r>
              <a:rPr lang="en-US" kern="0" smtClean="0">
                <a:latin typeface="Times New Roman" panose="02020603050405020304" pitchFamily="18" charset="0"/>
                <a:cs typeface="Times New Roman" panose="02020603050405020304" pitchFamily="18" charset="0"/>
              </a:rPr>
              <a:t>If machine measurement problem, then solve it.</a:t>
            </a:r>
          </a:p>
          <a:p>
            <a:pPr>
              <a:lnSpc>
                <a:spcPct val="160000"/>
              </a:lnSpc>
              <a:buFont typeface="Wingdings" pitchFamily="2" charset="2"/>
              <a:buChar char="Ø"/>
            </a:pPr>
            <a:r>
              <a:rPr lang="en-US" kern="0" smtClean="0">
                <a:latin typeface="Times New Roman" panose="02020603050405020304" pitchFamily="18" charset="0"/>
                <a:cs typeface="Times New Roman" panose="02020603050405020304" pitchFamily="18" charset="0"/>
              </a:rPr>
              <a:t>Operators must be careful.</a:t>
            </a:r>
          </a:p>
          <a:p>
            <a:pPr>
              <a:lnSpc>
                <a:spcPct val="160000"/>
              </a:lnSpc>
              <a:buFont typeface="Wingdings" pitchFamily="2" charset="2"/>
              <a:buChar char="Ø"/>
            </a:pPr>
            <a:r>
              <a:rPr lang="en-US" kern="0" smtClean="0">
                <a:latin typeface="Times New Roman" panose="02020603050405020304" pitchFamily="18" charset="0"/>
                <a:cs typeface="Times New Roman" panose="02020603050405020304" pitchFamily="18" charset="0"/>
              </a:rPr>
              <a:t>Train up sewing operator for stitching incorrect seam.</a:t>
            </a:r>
          </a:p>
          <a:p>
            <a:endParaRPr lang="en-US" kern="0" dirty="0"/>
          </a:p>
        </p:txBody>
      </p:sp>
    </p:spTree>
    <p:extLst>
      <p:ext uri="{BB962C8B-B14F-4D97-AF65-F5344CB8AC3E}">
        <p14:creationId xmlns="" xmlns:p14="http://schemas.microsoft.com/office/powerpoint/2010/main" val="33819711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E(a)Quality Control in Washing section</a:t>
            </a:r>
            <a:endParaRPr lang="en-US" dirty="0"/>
          </a:p>
        </p:txBody>
      </p:sp>
      <p:sp>
        <p:nvSpPr>
          <p:cNvPr id="3" name="Content Placeholder 2"/>
          <p:cNvSpPr>
            <a:spLocks noGrp="1"/>
          </p:cNvSpPr>
          <p:nvPr>
            <p:ph idx="1"/>
          </p:nvPr>
        </p:nvSpPr>
        <p:spPr/>
        <p:txBody>
          <a:bodyPr/>
          <a:lstStyle/>
          <a:p>
            <a:r>
              <a:rPr lang="en-US" dirty="0" smtClean="0"/>
              <a:t>Wet Wash</a:t>
            </a:r>
          </a:p>
          <a:p>
            <a:r>
              <a:rPr lang="en-US" dirty="0" smtClean="0"/>
              <a:t>Dry Wash</a:t>
            </a:r>
            <a:endParaRPr lang="en-US" dirty="0"/>
          </a:p>
        </p:txBody>
      </p:sp>
    </p:spTree>
    <p:extLst>
      <p:ext uri="{BB962C8B-B14F-4D97-AF65-F5344CB8AC3E}">
        <p14:creationId xmlns="" xmlns:p14="http://schemas.microsoft.com/office/powerpoint/2010/main" val="42118624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E(a)Quality Control in Washing section</a:t>
            </a:r>
          </a:p>
        </p:txBody>
      </p:sp>
      <p:sp>
        <p:nvSpPr>
          <p:cNvPr id="3" name="Content Placeholder 2"/>
          <p:cNvSpPr>
            <a:spLocks noGrp="1"/>
          </p:cNvSpPr>
          <p:nvPr>
            <p:ph sz="half" idx="1"/>
          </p:nvPr>
        </p:nvSpPr>
        <p:spPr/>
        <p:txBody>
          <a:bodyPr/>
          <a:lstStyle/>
          <a:p>
            <a:r>
              <a:rPr lang="en-US" dirty="0"/>
              <a:t>Color Shade Variation </a:t>
            </a:r>
            <a:endParaRPr lang="en-US" dirty="0" smtClean="0"/>
          </a:p>
          <a:p>
            <a:pPr lvl="1"/>
            <a:r>
              <a:rPr lang="en-US" dirty="0" smtClean="0"/>
              <a:t>Within Parts</a:t>
            </a:r>
          </a:p>
          <a:p>
            <a:pPr lvl="1"/>
            <a:r>
              <a:rPr lang="en-US" dirty="0" smtClean="0"/>
              <a:t>Within Garments</a:t>
            </a:r>
          </a:p>
          <a:p>
            <a:pPr lvl="1"/>
            <a:r>
              <a:rPr lang="en-US" dirty="0" smtClean="0"/>
              <a:t>Piece to Piece</a:t>
            </a:r>
          </a:p>
          <a:p>
            <a:r>
              <a:rPr lang="en-US" dirty="0"/>
              <a:t>Crease Marks </a:t>
            </a:r>
            <a:endParaRPr lang="en-US" dirty="0" smtClean="0"/>
          </a:p>
          <a:p>
            <a:r>
              <a:rPr lang="en-US" dirty="0"/>
              <a:t>P.P </a:t>
            </a:r>
            <a:r>
              <a:rPr lang="en-US" dirty="0" smtClean="0"/>
              <a:t>Spot</a:t>
            </a:r>
          </a:p>
          <a:p>
            <a:r>
              <a:rPr lang="en-US" dirty="0"/>
              <a:t>Bleach spot </a:t>
            </a:r>
            <a:endParaRPr lang="en-US" dirty="0" smtClean="0"/>
          </a:p>
          <a:p>
            <a:r>
              <a:rPr lang="en-US" dirty="0" smtClean="0"/>
              <a:t>Stain</a:t>
            </a:r>
          </a:p>
        </p:txBody>
      </p:sp>
      <p:sp>
        <p:nvSpPr>
          <p:cNvPr id="4" name="Content Placeholder 3"/>
          <p:cNvSpPr>
            <a:spLocks noGrp="1"/>
          </p:cNvSpPr>
          <p:nvPr>
            <p:ph sz="half" idx="2"/>
          </p:nvPr>
        </p:nvSpPr>
        <p:spPr/>
        <p:txBody>
          <a:bodyPr/>
          <a:lstStyle/>
          <a:p>
            <a:r>
              <a:rPr lang="en-US" dirty="0"/>
              <a:t>After Wash Hole </a:t>
            </a:r>
          </a:p>
          <a:p>
            <a:r>
              <a:rPr lang="en-US" dirty="0"/>
              <a:t>Damage</a:t>
            </a:r>
          </a:p>
          <a:p>
            <a:r>
              <a:rPr lang="en-US" dirty="0" smtClean="0"/>
              <a:t>Dark Shade</a:t>
            </a:r>
          </a:p>
          <a:p>
            <a:r>
              <a:rPr lang="en-US" dirty="0" smtClean="0"/>
              <a:t>Light Shade</a:t>
            </a:r>
          </a:p>
          <a:p>
            <a:r>
              <a:rPr lang="en-US" dirty="0" smtClean="0"/>
              <a:t>Blue Shade</a:t>
            </a:r>
          </a:p>
          <a:p>
            <a:pPr marL="0" indent="0">
              <a:buNone/>
            </a:pPr>
            <a:endParaRPr lang="en-US" dirty="0"/>
          </a:p>
        </p:txBody>
      </p:sp>
    </p:spTree>
    <p:extLst>
      <p:ext uri="{BB962C8B-B14F-4D97-AF65-F5344CB8AC3E}">
        <p14:creationId xmlns="" xmlns:p14="http://schemas.microsoft.com/office/powerpoint/2010/main" val="38632499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a:t>
            </a:r>
            <a:r>
              <a:rPr lang="en-US" dirty="0" smtClean="0"/>
              <a:t>faults: Color Shade Variation</a:t>
            </a:r>
            <a:endParaRPr lang="en-US" dirty="0"/>
          </a:p>
        </p:txBody>
      </p:sp>
      <p:sp>
        <p:nvSpPr>
          <p:cNvPr id="3" name="Text Placeholder 2"/>
          <p:cNvSpPr>
            <a:spLocks noGrp="1"/>
          </p:cNvSpPr>
          <p:nvPr>
            <p:ph type="body" idx="1"/>
          </p:nvPr>
        </p:nvSpPr>
        <p:spPr/>
        <p:txBody>
          <a:bodyPr/>
          <a:lstStyle/>
          <a:p>
            <a:r>
              <a:rPr lang="en-US" dirty="0" smtClean="0"/>
              <a:t>Definition</a:t>
            </a:r>
            <a:endParaRPr lang="en-US" dirty="0"/>
          </a:p>
        </p:txBody>
      </p:sp>
      <p:sp>
        <p:nvSpPr>
          <p:cNvPr id="4" name="Content Placeholder 3"/>
          <p:cNvSpPr>
            <a:spLocks noGrp="1"/>
          </p:cNvSpPr>
          <p:nvPr>
            <p:ph sz="half" idx="2"/>
          </p:nvPr>
        </p:nvSpPr>
        <p:spPr/>
        <p:txBody>
          <a:bodyPr/>
          <a:lstStyle/>
          <a:p>
            <a:r>
              <a:rPr lang="en-US" sz="1600" dirty="0"/>
              <a:t>Garment are made by stitching number of fabric parts together. When shade variation is found in between garment parts, is called shade variation in garments. As mentioned above, garment making factory may receive fabric with varied shades of same color. If precaution is not taken in cutting department and sewing floor, fabric lot can mixed easily and as a result will garment with varied shade in between garment components.</a:t>
            </a:r>
          </a:p>
          <a:p>
            <a:r>
              <a:rPr lang="en-US" sz="1600" dirty="0"/>
              <a:t> </a:t>
            </a:r>
          </a:p>
          <a:p>
            <a:r>
              <a:rPr lang="en-US" sz="1600" dirty="0"/>
              <a:t>Sometimes there appears to be a difference in the depth of shade between the roll to roll &amp; from place to place in the same roll. The defect will show up clearly in the garments manufactured from such fabric.</a:t>
            </a:r>
          </a:p>
        </p:txBody>
      </p:sp>
      <p:sp>
        <p:nvSpPr>
          <p:cNvPr id="5" name="Text Placeholder 4"/>
          <p:cNvSpPr>
            <a:spLocks noGrp="1"/>
          </p:cNvSpPr>
          <p:nvPr>
            <p:ph type="body" sz="quarter" idx="3"/>
          </p:nvPr>
        </p:nvSpPr>
        <p:spPr/>
        <p:txBody>
          <a:bodyPr/>
          <a:lstStyle/>
          <a:p>
            <a:r>
              <a:rPr lang="en-US" dirty="0" smtClean="0"/>
              <a:t>Types</a:t>
            </a:r>
            <a:endParaRPr lang="en-US" dirty="0"/>
          </a:p>
        </p:txBody>
      </p:sp>
      <p:sp>
        <p:nvSpPr>
          <p:cNvPr id="6" name="Content Placeholder 5"/>
          <p:cNvSpPr>
            <a:spLocks noGrp="1"/>
          </p:cNvSpPr>
          <p:nvPr>
            <p:ph sz="quarter" idx="4"/>
          </p:nvPr>
        </p:nvSpPr>
        <p:spPr/>
        <p:txBody>
          <a:bodyPr/>
          <a:lstStyle/>
          <a:p>
            <a:pPr marL="0" indent="0">
              <a:buNone/>
            </a:pPr>
            <a:r>
              <a:rPr lang="en-US" dirty="0" smtClean="0"/>
              <a:t>Three </a:t>
            </a:r>
            <a:r>
              <a:rPr lang="en-US" dirty="0"/>
              <a:t>types of shade </a:t>
            </a:r>
            <a:r>
              <a:rPr lang="en-US" dirty="0" smtClean="0"/>
              <a:t>variation occurs in </a:t>
            </a:r>
            <a:r>
              <a:rPr lang="en-US" dirty="0"/>
              <a:t>washing </a:t>
            </a:r>
            <a:r>
              <a:rPr lang="en-US" dirty="0" smtClean="0"/>
              <a:t> of garments</a:t>
            </a:r>
            <a:endParaRPr lang="en-US" dirty="0"/>
          </a:p>
          <a:p>
            <a:pPr lvl="0"/>
            <a:r>
              <a:rPr lang="en-US" dirty="0"/>
              <a:t>Within parts shade variation</a:t>
            </a:r>
          </a:p>
          <a:p>
            <a:pPr lvl="0"/>
            <a:r>
              <a:rPr lang="en-US" dirty="0"/>
              <a:t>Within garments shade variation</a:t>
            </a:r>
          </a:p>
          <a:p>
            <a:pPr lvl="0"/>
            <a:r>
              <a:rPr lang="en-US" dirty="0"/>
              <a:t>Piece to piece shade variation</a:t>
            </a:r>
          </a:p>
          <a:p>
            <a:endParaRPr lang="en-US" dirty="0"/>
          </a:p>
        </p:txBody>
      </p:sp>
    </p:spTree>
    <p:extLst>
      <p:ext uri="{BB962C8B-B14F-4D97-AF65-F5344CB8AC3E}">
        <p14:creationId xmlns="" xmlns:p14="http://schemas.microsoft.com/office/powerpoint/2010/main" val="42079693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Color Shade Variation</a:t>
            </a:r>
          </a:p>
        </p:txBody>
      </p:sp>
      <p:sp>
        <p:nvSpPr>
          <p:cNvPr id="3" name="Text Placeholder 2"/>
          <p:cNvSpPr>
            <a:spLocks noGrp="1"/>
          </p:cNvSpPr>
          <p:nvPr>
            <p:ph type="body" idx="1"/>
          </p:nvPr>
        </p:nvSpPr>
        <p:spPr/>
        <p:txBody>
          <a:bodyPr/>
          <a:lstStyle/>
          <a:p>
            <a:r>
              <a:rPr lang="en-US" dirty="0" smtClean="0"/>
              <a:t>Within Parts Shade Variation</a:t>
            </a:r>
            <a:endParaRPr lang="en-US" dirty="0"/>
          </a:p>
        </p:txBody>
      </p:sp>
      <p:sp>
        <p:nvSpPr>
          <p:cNvPr id="5" name="Text Placeholder 4"/>
          <p:cNvSpPr>
            <a:spLocks noGrp="1"/>
          </p:cNvSpPr>
          <p:nvPr>
            <p:ph type="body" sz="quarter" idx="3"/>
          </p:nvPr>
        </p:nvSpPr>
        <p:spPr/>
        <p:txBody>
          <a:bodyPr/>
          <a:lstStyle/>
          <a:p>
            <a:r>
              <a:rPr lang="en-US" dirty="0" smtClean="0"/>
              <a:t>Within Parts Shade Variation</a:t>
            </a:r>
            <a:endParaRPr lang="en-US" dirty="0"/>
          </a:p>
        </p:txBody>
      </p:sp>
      <p:pic>
        <p:nvPicPr>
          <p:cNvPr id="7" name="Content Placeholder 6" descr="E:\avijit\Thesis\Main Thesis\New folder\DSC_0048.JPG"/>
          <p:cNvPicPr>
            <a:picLocks noGrp="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9556" y="2249424"/>
            <a:ext cx="5430569" cy="3694176"/>
          </a:xfrm>
          <a:prstGeom prst="rect">
            <a:avLst/>
          </a:prstGeom>
          <a:noFill/>
          <a:ln>
            <a:noFill/>
          </a:ln>
        </p:spPr>
      </p:pic>
      <p:sp>
        <p:nvSpPr>
          <p:cNvPr id="8" name="Right Arrow 46"/>
          <p:cNvSpPr>
            <a:spLocks noChangeArrowheads="1"/>
          </p:cNvSpPr>
          <p:nvPr/>
        </p:nvSpPr>
        <p:spPr bwMode="auto">
          <a:xfrm rot="433276">
            <a:off x="1431376" y="2500713"/>
            <a:ext cx="794849" cy="672619"/>
          </a:xfrm>
          <a:prstGeom prst="rightArrow">
            <a:avLst>
              <a:gd name="adj1" fmla="val 50000"/>
              <a:gd name="adj2" fmla="val 49977"/>
            </a:avLst>
          </a:prstGeom>
          <a:solidFill>
            <a:srgbClr val="000000"/>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9" name="Right Arrow 46"/>
          <p:cNvSpPr>
            <a:spLocks noChangeArrowheads="1"/>
          </p:cNvSpPr>
          <p:nvPr/>
        </p:nvSpPr>
        <p:spPr bwMode="auto">
          <a:xfrm rot="12770330">
            <a:off x="3341320" y="3390260"/>
            <a:ext cx="823861" cy="672619"/>
          </a:xfrm>
          <a:prstGeom prst="rightArrow">
            <a:avLst>
              <a:gd name="adj1" fmla="val 50000"/>
              <a:gd name="adj2" fmla="val 49977"/>
            </a:avLst>
          </a:prstGeom>
          <a:solidFill>
            <a:srgbClr val="000000"/>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pic>
        <p:nvPicPr>
          <p:cNvPr id="10" name="Content Placeholder 9" descr="E:\avijit\Thesis\Main Thesis\New folder\DSC_0049.JPG"/>
          <p:cNvPicPr>
            <a:picLocks noGrp="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72199" y="2231137"/>
            <a:ext cx="5400207" cy="3785616"/>
          </a:xfrm>
          <a:prstGeom prst="rect">
            <a:avLst/>
          </a:prstGeom>
          <a:noFill/>
          <a:ln>
            <a:noFill/>
          </a:ln>
        </p:spPr>
      </p:pic>
      <p:pic>
        <p:nvPicPr>
          <p:cNvPr id="11" name="Picture 10"/>
          <p:cNvPicPr>
            <a:picLocks noChangeAspect="1"/>
          </p:cNvPicPr>
          <p:nvPr/>
        </p:nvPicPr>
        <p:blipFill>
          <a:blip r:embed="rId4" cstate="print"/>
          <a:stretch>
            <a:fillRect/>
          </a:stretch>
        </p:blipFill>
        <p:spPr>
          <a:xfrm rot="9908098">
            <a:off x="6529053" y="3847148"/>
            <a:ext cx="804742" cy="713294"/>
          </a:xfrm>
          <a:prstGeom prst="rect">
            <a:avLst/>
          </a:prstGeom>
        </p:spPr>
      </p:pic>
      <p:pic>
        <p:nvPicPr>
          <p:cNvPr id="12" name="Picture 11"/>
          <p:cNvPicPr>
            <a:picLocks noChangeAspect="1"/>
          </p:cNvPicPr>
          <p:nvPr/>
        </p:nvPicPr>
        <p:blipFill>
          <a:blip r:embed="rId4" cstate="print"/>
          <a:stretch>
            <a:fillRect/>
          </a:stretch>
        </p:blipFill>
        <p:spPr>
          <a:xfrm rot="19202254">
            <a:off x="10088245" y="4203795"/>
            <a:ext cx="804742" cy="713294"/>
          </a:xfrm>
          <a:prstGeom prst="rect">
            <a:avLst/>
          </a:prstGeom>
        </p:spPr>
      </p:pic>
    </p:spTree>
    <p:extLst>
      <p:ext uri="{BB962C8B-B14F-4D97-AF65-F5344CB8AC3E}">
        <p14:creationId xmlns="" xmlns:p14="http://schemas.microsoft.com/office/powerpoint/2010/main" val="25838694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Color Shade Variation</a:t>
            </a:r>
          </a:p>
        </p:txBody>
      </p:sp>
      <p:sp>
        <p:nvSpPr>
          <p:cNvPr id="3" name="Text Placeholder 2"/>
          <p:cNvSpPr>
            <a:spLocks noGrp="1"/>
          </p:cNvSpPr>
          <p:nvPr>
            <p:ph type="body" idx="1"/>
          </p:nvPr>
        </p:nvSpPr>
        <p:spPr/>
        <p:txBody>
          <a:bodyPr/>
          <a:lstStyle/>
          <a:p>
            <a:r>
              <a:rPr lang="en-US" dirty="0" smtClean="0"/>
              <a:t>Parts to parts Shade Variation</a:t>
            </a:r>
            <a:endParaRPr lang="en-US" dirty="0"/>
          </a:p>
        </p:txBody>
      </p:sp>
      <p:pic>
        <p:nvPicPr>
          <p:cNvPr id="13" name="Content Placeholder 12" descr="E:\avijit\Thesis\Main Thesis\New folder\DSC_0015.JPG"/>
          <p:cNvPicPr>
            <a:picLocks noGrp="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694944" y="2258568"/>
            <a:ext cx="8467344" cy="3776472"/>
          </a:xfrm>
          <a:prstGeom prst="rect">
            <a:avLst/>
          </a:prstGeom>
          <a:noFill/>
          <a:ln>
            <a:noFill/>
          </a:ln>
        </p:spPr>
      </p:pic>
      <p:pic>
        <p:nvPicPr>
          <p:cNvPr id="6" name="Picture 5"/>
          <p:cNvPicPr>
            <a:picLocks noChangeAspect="1"/>
          </p:cNvPicPr>
          <p:nvPr/>
        </p:nvPicPr>
        <p:blipFill>
          <a:blip r:embed="rId3" cstate="print"/>
          <a:stretch>
            <a:fillRect/>
          </a:stretch>
        </p:blipFill>
        <p:spPr>
          <a:xfrm>
            <a:off x="1808816" y="3689767"/>
            <a:ext cx="963251" cy="902286"/>
          </a:xfrm>
          <a:prstGeom prst="rect">
            <a:avLst/>
          </a:prstGeom>
        </p:spPr>
      </p:pic>
      <p:pic>
        <p:nvPicPr>
          <p:cNvPr id="14" name="Picture 13"/>
          <p:cNvPicPr>
            <a:picLocks noChangeAspect="1"/>
          </p:cNvPicPr>
          <p:nvPr/>
        </p:nvPicPr>
        <p:blipFill>
          <a:blip r:embed="rId4" cstate="print"/>
          <a:stretch>
            <a:fillRect/>
          </a:stretch>
        </p:blipFill>
        <p:spPr>
          <a:xfrm>
            <a:off x="3552591" y="4636004"/>
            <a:ext cx="1085182" cy="1072989"/>
          </a:xfrm>
          <a:prstGeom prst="rect">
            <a:avLst/>
          </a:prstGeom>
        </p:spPr>
      </p:pic>
    </p:spTree>
    <p:extLst>
      <p:ext uri="{BB962C8B-B14F-4D97-AF65-F5344CB8AC3E}">
        <p14:creationId xmlns="" xmlns:p14="http://schemas.microsoft.com/office/powerpoint/2010/main" val="20017558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Color Shade Variation</a:t>
            </a:r>
          </a:p>
        </p:txBody>
      </p:sp>
      <p:sp>
        <p:nvSpPr>
          <p:cNvPr id="3" name="Text Placeholder 2"/>
          <p:cNvSpPr>
            <a:spLocks noGrp="1"/>
          </p:cNvSpPr>
          <p:nvPr>
            <p:ph type="body" idx="1"/>
          </p:nvPr>
        </p:nvSpPr>
        <p:spPr/>
        <p:txBody>
          <a:bodyPr/>
          <a:lstStyle/>
          <a:p>
            <a:r>
              <a:rPr lang="en-US" dirty="0" smtClean="0"/>
              <a:t>Causes</a:t>
            </a:r>
            <a:endParaRPr lang="en-US" dirty="0"/>
          </a:p>
        </p:txBody>
      </p:sp>
      <p:sp>
        <p:nvSpPr>
          <p:cNvPr id="5" name="Text Placeholder 4"/>
          <p:cNvSpPr>
            <a:spLocks noGrp="1"/>
          </p:cNvSpPr>
          <p:nvPr>
            <p:ph type="body" sz="quarter" idx="3"/>
          </p:nvPr>
        </p:nvSpPr>
        <p:spPr/>
        <p:txBody>
          <a:bodyPr/>
          <a:lstStyle/>
          <a:p>
            <a:r>
              <a:rPr lang="en-US" dirty="0" smtClean="0"/>
              <a:t>Remedies</a:t>
            </a:r>
            <a:endParaRPr lang="en-US" dirty="0"/>
          </a:p>
        </p:txBody>
      </p:sp>
      <p:sp>
        <p:nvSpPr>
          <p:cNvPr id="15" name="Content Placeholder 14"/>
          <p:cNvSpPr>
            <a:spLocks noGrp="1"/>
          </p:cNvSpPr>
          <p:nvPr>
            <p:ph sz="quarter" idx="4"/>
          </p:nvPr>
        </p:nvSpPr>
        <p:spPr/>
        <p:txBody>
          <a:bodyPr/>
          <a:lstStyle/>
          <a:p>
            <a:pPr lvl="0"/>
            <a:r>
              <a:rPr lang="en-US" dirty="0"/>
              <a:t>Ensure that the grey fabric used for one shade is knitted/woven from the same lot of the yarn.</a:t>
            </a:r>
          </a:p>
          <a:p>
            <a:pPr lvl="0"/>
            <a:r>
              <a:rPr lang="en-US" dirty="0"/>
              <a:t> Ensure that the same process parameters (Width, Overfeed, Temperature &amp; Machine Speed etc.) are used for each roll of a dye lot.</a:t>
            </a:r>
          </a:p>
          <a:p>
            <a:endParaRPr lang="en-US" dirty="0"/>
          </a:p>
        </p:txBody>
      </p:sp>
      <p:sp>
        <p:nvSpPr>
          <p:cNvPr id="4" name="Content Placeholder 3"/>
          <p:cNvSpPr>
            <a:spLocks noGrp="1"/>
          </p:cNvSpPr>
          <p:nvPr>
            <p:ph sz="half" idx="2"/>
          </p:nvPr>
        </p:nvSpPr>
        <p:spPr/>
        <p:txBody>
          <a:bodyPr>
            <a:normAutofit fontScale="92500"/>
          </a:bodyPr>
          <a:lstStyle/>
          <a:p>
            <a:pPr lvl="0"/>
            <a:r>
              <a:rPr lang="en-US" dirty="0"/>
              <a:t>Shade variation can be as a result of mixing of the, fabrics of two different lots.</a:t>
            </a:r>
          </a:p>
          <a:p>
            <a:pPr lvl="0"/>
            <a:r>
              <a:rPr lang="en-US" dirty="0"/>
              <a:t>Shade variation is also caused, by the variation in the process parameters i.e. Time, Temperature&amp; Speed etc. from one fabric roll, to the other.</a:t>
            </a:r>
          </a:p>
          <a:p>
            <a:pPr lvl="0"/>
            <a:r>
              <a:rPr lang="en-US" dirty="0"/>
              <a:t>Shade variation can appear to be, in fabrics with GSM variation, caused due to the uneven stretching, unequal fabric overfeed % etc.</a:t>
            </a:r>
          </a:p>
          <a:p>
            <a:endParaRPr lang="en-US" dirty="0"/>
          </a:p>
        </p:txBody>
      </p:sp>
    </p:spTree>
    <p:extLst>
      <p:ext uri="{BB962C8B-B14F-4D97-AF65-F5344CB8AC3E}">
        <p14:creationId xmlns="" xmlns:p14="http://schemas.microsoft.com/office/powerpoint/2010/main" val="32619468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9472"/>
          </a:xfrm>
        </p:spPr>
        <p:txBody>
          <a:bodyPr/>
          <a:lstStyle/>
          <a:p>
            <a:pPr algn="ctr"/>
            <a:r>
              <a:rPr lang="en-US" dirty="0"/>
              <a:t>E(a)Washing </a:t>
            </a:r>
            <a:r>
              <a:rPr lang="en-US" dirty="0" smtClean="0"/>
              <a:t>Faults: Crease Mark</a:t>
            </a:r>
            <a:endParaRPr lang="en-US" dirty="0"/>
          </a:p>
        </p:txBody>
      </p:sp>
      <p:sp>
        <p:nvSpPr>
          <p:cNvPr id="3" name="Content Placeholder 2"/>
          <p:cNvSpPr>
            <a:spLocks noGrp="1"/>
          </p:cNvSpPr>
          <p:nvPr>
            <p:ph sz="half" idx="1"/>
          </p:nvPr>
        </p:nvSpPr>
        <p:spPr>
          <a:xfrm>
            <a:off x="838200" y="1514007"/>
            <a:ext cx="5334000" cy="4662956"/>
          </a:xfrm>
        </p:spPr>
        <p:txBody>
          <a:bodyPr>
            <a:normAutofit fontScale="62500" lnSpcReduction="20000"/>
          </a:bodyPr>
          <a:lstStyle/>
          <a:p>
            <a:pPr marL="0" indent="0">
              <a:buNone/>
            </a:pPr>
            <a:r>
              <a:rPr lang="en-US" dirty="0"/>
              <a:t>Crease marks appear in the woven fabric, as dark haphazard broken or continuous </a:t>
            </a:r>
            <a:r>
              <a:rPr lang="en-US" dirty="0" smtClean="0"/>
              <a:t>lines. </a:t>
            </a:r>
          </a:p>
          <a:p>
            <a:pPr marL="0" lvl="0" indent="0">
              <a:buNone/>
            </a:pPr>
            <a:r>
              <a:rPr lang="en-US" sz="3400" b="1" dirty="0" smtClean="0"/>
              <a:t>Causes: </a:t>
            </a:r>
          </a:p>
          <a:p>
            <a:pPr lvl="0"/>
            <a:r>
              <a:rPr lang="en-US" dirty="0" smtClean="0"/>
              <a:t>Damp </a:t>
            </a:r>
            <a:r>
              <a:rPr lang="en-US" dirty="0"/>
              <a:t>fabric moving at high speed in twisted form, in the Hydro extractor (Centrifuge)</a:t>
            </a:r>
          </a:p>
          <a:p>
            <a:pPr lvl="0"/>
            <a:r>
              <a:rPr lang="en-US" dirty="0"/>
              <a:t>Over loaded the garments on the washing Machine.</a:t>
            </a:r>
          </a:p>
          <a:p>
            <a:pPr marL="0" lvl="0" indent="0">
              <a:buNone/>
            </a:pPr>
            <a:r>
              <a:rPr lang="en-US" sz="3400" b="1" dirty="0" smtClean="0"/>
              <a:t>Remedies: </a:t>
            </a:r>
          </a:p>
          <a:p>
            <a:pPr lvl="0"/>
            <a:r>
              <a:rPr lang="en-US" dirty="0" smtClean="0"/>
              <a:t>Use </a:t>
            </a:r>
            <a:r>
              <a:rPr lang="en-US" dirty="0"/>
              <a:t>anti-Crease, during the Scouring &amp; the Dyeing process.</a:t>
            </a:r>
          </a:p>
          <a:p>
            <a:pPr lvl="0"/>
            <a:r>
              <a:rPr lang="en-US" dirty="0"/>
              <a:t>The use of anti-Crease, swells the Cellulose &amp; prevents the formation of Crease mark.</a:t>
            </a:r>
          </a:p>
          <a:p>
            <a:pPr lvl="0"/>
            <a:r>
              <a:rPr lang="en-US" dirty="0"/>
              <a:t>Spread the fabric in loose &amp; open form &amp; not in the rope form, in the Hydro Extractor.</a:t>
            </a:r>
          </a:p>
          <a:p>
            <a:pPr lvl="0"/>
            <a:r>
              <a:rPr lang="en-US" dirty="0"/>
              <a:t>Never Over loaded the garments in washings machine.</a:t>
            </a:r>
          </a:p>
          <a:p>
            <a:endParaRPr lang="en-US" dirty="0"/>
          </a:p>
        </p:txBody>
      </p:sp>
      <p:sp>
        <p:nvSpPr>
          <p:cNvPr id="4" name="Content Placeholder 3"/>
          <p:cNvSpPr>
            <a:spLocks noGrp="1"/>
          </p:cNvSpPr>
          <p:nvPr>
            <p:ph sz="half" idx="2"/>
          </p:nvPr>
        </p:nvSpPr>
        <p:spPr/>
        <p:txBody>
          <a:bodyPr>
            <a:normAutofit fontScale="62500" lnSpcReduction="20000"/>
          </a:bodyPr>
          <a:lstStyle/>
          <a:p>
            <a:r>
              <a:rPr lang="en-US" dirty="0" smtClean="0"/>
              <a:t>Crease Mark</a:t>
            </a:r>
            <a:endParaRPr lang="en-US" dirty="0"/>
          </a:p>
        </p:txBody>
      </p:sp>
      <p:pic>
        <p:nvPicPr>
          <p:cNvPr id="5" name="Picture 4" descr="E:\avijit\Thesis\Main Thesis\New folder\DSC_0044.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52641" y="1941513"/>
            <a:ext cx="5224247" cy="2255583"/>
          </a:xfrm>
          <a:prstGeom prst="rect">
            <a:avLst/>
          </a:prstGeom>
          <a:noFill/>
          <a:ln>
            <a:noFill/>
          </a:ln>
        </p:spPr>
      </p:pic>
      <p:sp>
        <p:nvSpPr>
          <p:cNvPr id="6" name="Right Arrow 51"/>
          <p:cNvSpPr>
            <a:spLocks noChangeArrowheads="1"/>
          </p:cNvSpPr>
          <p:nvPr/>
        </p:nvSpPr>
        <p:spPr bwMode="auto">
          <a:xfrm rot="15840853">
            <a:off x="8183121" y="5093546"/>
            <a:ext cx="508000" cy="468312"/>
          </a:xfrm>
          <a:prstGeom prst="rightArrow">
            <a:avLst>
              <a:gd name="adj1" fmla="val 50000"/>
              <a:gd name="adj2" fmla="val 40372"/>
            </a:avLst>
          </a:prstGeom>
          <a:solidFill>
            <a:srgbClr val="000000"/>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7" name="Right Arrow 51"/>
          <p:cNvSpPr>
            <a:spLocks noChangeArrowheads="1"/>
          </p:cNvSpPr>
          <p:nvPr/>
        </p:nvSpPr>
        <p:spPr bwMode="auto">
          <a:xfrm rot="5400000">
            <a:off x="7948965" y="3087363"/>
            <a:ext cx="508000" cy="468312"/>
          </a:xfrm>
          <a:prstGeom prst="rightArrow">
            <a:avLst>
              <a:gd name="adj1" fmla="val 50000"/>
              <a:gd name="adj2" fmla="val 40372"/>
            </a:avLst>
          </a:prstGeom>
          <a:solidFill>
            <a:srgbClr val="000000"/>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pic>
        <p:nvPicPr>
          <p:cNvPr id="8" name="Picture 7" descr="IMG_20190323_100052.jpg"/>
          <p:cNvPicPr/>
          <p:nvPr/>
        </p:nvPicPr>
        <p:blipFill>
          <a:blip r:embed="rId3" cstate="print"/>
          <a:stretch>
            <a:fillRect/>
          </a:stretch>
        </p:blipFill>
        <p:spPr>
          <a:xfrm>
            <a:off x="6477000" y="4284197"/>
            <a:ext cx="5327904" cy="2317771"/>
          </a:xfrm>
          <a:prstGeom prst="rect">
            <a:avLst/>
          </a:prstGeom>
        </p:spPr>
      </p:pic>
    </p:spTree>
    <p:extLst>
      <p:ext uri="{BB962C8B-B14F-4D97-AF65-F5344CB8AC3E}">
        <p14:creationId xmlns="" xmlns:p14="http://schemas.microsoft.com/office/powerpoint/2010/main" val="1958613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a:t/>
            </a:r>
            <a:br>
              <a:rPr lang="en-US" b="1" dirty="0"/>
            </a:br>
            <a:r>
              <a:rPr lang="en-US" dirty="0"/>
              <a:t>Comments on Sample: Format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48640" y="1600201"/>
            <a:ext cx="11201400" cy="4965191"/>
          </a:xfrm>
          <a:prstGeom prst="rect">
            <a:avLst/>
          </a:prstGeom>
        </p:spPr>
      </p:pic>
    </p:spTree>
    <p:extLst>
      <p:ext uri="{BB962C8B-B14F-4D97-AF65-F5344CB8AC3E}">
        <p14:creationId xmlns="" xmlns:p14="http://schemas.microsoft.com/office/powerpoint/2010/main" val="23862965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a:t>
            </a:r>
            <a:r>
              <a:rPr lang="en-US" dirty="0" smtClean="0"/>
              <a:t>PP Spot</a:t>
            </a:r>
            <a:endParaRPr lang="en-US" dirty="0"/>
          </a:p>
        </p:txBody>
      </p:sp>
      <p:sp>
        <p:nvSpPr>
          <p:cNvPr id="4" name="Content Placeholder 3"/>
          <p:cNvSpPr>
            <a:spLocks noGrp="1"/>
          </p:cNvSpPr>
          <p:nvPr>
            <p:ph sz="half" idx="2"/>
          </p:nvPr>
        </p:nvSpPr>
        <p:spPr/>
        <p:txBody>
          <a:bodyPr>
            <a:normAutofit fontScale="70000" lnSpcReduction="20000"/>
          </a:bodyPr>
          <a:lstStyle/>
          <a:p>
            <a:r>
              <a:rPr lang="en-US" dirty="0"/>
              <a:t>Potassium permanganate spray is done on jeans to take a bright effect on sand blast area. One important thing about potassium permanganate spray is, this is usually a sporting process to increase the effect of sand blast. Potassium permanganate solution is sprayed on blasted area of jeans garment with the help of normal spray gun. Sodium </a:t>
            </a:r>
            <a:r>
              <a:rPr lang="en-US" dirty="0" err="1"/>
              <a:t>Metabisulphate</a:t>
            </a:r>
            <a:r>
              <a:rPr lang="en-US" dirty="0"/>
              <a:t> is most commonly used neutralizer.</a:t>
            </a:r>
          </a:p>
          <a:p>
            <a:r>
              <a:rPr lang="en-US" dirty="0"/>
              <a:t>Potassium permanganate sprays concentrations ranges from .25 gm per liter to 15.00 grams per liter depending to required results and fabric types. Usually indigo died fabrics are treated with low concentrations whereas Black Sulfur Fabric requires high concentrations to treat with.</a:t>
            </a:r>
          </a:p>
          <a:p>
            <a:endParaRPr lang="en-US" dirty="0"/>
          </a:p>
        </p:txBody>
      </p:sp>
      <p:sp>
        <p:nvSpPr>
          <p:cNvPr id="6" name="Content Placeholder 5"/>
          <p:cNvSpPr>
            <a:spLocks noGrp="1"/>
          </p:cNvSpPr>
          <p:nvPr>
            <p:ph sz="quarter" idx="4"/>
          </p:nvPr>
        </p:nvSpPr>
        <p:spPr/>
        <p:txBody>
          <a:bodyPr>
            <a:normAutofit fontScale="85000" lnSpcReduction="10000"/>
          </a:bodyPr>
          <a:lstStyle/>
          <a:p>
            <a:r>
              <a:rPr lang="en-US" b="1" dirty="0"/>
              <a:t>Cause: </a:t>
            </a:r>
            <a:endParaRPr lang="en-US" dirty="0"/>
          </a:p>
          <a:p>
            <a:pPr lvl="0"/>
            <a:r>
              <a:rPr lang="en-US" dirty="0"/>
              <a:t>Potassium permanganate sprays concentrations high range.</a:t>
            </a:r>
          </a:p>
          <a:p>
            <a:pPr lvl="0"/>
            <a:r>
              <a:rPr lang="en-US" dirty="0"/>
              <a:t>Operator skill not good</a:t>
            </a:r>
          </a:p>
          <a:p>
            <a:pPr lvl="0"/>
            <a:r>
              <a:rPr lang="en-US" dirty="0"/>
              <a:t>After spray keep  over the other garments </a:t>
            </a:r>
          </a:p>
          <a:p>
            <a:r>
              <a:rPr lang="en-US" dirty="0"/>
              <a:t> </a:t>
            </a:r>
          </a:p>
          <a:p>
            <a:r>
              <a:rPr lang="en-US" b="1" dirty="0"/>
              <a:t> Remedies</a:t>
            </a:r>
            <a:endParaRPr lang="en-US" dirty="0"/>
          </a:p>
          <a:p>
            <a:pPr lvl="0"/>
            <a:r>
              <a:rPr lang="en-US" dirty="0" err="1"/>
              <a:t>MixPotassium</a:t>
            </a:r>
            <a:r>
              <a:rPr lang="en-US" dirty="0"/>
              <a:t> permanganate with water of ordered in  low range</a:t>
            </a:r>
          </a:p>
          <a:p>
            <a:pPr lvl="0"/>
            <a:r>
              <a:rPr lang="en-US" dirty="0"/>
              <a:t>Good Operator Skill</a:t>
            </a:r>
          </a:p>
          <a:p>
            <a:pPr lvl="0"/>
            <a:r>
              <a:rPr lang="en-US" dirty="0"/>
              <a:t>After spray never keep over the garments</a:t>
            </a:r>
          </a:p>
          <a:p>
            <a:endParaRPr lang="en-US" dirty="0"/>
          </a:p>
        </p:txBody>
      </p:sp>
    </p:spTree>
    <p:extLst>
      <p:ext uri="{BB962C8B-B14F-4D97-AF65-F5344CB8AC3E}">
        <p14:creationId xmlns="" xmlns:p14="http://schemas.microsoft.com/office/powerpoint/2010/main" val="41072065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PP Spot</a:t>
            </a:r>
          </a:p>
        </p:txBody>
      </p:sp>
      <p:sp>
        <p:nvSpPr>
          <p:cNvPr id="3" name="Text Placeholder 2"/>
          <p:cNvSpPr>
            <a:spLocks noGrp="1"/>
          </p:cNvSpPr>
          <p:nvPr>
            <p:ph type="body" idx="1"/>
          </p:nvPr>
        </p:nvSpPr>
        <p:spPr/>
        <p:txBody>
          <a:bodyPr/>
          <a:lstStyle/>
          <a:p>
            <a:r>
              <a:rPr lang="en-US" dirty="0" smtClean="0"/>
              <a:t>Photo</a:t>
            </a:r>
            <a:endParaRPr lang="en-US" dirty="0"/>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descr="E:\avijit\Thesis\Main Thesis\New folder\DSC_0004.JPG"/>
          <p:cNvPicPr>
            <a:picLocks noGrp="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14910" y="2203704"/>
            <a:ext cx="4949706" cy="3749039"/>
          </a:xfrm>
          <a:prstGeom prst="rect">
            <a:avLst/>
          </a:prstGeom>
          <a:noFill/>
          <a:ln>
            <a:noFill/>
          </a:ln>
        </p:spPr>
      </p:pic>
      <p:pic>
        <p:nvPicPr>
          <p:cNvPr id="8" name="Content Placeholder 7" descr="E:\avijit\Thesis\Main Thesis\New folder\DSC_0005.JPG"/>
          <p:cNvPicPr>
            <a:picLocks noGrp="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76056" y="2212848"/>
            <a:ext cx="5127680" cy="3749040"/>
          </a:xfrm>
          <a:prstGeom prst="rect">
            <a:avLst/>
          </a:prstGeom>
          <a:noFill/>
          <a:ln>
            <a:noFill/>
          </a:ln>
        </p:spPr>
      </p:pic>
      <p:sp>
        <p:nvSpPr>
          <p:cNvPr id="9" name="AutoShape 2"/>
          <p:cNvSpPr>
            <a:spLocks noChangeArrowheads="1"/>
          </p:cNvSpPr>
          <p:nvPr/>
        </p:nvSpPr>
        <p:spPr bwMode="auto">
          <a:xfrm rot="1028595">
            <a:off x="2545454" y="3202267"/>
            <a:ext cx="560388" cy="454025"/>
          </a:xfrm>
          <a:prstGeom prst="rightArrow">
            <a:avLst>
              <a:gd name="adj1" fmla="val 50000"/>
              <a:gd name="adj2" fmla="val 57085"/>
            </a:avLst>
          </a:prstGeom>
          <a:solidFill>
            <a:srgbClr val="000000"/>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0" name="AutoShape 3"/>
          <p:cNvSpPr>
            <a:spLocks noChangeArrowheads="1"/>
          </p:cNvSpPr>
          <p:nvPr/>
        </p:nvSpPr>
        <p:spPr bwMode="auto">
          <a:xfrm rot="1028595">
            <a:off x="6567098" y="2523216"/>
            <a:ext cx="560388" cy="454025"/>
          </a:xfrm>
          <a:prstGeom prst="rightArrow">
            <a:avLst>
              <a:gd name="adj1" fmla="val 50000"/>
              <a:gd name="adj2" fmla="val 57085"/>
            </a:avLst>
          </a:prstGeom>
          <a:solidFill>
            <a:srgbClr val="000000"/>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Tree>
    <p:extLst>
      <p:ext uri="{BB962C8B-B14F-4D97-AF65-F5344CB8AC3E}">
        <p14:creationId xmlns="" xmlns:p14="http://schemas.microsoft.com/office/powerpoint/2010/main" val="3587566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a:t>
            </a:r>
            <a:r>
              <a:rPr lang="en-US" dirty="0" smtClean="0"/>
              <a:t>Bleach </a:t>
            </a:r>
            <a:r>
              <a:rPr lang="en-US" dirty="0"/>
              <a:t>Spot</a:t>
            </a:r>
          </a:p>
        </p:txBody>
      </p:sp>
      <p:sp>
        <p:nvSpPr>
          <p:cNvPr id="4" name="Content Placeholder 3"/>
          <p:cNvSpPr>
            <a:spLocks noGrp="1"/>
          </p:cNvSpPr>
          <p:nvPr>
            <p:ph sz="half" idx="2"/>
          </p:nvPr>
        </p:nvSpPr>
        <p:spPr>
          <a:xfrm>
            <a:off x="609600" y="1261872"/>
            <a:ext cx="5386917" cy="4864291"/>
          </a:xfrm>
        </p:spPr>
        <p:txBody>
          <a:bodyPr>
            <a:normAutofit fontScale="85000" lnSpcReduction="20000"/>
          </a:bodyPr>
          <a:lstStyle/>
          <a:p>
            <a:r>
              <a:rPr lang="en-US" dirty="0"/>
              <a:t>Oxygen-based or All-Fabric Bleach works more slowly than chlorine bleach and contains sodium perforate, sodium pre carbonate or hydrogen peroxide. It is safe for use on almost all washable fabrics and colors.</a:t>
            </a:r>
          </a:p>
          <a:p>
            <a:r>
              <a:rPr lang="en-US" dirty="0"/>
              <a:t>When this bleach is used in the wash, the chemical ingredient oxidizes to help remove soil and organic matter brightening the fabric and removing stains.</a:t>
            </a:r>
          </a:p>
          <a:p>
            <a:r>
              <a:rPr lang="en-US" dirty="0"/>
              <a:t>Bleach aids detergents in the removal of soil and stains. There are two types of bleach: chlorine bleach or sodium hypochlorite and oxygen bleach. Through a process of oxidation, bleach changes the soil into soluble particles to be washed away by detergents in the washing process. Bleach helps to whiten and brighten washable fabrics.</a:t>
            </a:r>
          </a:p>
          <a:p>
            <a:endParaRPr lang="en-US" dirty="0"/>
          </a:p>
        </p:txBody>
      </p:sp>
      <p:sp>
        <p:nvSpPr>
          <p:cNvPr id="6" name="Content Placeholder 5"/>
          <p:cNvSpPr>
            <a:spLocks noGrp="1"/>
          </p:cNvSpPr>
          <p:nvPr>
            <p:ph sz="quarter" idx="4"/>
          </p:nvPr>
        </p:nvSpPr>
        <p:spPr>
          <a:xfrm>
            <a:off x="6193368" y="1252728"/>
            <a:ext cx="5389033" cy="4873435"/>
          </a:xfrm>
        </p:spPr>
        <p:txBody>
          <a:bodyPr>
            <a:normAutofit fontScale="62500" lnSpcReduction="20000"/>
          </a:bodyPr>
          <a:lstStyle/>
          <a:p>
            <a:r>
              <a:rPr lang="en-US" b="1" dirty="0"/>
              <a:t>Causes:</a:t>
            </a:r>
            <a:endParaRPr lang="en-US" dirty="0"/>
          </a:p>
          <a:p>
            <a:pPr lvl="0"/>
            <a:r>
              <a:rPr lang="en-US" dirty="0"/>
              <a:t>If you use any type of acne or skin bleaching cream or washes, they can cause </a:t>
            </a:r>
            <a:r>
              <a:rPr lang="en-US" dirty="0" err="1"/>
              <a:t>thediscoloration</a:t>
            </a:r>
            <a:r>
              <a:rPr lang="en-US" dirty="0"/>
              <a:t>.</a:t>
            </a:r>
          </a:p>
          <a:p>
            <a:pPr lvl="0"/>
            <a:r>
              <a:rPr lang="en-US" dirty="0"/>
              <a:t>If any of these ring a bell, you should be able to change your habits and eliminate </a:t>
            </a:r>
            <a:r>
              <a:rPr lang="en-US" dirty="0" smtClean="0"/>
              <a:t>the Problem</a:t>
            </a:r>
            <a:r>
              <a:rPr lang="en-US" dirty="0"/>
              <a:t>.</a:t>
            </a:r>
          </a:p>
          <a:p>
            <a:pPr lvl="0"/>
            <a:r>
              <a:rPr lang="en-US" dirty="0"/>
              <a:t>Do not use bleach directly.</a:t>
            </a:r>
          </a:p>
          <a:p>
            <a:r>
              <a:rPr lang="en-US" b="1" dirty="0"/>
              <a:t>Remedies:</a:t>
            </a:r>
            <a:endParaRPr lang="en-US" dirty="0"/>
          </a:p>
          <a:p>
            <a:pPr lvl="0"/>
            <a:r>
              <a:rPr lang="en-US" dirty="0"/>
              <a:t>Always check for color fastness first, following the instructions on the container, before using either type of bleach.</a:t>
            </a:r>
          </a:p>
          <a:p>
            <a:pPr lvl="0"/>
            <a:r>
              <a:rPr lang="en-US" dirty="0"/>
              <a:t>Add bleach to washer water, mixing well, before adding clothes.</a:t>
            </a:r>
          </a:p>
          <a:p>
            <a:pPr lvl="0"/>
            <a:r>
              <a:rPr lang="en-US" dirty="0"/>
              <a:t>Never mix bleach with ammonia which causes caustic fumes.</a:t>
            </a:r>
          </a:p>
          <a:p>
            <a:pPr lvl="0"/>
            <a:r>
              <a:rPr lang="en-US" dirty="0"/>
              <a:t>Read and follow care instructions and any warnings on the fabric care label regarding the use of bleach.</a:t>
            </a:r>
          </a:p>
          <a:p>
            <a:pPr lvl="0"/>
            <a:r>
              <a:rPr lang="en-US" dirty="0"/>
              <a:t>Do not use bleach on silk, acetate, wool, spandex, polypropylene foam, some flame retardant fabrics or rubber.</a:t>
            </a:r>
          </a:p>
          <a:p>
            <a:pPr lvl="0"/>
            <a:r>
              <a:rPr lang="en-US" dirty="0"/>
              <a:t>Repeated use of chlorine bleach can weaken cellulosic or cotton/ramie/linen fibers.</a:t>
            </a:r>
          </a:p>
          <a:p>
            <a:endParaRPr lang="en-US" dirty="0"/>
          </a:p>
        </p:txBody>
      </p:sp>
    </p:spTree>
    <p:extLst>
      <p:ext uri="{BB962C8B-B14F-4D97-AF65-F5344CB8AC3E}">
        <p14:creationId xmlns="" xmlns:p14="http://schemas.microsoft.com/office/powerpoint/2010/main" val="17406351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Bleach Spot</a:t>
            </a:r>
          </a:p>
        </p:txBody>
      </p:sp>
      <p:sp>
        <p:nvSpPr>
          <p:cNvPr id="3" name="Text Placeholder 2"/>
          <p:cNvSpPr>
            <a:spLocks noGrp="1"/>
          </p:cNvSpPr>
          <p:nvPr>
            <p:ph type="body" idx="1"/>
          </p:nvPr>
        </p:nvSpPr>
        <p:spPr/>
        <p:txBody>
          <a:bodyPr/>
          <a:lstStyle/>
          <a:p>
            <a:r>
              <a:rPr lang="en-US" dirty="0" smtClean="0"/>
              <a:t>Photo</a:t>
            </a:r>
            <a:endParaRPr lang="en-US" dirty="0"/>
          </a:p>
        </p:txBody>
      </p:sp>
      <p:sp>
        <p:nvSpPr>
          <p:cNvPr id="5" name="Text Placeholder 4"/>
          <p:cNvSpPr>
            <a:spLocks noGrp="1"/>
          </p:cNvSpPr>
          <p:nvPr>
            <p:ph type="body" sz="quarter" idx="3"/>
          </p:nvPr>
        </p:nvSpPr>
        <p:spPr/>
        <p:txBody>
          <a:bodyPr/>
          <a:lstStyle/>
          <a:p>
            <a:r>
              <a:rPr lang="en-US" dirty="0" smtClean="0"/>
              <a:t>Photo</a:t>
            </a:r>
            <a:endParaRPr lang="en-US" dirty="0"/>
          </a:p>
        </p:txBody>
      </p:sp>
      <p:pic>
        <p:nvPicPr>
          <p:cNvPr id="7" name="Content Placeholder 6" descr="E:\avijit\Thesis\Main Thesis\New folder\DSC_0013.JPG"/>
          <p:cNvPicPr>
            <a:picLocks noGrp="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2372829"/>
            <a:ext cx="5162027" cy="3555379"/>
          </a:xfrm>
          <a:prstGeom prst="rect">
            <a:avLst/>
          </a:prstGeom>
          <a:noFill/>
          <a:ln>
            <a:noFill/>
          </a:ln>
        </p:spPr>
      </p:pic>
      <p:pic>
        <p:nvPicPr>
          <p:cNvPr id="8" name="Content Placeholder 7" descr="E:\avijit\Thesis\Main Thesis\New folder\DSC_0010.JPG"/>
          <p:cNvPicPr>
            <a:picLocks noGrp="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93368" y="2372829"/>
            <a:ext cx="5154186" cy="3555379"/>
          </a:xfrm>
          <a:prstGeom prst="rect">
            <a:avLst/>
          </a:prstGeom>
          <a:noFill/>
          <a:ln>
            <a:noFill/>
          </a:ln>
        </p:spPr>
      </p:pic>
      <p:pic>
        <p:nvPicPr>
          <p:cNvPr id="9" name="Picture 8"/>
          <p:cNvPicPr>
            <a:picLocks noChangeAspect="1"/>
          </p:cNvPicPr>
          <p:nvPr/>
        </p:nvPicPr>
        <p:blipFill>
          <a:blip r:embed="rId4" cstate="print"/>
          <a:stretch>
            <a:fillRect/>
          </a:stretch>
        </p:blipFill>
        <p:spPr>
          <a:xfrm>
            <a:off x="2894931" y="2292350"/>
            <a:ext cx="591363" cy="469433"/>
          </a:xfrm>
          <a:prstGeom prst="rect">
            <a:avLst/>
          </a:prstGeom>
        </p:spPr>
      </p:pic>
      <p:pic>
        <p:nvPicPr>
          <p:cNvPr id="10" name="Picture 9"/>
          <p:cNvPicPr>
            <a:picLocks noChangeAspect="1"/>
          </p:cNvPicPr>
          <p:nvPr/>
        </p:nvPicPr>
        <p:blipFill>
          <a:blip r:embed="rId4" cstate="print"/>
          <a:stretch>
            <a:fillRect/>
          </a:stretch>
        </p:blipFill>
        <p:spPr>
          <a:xfrm>
            <a:off x="1875393" y="3687201"/>
            <a:ext cx="591363" cy="469433"/>
          </a:xfrm>
          <a:prstGeom prst="rect">
            <a:avLst/>
          </a:prstGeom>
        </p:spPr>
      </p:pic>
      <p:pic>
        <p:nvPicPr>
          <p:cNvPr id="11" name="Picture 10"/>
          <p:cNvPicPr>
            <a:picLocks noChangeAspect="1"/>
          </p:cNvPicPr>
          <p:nvPr/>
        </p:nvPicPr>
        <p:blipFill>
          <a:blip r:embed="rId4" cstate="print"/>
          <a:stretch>
            <a:fillRect/>
          </a:stretch>
        </p:blipFill>
        <p:spPr>
          <a:xfrm>
            <a:off x="8296521" y="4108045"/>
            <a:ext cx="591363" cy="469433"/>
          </a:xfrm>
          <a:prstGeom prst="rect">
            <a:avLst/>
          </a:prstGeom>
        </p:spPr>
      </p:pic>
      <p:pic>
        <p:nvPicPr>
          <p:cNvPr id="12" name="Picture 11"/>
          <p:cNvPicPr>
            <a:picLocks noChangeAspect="1"/>
          </p:cNvPicPr>
          <p:nvPr/>
        </p:nvPicPr>
        <p:blipFill>
          <a:blip r:embed="rId4" cstate="print"/>
          <a:stretch>
            <a:fillRect/>
          </a:stretch>
        </p:blipFill>
        <p:spPr>
          <a:xfrm>
            <a:off x="7856031" y="3123079"/>
            <a:ext cx="591363" cy="469433"/>
          </a:xfrm>
          <a:prstGeom prst="rect">
            <a:avLst/>
          </a:prstGeom>
        </p:spPr>
      </p:pic>
    </p:spTree>
    <p:extLst>
      <p:ext uri="{BB962C8B-B14F-4D97-AF65-F5344CB8AC3E}">
        <p14:creationId xmlns="" xmlns:p14="http://schemas.microsoft.com/office/powerpoint/2010/main" val="25032503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a:t>
            </a:r>
            <a:r>
              <a:rPr lang="en-US" dirty="0" smtClean="0"/>
              <a:t>Stain</a:t>
            </a:r>
            <a:endParaRPr lang="en-US" dirty="0"/>
          </a:p>
        </p:txBody>
      </p:sp>
      <p:sp>
        <p:nvSpPr>
          <p:cNvPr id="4" name="Content Placeholder 3"/>
          <p:cNvSpPr>
            <a:spLocks noGrp="1"/>
          </p:cNvSpPr>
          <p:nvPr>
            <p:ph sz="half" idx="2"/>
          </p:nvPr>
        </p:nvSpPr>
        <p:spPr>
          <a:xfrm>
            <a:off x="609600" y="1179576"/>
            <a:ext cx="5386917" cy="4946587"/>
          </a:xfrm>
        </p:spPr>
        <p:txBody>
          <a:bodyPr/>
          <a:lstStyle/>
          <a:p>
            <a:r>
              <a:rPr lang="en-US" dirty="0" smtClean="0"/>
              <a:t>Different types of stain may added on the washing process and after wash</a:t>
            </a:r>
            <a:endParaRPr lang="en-US" dirty="0"/>
          </a:p>
        </p:txBody>
      </p:sp>
      <p:sp>
        <p:nvSpPr>
          <p:cNvPr id="6" name="Content Placeholder 5"/>
          <p:cNvSpPr>
            <a:spLocks noGrp="1"/>
          </p:cNvSpPr>
          <p:nvPr>
            <p:ph sz="quarter" idx="4"/>
          </p:nvPr>
        </p:nvSpPr>
        <p:spPr>
          <a:xfrm>
            <a:off x="6193368" y="1234440"/>
            <a:ext cx="5389033" cy="4891723"/>
          </a:xfrm>
        </p:spPr>
        <p:txBody>
          <a:bodyPr/>
          <a:lstStyle/>
          <a:p>
            <a:r>
              <a:rPr lang="en-US" b="1" dirty="0"/>
              <a:t>Cause:</a:t>
            </a:r>
            <a:endParaRPr lang="en-US" dirty="0"/>
          </a:p>
          <a:p>
            <a:pPr lvl="0"/>
            <a:r>
              <a:rPr lang="en-US" dirty="0"/>
              <a:t>Dirt in the fabric and after wash seen the mark</a:t>
            </a:r>
          </a:p>
          <a:p>
            <a:pPr lvl="0"/>
            <a:r>
              <a:rPr lang="en-US" dirty="0"/>
              <a:t>Storage problem.</a:t>
            </a:r>
          </a:p>
          <a:p>
            <a:pPr lvl="0"/>
            <a:r>
              <a:rPr lang="en-US" dirty="0"/>
              <a:t>Dirt in the yarn.</a:t>
            </a:r>
          </a:p>
          <a:p>
            <a:r>
              <a:rPr lang="en-US" b="1" dirty="0"/>
              <a:t>Remedies:</a:t>
            </a:r>
            <a:endParaRPr lang="en-US" dirty="0"/>
          </a:p>
          <a:p>
            <a:pPr lvl="0"/>
            <a:r>
              <a:rPr lang="en-US" dirty="0"/>
              <a:t>Very carefully storages </a:t>
            </a:r>
          </a:p>
          <a:p>
            <a:pPr lvl="0"/>
            <a:r>
              <a:rPr lang="en-US" dirty="0"/>
              <a:t>Check the garments before wash</a:t>
            </a:r>
          </a:p>
          <a:p>
            <a:endParaRPr lang="en-US" dirty="0"/>
          </a:p>
        </p:txBody>
      </p:sp>
    </p:spTree>
    <p:extLst>
      <p:ext uri="{BB962C8B-B14F-4D97-AF65-F5344CB8AC3E}">
        <p14:creationId xmlns="" xmlns:p14="http://schemas.microsoft.com/office/powerpoint/2010/main" val="19941580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a:t>
            </a:r>
            <a:r>
              <a:rPr lang="en-US" dirty="0" smtClean="0">
                <a:solidFill>
                  <a:prstClr val="black"/>
                </a:solidFill>
              </a:rPr>
              <a:t>Washing </a:t>
            </a:r>
            <a:r>
              <a:rPr lang="en-US" dirty="0">
                <a:solidFill>
                  <a:prstClr val="black"/>
                </a:solidFill>
              </a:rPr>
              <a:t>Faults: Stain</a:t>
            </a:r>
            <a:endParaRPr lang="en-US" dirty="0"/>
          </a:p>
        </p:txBody>
      </p:sp>
      <p:pic>
        <p:nvPicPr>
          <p:cNvPr id="4" name="Content Placeholder 3" descr="E:\avijit\Thesis\Main Thesis\New folder\DSC_0041.JPG"/>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0484" y="1481328"/>
            <a:ext cx="4531003" cy="4664640"/>
          </a:xfrm>
          <a:prstGeom prst="rect">
            <a:avLst/>
          </a:prstGeom>
          <a:noFill/>
          <a:ln>
            <a:noFill/>
          </a:ln>
        </p:spPr>
      </p:pic>
      <p:pic>
        <p:nvPicPr>
          <p:cNvPr id="5" name="Picture 4" descr="C:\Users\Administrator\AppData\Local\Microsoft\Windows\INetCache\Content.Word\DSC_0024.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76248" y="1417320"/>
            <a:ext cx="5599472" cy="4672584"/>
          </a:xfrm>
          <a:prstGeom prst="rect">
            <a:avLst/>
          </a:prstGeom>
          <a:noFill/>
          <a:ln>
            <a:noFill/>
          </a:ln>
        </p:spPr>
      </p:pic>
      <p:pic>
        <p:nvPicPr>
          <p:cNvPr id="6" name="Picture 5"/>
          <p:cNvPicPr>
            <a:picLocks noChangeAspect="1"/>
          </p:cNvPicPr>
          <p:nvPr/>
        </p:nvPicPr>
        <p:blipFill>
          <a:blip r:embed="rId4" cstate="print"/>
          <a:stretch>
            <a:fillRect/>
          </a:stretch>
        </p:blipFill>
        <p:spPr>
          <a:xfrm>
            <a:off x="7614128" y="3808880"/>
            <a:ext cx="591363" cy="469433"/>
          </a:xfrm>
          <a:prstGeom prst="rect">
            <a:avLst/>
          </a:prstGeom>
        </p:spPr>
      </p:pic>
      <p:pic>
        <p:nvPicPr>
          <p:cNvPr id="7" name="Picture 6"/>
          <p:cNvPicPr>
            <a:picLocks noChangeAspect="1"/>
          </p:cNvPicPr>
          <p:nvPr/>
        </p:nvPicPr>
        <p:blipFill>
          <a:blip r:embed="rId4" cstate="print"/>
          <a:stretch>
            <a:fillRect/>
          </a:stretch>
        </p:blipFill>
        <p:spPr>
          <a:xfrm>
            <a:off x="2352789" y="3808879"/>
            <a:ext cx="591363" cy="469433"/>
          </a:xfrm>
          <a:prstGeom prst="rect">
            <a:avLst/>
          </a:prstGeom>
        </p:spPr>
      </p:pic>
    </p:spTree>
    <p:extLst>
      <p:ext uri="{BB962C8B-B14F-4D97-AF65-F5344CB8AC3E}">
        <p14:creationId xmlns="" xmlns:p14="http://schemas.microsoft.com/office/powerpoint/2010/main" val="35679228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After Wash Hole </a:t>
            </a:r>
          </a:p>
        </p:txBody>
      </p:sp>
      <p:sp>
        <p:nvSpPr>
          <p:cNvPr id="4" name="Content Placeholder 3"/>
          <p:cNvSpPr>
            <a:spLocks noGrp="1"/>
          </p:cNvSpPr>
          <p:nvPr>
            <p:ph sz="half" idx="2"/>
          </p:nvPr>
        </p:nvSpPr>
        <p:spPr>
          <a:xfrm>
            <a:off x="609600" y="1307592"/>
            <a:ext cx="5386917" cy="4818571"/>
          </a:xfrm>
        </p:spPr>
        <p:txBody>
          <a:bodyPr/>
          <a:lstStyle/>
          <a:p>
            <a:r>
              <a:rPr lang="en-US" dirty="0"/>
              <a:t>After wash whole occurred by incorrect use of chemicals which can be found in woven garments.</a:t>
            </a:r>
          </a:p>
          <a:p>
            <a:endParaRPr lang="en-US" dirty="0"/>
          </a:p>
        </p:txBody>
      </p:sp>
      <p:pic>
        <p:nvPicPr>
          <p:cNvPr id="7" name="Content Placeholder 6" descr="E:\avijit\Thesis\Main Thesis\New folder\DSC_0030.JPG"/>
          <p:cNvPicPr>
            <a:picLocks noGrp="1"/>
          </p:cNvPicPr>
          <p:nvPr>
            <p:ph sz="quarter" idx="4"/>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86636" y="2670048"/>
            <a:ext cx="4619220" cy="3255264"/>
          </a:xfrm>
          <a:prstGeom prst="rect">
            <a:avLst/>
          </a:prstGeom>
          <a:noFill/>
          <a:ln>
            <a:noFill/>
          </a:ln>
        </p:spPr>
      </p:pic>
      <p:pic>
        <p:nvPicPr>
          <p:cNvPr id="8" name="Picture 7"/>
          <p:cNvPicPr>
            <a:picLocks noChangeAspect="1"/>
          </p:cNvPicPr>
          <p:nvPr/>
        </p:nvPicPr>
        <p:blipFill>
          <a:blip r:embed="rId3" cstate="print"/>
          <a:stretch>
            <a:fillRect/>
          </a:stretch>
        </p:blipFill>
        <p:spPr>
          <a:xfrm>
            <a:off x="6007608" y="2706624"/>
            <a:ext cx="5477256" cy="3255263"/>
          </a:xfrm>
          <a:prstGeom prst="rect">
            <a:avLst/>
          </a:prstGeom>
        </p:spPr>
      </p:pic>
      <p:pic>
        <p:nvPicPr>
          <p:cNvPr id="10" name="Picture 9"/>
          <p:cNvPicPr>
            <a:picLocks noChangeAspect="1"/>
          </p:cNvPicPr>
          <p:nvPr/>
        </p:nvPicPr>
        <p:blipFill>
          <a:blip r:embed="rId4" cstate="print"/>
          <a:stretch>
            <a:fillRect/>
          </a:stretch>
        </p:blipFill>
        <p:spPr>
          <a:xfrm>
            <a:off x="8418880" y="4099053"/>
            <a:ext cx="591363" cy="469433"/>
          </a:xfrm>
          <a:prstGeom prst="rect">
            <a:avLst/>
          </a:prstGeom>
        </p:spPr>
      </p:pic>
      <p:pic>
        <p:nvPicPr>
          <p:cNvPr id="12" name="Picture 11"/>
          <p:cNvPicPr>
            <a:picLocks noChangeAspect="1"/>
          </p:cNvPicPr>
          <p:nvPr/>
        </p:nvPicPr>
        <p:blipFill>
          <a:blip r:embed="rId4" cstate="print"/>
          <a:stretch>
            <a:fillRect/>
          </a:stretch>
        </p:blipFill>
        <p:spPr>
          <a:xfrm>
            <a:off x="2800648" y="4280691"/>
            <a:ext cx="591363" cy="469433"/>
          </a:xfrm>
          <a:prstGeom prst="rect">
            <a:avLst/>
          </a:prstGeom>
        </p:spPr>
      </p:pic>
    </p:spTree>
    <p:extLst>
      <p:ext uri="{BB962C8B-B14F-4D97-AF65-F5344CB8AC3E}">
        <p14:creationId xmlns="" xmlns:p14="http://schemas.microsoft.com/office/powerpoint/2010/main" val="3020677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Faults: After Wash Hole </a:t>
            </a:r>
          </a:p>
        </p:txBody>
      </p:sp>
      <p:sp>
        <p:nvSpPr>
          <p:cNvPr id="3" name="Text Placeholder 2"/>
          <p:cNvSpPr>
            <a:spLocks noGrp="1"/>
          </p:cNvSpPr>
          <p:nvPr>
            <p:ph type="body" idx="1"/>
          </p:nvPr>
        </p:nvSpPr>
        <p:spPr/>
        <p:txBody>
          <a:bodyPr/>
          <a:lstStyle/>
          <a:p>
            <a:pPr algn="ctr"/>
            <a:r>
              <a:rPr lang="en-US" dirty="0" smtClean="0"/>
              <a:t>Causes</a:t>
            </a:r>
            <a:endParaRPr lang="en-US" dirty="0"/>
          </a:p>
        </p:txBody>
      </p:sp>
      <p:sp>
        <p:nvSpPr>
          <p:cNvPr id="5" name="Text Placeholder 4"/>
          <p:cNvSpPr>
            <a:spLocks noGrp="1"/>
          </p:cNvSpPr>
          <p:nvPr>
            <p:ph type="body" sz="quarter" idx="3"/>
          </p:nvPr>
        </p:nvSpPr>
        <p:spPr/>
        <p:txBody>
          <a:bodyPr/>
          <a:lstStyle/>
          <a:p>
            <a:pPr algn="ctr"/>
            <a:r>
              <a:rPr lang="en-US" dirty="0" smtClean="0"/>
              <a:t>Remedies</a:t>
            </a:r>
            <a:endParaRPr lang="en-US" dirty="0"/>
          </a:p>
        </p:txBody>
      </p:sp>
      <p:sp>
        <p:nvSpPr>
          <p:cNvPr id="9" name="Content Placeholder 8"/>
          <p:cNvSpPr>
            <a:spLocks noGrp="1"/>
          </p:cNvSpPr>
          <p:nvPr>
            <p:ph sz="half" idx="2"/>
          </p:nvPr>
        </p:nvSpPr>
        <p:spPr/>
        <p:txBody>
          <a:bodyPr>
            <a:normAutofit fontScale="85000" lnSpcReduction="20000"/>
          </a:bodyPr>
          <a:lstStyle/>
          <a:p>
            <a:pPr marL="0" indent="0">
              <a:buNone/>
            </a:pPr>
            <a:r>
              <a:rPr lang="en-US" dirty="0"/>
              <a:t>The top reasons for holes rips and tears in from an automatic washing machine are:</a:t>
            </a:r>
          </a:p>
          <a:p>
            <a:pPr lvl="0"/>
            <a:r>
              <a:rPr lang="en-US" dirty="0"/>
              <a:t>Overloading</a:t>
            </a:r>
          </a:p>
          <a:p>
            <a:pPr lvl="0"/>
            <a:r>
              <a:rPr lang="en-US" dirty="0"/>
              <a:t>Poor quality clothing</a:t>
            </a:r>
          </a:p>
          <a:p>
            <a:pPr lvl="0"/>
            <a:r>
              <a:rPr lang="en-US" dirty="0"/>
              <a:t>Incorrect cycle or program use</a:t>
            </a:r>
          </a:p>
          <a:p>
            <a:pPr lvl="0"/>
            <a:r>
              <a:rPr lang="en-US" dirty="0"/>
              <a:t>Incorrect detergent use</a:t>
            </a:r>
          </a:p>
          <a:p>
            <a:pPr lvl="0"/>
            <a:r>
              <a:rPr lang="en-US" dirty="0"/>
              <a:t>If you are using too much chlorine bleach or not allowing the bleach to thoroughly    </a:t>
            </a:r>
            <a:r>
              <a:rPr lang="en-US" dirty="0" smtClean="0"/>
              <a:t>mix with </a:t>
            </a:r>
            <a:r>
              <a:rPr lang="en-US" dirty="0"/>
              <a:t>Water before putting in clothes, this will cause holes.</a:t>
            </a:r>
          </a:p>
          <a:p>
            <a:pPr lvl="0"/>
            <a:r>
              <a:rPr lang="en-US" dirty="0"/>
              <a:t>This not only affects cleaning but also can cause garments to get hooked on zippers, decorations and pulls on other clothing. </a:t>
            </a:r>
          </a:p>
          <a:p>
            <a:endParaRPr lang="en-US" dirty="0"/>
          </a:p>
        </p:txBody>
      </p:sp>
      <p:sp>
        <p:nvSpPr>
          <p:cNvPr id="10" name="Content Placeholder 9"/>
          <p:cNvSpPr>
            <a:spLocks noGrp="1"/>
          </p:cNvSpPr>
          <p:nvPr>
            <p:ph sz="quarter" idx="4"/>
          </p:nvPr>
        </p:nvSpPr>
        <p:spPr/>
        <p:txBody>
          <a:bodyPr>
            <a:normAutofit fontScale="85000" lnSpcReduction="10000"/>
          </a:bodyPr>
          <a:lstStyle/>
          <a:p>
            <a:pPr lvl="0"/>
            <a:r>
              <a:rPr lang="en-US" dirty="0"/>
              <a:t>Take necessary steps to avoid overloading.</a:t>
            </a:r>
          </a:p>
          <a:p>
            <a:pPr lvl="0"/>
            <a:r>
              <a:rPr lang="en-US" dirty="0"/>
              <a:t>Check fabric quality very carefully during it can be stored.</a:t>
            </a:r>
          </a:p>
          <a:p>
            <a:pPr lvl="0"/>
            <a:r>
              <a:rPr lang="en-US" dirty="0"/>
              <a:t>Operating system can be done carefully by skilled full person to avoid this fault.</a:t>
            </a:r>
          </a:p>
          <a:p>
            <a:pPr lvl="0"/>
            <a:r>
              <a:rPr lang="en-US" dirty="0"/>
              <a:t>Detergent can play a vital role during washing. Excess use of detergent may harms </a:t>
            </a:r>
            <a:r>
              <a:rPr lang="en-US" dirty="0" smtClean="0"/>
              <a:t>for garments </a:t>
            </a:r>
            <a:r>
              <a:rPr lang="en-US" dirty="0"/>
              <a:t>for that wash hole can found after washing. So, limited detergent can be </a:t>
            </a:r>
            <a:r>
              <a:rPr lang="en-US" dirty="0" smtClean="0"/>
              <a:t>used during </a:t>
            </a:r>
            <a:r>
              <a:rPr lang="en-US" dirty="0"/>
              <a:t>washing. Here detergent quality may vary for the garments.</a:t>
            </a:r>
          </a:p>
          <a:p>
            <a:endParaRPr lang="en-US" dirty="0"/>
          </a:p>
        </p:txBody>
      </p:sp>
    </p:spTree>
    <p:extLst>
      <p:ext uri="{BB962C8B-B14F-4D97-AF65-F5344CB8AC3E}">
        <p14:creationId xmlns="" xmlns:p14="http://schemas.microsoft.com/office/powerpoint/2010/main" val="25527747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E(a)Causes and Remedies of Washing Faults</a:t>
            </a:r>
          </a:p>
        </p:txBody>
      </p:sp>
      <p:sp>
        <p:nvSpPr>
          <p:cNvPr id="3" name="Content Placeholder 2"/>
          <p:cNvSpPr>
            <a:spLocks noGrp="1"/>
          </p:cNvSpPr>
          <p:nvPr>
            <p:ph idx="1"/>
          </p:nvPr>
        </p:nvSpPr>
        <p:spPr>
          <a:xfrm>
            <a:off x="609600" y="1115569"/>
            <a:ext cx="10972800" cy="5015358"/>
          </a:xfrm>
        </p:spPr>
        <p:txBody>
          <a:bodyPr>
            <a:normAutofit/>
          </a:bodyPr>
          <a:lstStyle/>
          <a:p>
            <a:r>
              <a:rPr lang="en-US" dirty="0" smtClean="0"/>
              <a:t>Damage: </a:t>
            </a:r>
            <a:r>
              <a:rPr lang="en-US" sz="2000" dirty="0" smtClean="0"/>
              <a:t>Damage of washed garments means any part of the garment destroyed due to various reasons. Damage is found mainly in heavy washed garments.</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r>
              <a:rPr lang="en-US" sz="2400" b="1" dirty="0" smtClean="0"/>
              <a:t>Causes: </a:t>
            </a:r>
            <a:r>
              <a:rPr lang="en-US" sz="2000" dirty="0" smtClean="0"/>
              <a:t>Amount of chemical and stone is higher, RPM of the machine is higher and cycle program is incorrect, Overloaded quantity in the machine</a:t>
            </a:r>
          </a:p>
          <a:p>
            <a:r>
              <a:rPr lang="en-US" sz="2400" b="1" dirty="0" smtClean="0"/>
              <a:t>Remedies: </a:t>
            </a:r>
            <a:r>
              <a:rPr lang="en-US" sz="2200" dirty="0" smtClean="0"/>
              <a:t>Appropriate amount of chemical, stone should be used; Machine cycle and machine rpm should be accurate, Capacity of the washing machine should be respected. </a:t>
            </a:r>
            <a:endParaRPr lang="en-US" sz="2400" dirty="0"/>
          </a:p>
        </p:txBody>
      </p:sp>
      <p:pic>
        <p:nvPicPr>
          <p:cNvPr id="5" name="Picture 4"/>
          <p:cNvPicPr>
            <a:picLocks noChangeAspect="1"/>
          </p:cNvPicPr>
          <p:nvPr/>
        </p:nvPicPr>
        <p:blipFill>
          <a:blip r:embed="rId2" cstate="print"/>
          <a:stretch>
            <a:fillRect/>
          </a:stretch>
        </p:blipFill>
        <p:spPr>
          <a:xfrm>
            <a:off x="3419318" y="2029968"/>
            <a:ext cx="5706393" cy="2180785"/>
          </a:xfrm>
          <a:prstGeom prst="rect">
            <a:avLst/>
          </a:prstGeom>
        </p:spPr>
      </p:pic>
    </p:spTree>
    <p:extLst>
      <p:ext uri="{BB962C8B-B14F-4D97-AF65-F5344CB8AC3E}">
        <p14:creationId xmlns="" xmlns:p14="http://schemas.microsoft.com/office/powerpoint/2010/main" val="39061865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E(a)Washing </a:t>
            </a:r>
            <a:r>
              <a:rPr lang="en-US" sz="3600" dirty="0" smtClean="0"/>
              <a:t>Faults: Dark Shade</a:t>
            </a:r>
            <a:endParaRPr lang="en-US" sz="3600" dirty="0"/>
          </a:p>
        </p:txBody>
      </p:sp>
      <p:sp>
        <p:nvSpPr>
          <p:cNvPr id="3" name="Content Placeholder 2"/>
          <p:cNvSpPr>
            <a:spLocks noGrp="1"/>
          </p:cNvSpPr>
          <p:nvPr>
            <p:ph idx="1"/>
          </p:nvPr>
        </p:nvSpPr>
        <p:spPr>
          <a:xfrm>
            <a:off x="609600" y="1051561"/>
            <a:ext cx="10972800" cy="5079366"/>
          </a:xfrm>
        </p:spPr>
        <p:txBody>
          <a:bodyPr>
            <a:normAutofit fontScale="55000" lnSpcReduction="20000"/>
          </a:bodyPr>
          <a:lstStyle/>
          <a:p>
            <a:r>
              <a:rPr lang="en-US" b="1" dirty="0">
                <a:solidFill>
                  <a:prstClr val="black"/>
                </a:solidFill>
                <a:latin typeface="Times New Roman" pitchFamily="18" charset="0"/>
                <a:cs typeface="Times New Roman" pitchFamily="18" charset="0"/>
              </a:rPr>
              <a:t>Dark Shade: </a:t>
            </a:r>
            <a:r>
              <a:rPr lang="en-US" sz="3400" dirty="0">
                <a:solidFill>
                  <a:prstClr val="black"/>
                </a:solidFill>
                <a:latin typeface="Times New Roman" pitchFamily="18" charset="0"/>
                <a:cs typeface="Times New Roman" pitchFamily="18" charset="0"/>
              </a:rPr>
              <a:t>When garments remain darker then its standard sample then it’s called light shade problem</a:t>
            </a:r>
          </a:p>
          <a:p>
            <a:pPr>
              <a:buNone/>
            </a:pPr>
            <a:endParaRPr lang="en-US" dirty="0">
              <a:solidFill>
                <a:prstClr val="black"/>
              </a:solidFill>
              <a:latin typeface="Times New Roman" pitchFamily="18" charset="0"/>
              <a:cs typeface="Times New Roman" pitchFamily="18" charset="0"/>
            </a:endParaRPr>
          </a:p>
          <a:p>
            <a:pPr>
              <a:buNone/>
            </a:pPr>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pPr marL="0" indent="0" algn="ctr">
              <a:buNone/>
            </a:pPr>
            <a:endParaRPr lang="en-US" dirty="0" smtClean="0">
              <a:solidFill>
                <a:prstClr val="black"/>
              </a:solidFill>
              <a:latin typeface="Times New Roman" pitchFamily="18" charset="0"/>
              <a:cs typeface="Times New Roman" pitchFamily="18" charset="0"/>
            </a:endParaRPr>
          </a:p>
          <a:p>
            <a:pPr marL="0" indent="0" algn="ctr">
              <a:buNone/>
            </a:pPr>
            <a:endParaRPr lang="en-US" dirty="0">
              <a:solidFill>
                <a:prstClr val="black"/>
              </a:solidFill>
              <a:latin typeface="Times New Roman" pitchFamily="18" charset="0"/>
              <a:cs typeface="Times New Roman" pitchFamily="18" charset="0"/>
            </a:endParaRPr>
          </a:p>
          <a:p>
            <a:pPr marL="0" indent="0" algn="ctr">
              <a:buNone/>
            </a:pPr>
            <a:endParaRPr lang="en-US" dirty="0" smtClean="0">
              <a:solidFill>
                <a:prstClr val="black"/>
              </a:solidFill>
              <a:latin typeface="Times New Roman" pitchFamily="18" charset="0"/>
              <a:cs typeface="Times New Roman" pitchFamily="18" charset="0"/>
            </a:endParaRPr>
          </a:p>
          <a:p>
            <a:pPr marL="0" indent="0" algn="ctr">
              <a:buNone/>
            </a:pPr>
            <a:endParaRPr lang="en-US" dirty="0" smtClean="0">
              <a:solidFill>
                <a:prstClr val="black"/>
              </a:solidFill>
              <a:latin typeface="Times New Roman" pitchFamily="18" charset="0"/>
              <a:cs typeface="Times New Roman" pitchFamily="18" charset="0"/>
            </a:endParaRPr>
          </a:p>
          <a:p>
            <a:pPr marL="0" indent="0" algn="ctr">
              <a:buNone/>
            </a:pPr>
            <a:endParaRPr lang="en-US" dirty="0" smtClean="0">
              <a:solidFill>
                <a:prstClr val="black"/>
              </a:solidFill>
              <a:latin typeface="Times New Roman" pitchFamily="18" charset="0"/>
              <a:cs typeface="Times New Roman" pitchFamily="18" charset="0"/>
            </a:endParaRPr>
          </a:p>
          <a:p>
            <a:pPr marL="0" indent="0" algn="ctr">
              <a:buNone/>
            </a:pPr>
            <a:r>
              <a:rPr lang="en-US" dirty="0" smtClean="0">
                <a:solidFill>
                  <a:prstClr val="black"/>
                </a:solidFill>
                <a:latin typeface="Times New Roman" pitchFamily="18" charset="0"/>
                <a:cs typeface="Times New Roman" pitchFamily="18" charset="0"/>
              </a:rPr>
              <a:t>Figure : </a:t>
            </a:r>
            <a:r>
              <a:rPr lang="en-US" dirty="0">
                <a:solidFill>
                  <a:prstClr val="black"/>
                </a:solidFill>
                <a:latin typeface="Times New Roman" pitchFamily="18" charset="0"/>
                <a:cs typeface="Times New Roman" pitchFamily="18" charset="0"/>
              </a:rPr>
              <a:t>Dark Shade Problem on Denim Washed Garments.</a:t>
            </a:r>
          </a:p>
          <a:p>
            <a:endParaRPr lang="en-US" dirty="0">
              <a:solidFill>
                <a:prstClr val="black"/>
              </a:solidFill>
              <a:latin typeface="Times New Roman" pitchFamily="18" charset="0"/>
              <a:cs typeface="Times New Roman" pitchFamily="18" charset="0"/>
            </a:endParaRPr>
          </a:p>
          <a:p>
            <a:endParaRPr lang="en-US" dirty="0">
              <a:solidFill>
                <a:prstClr val="black"/>
              </a:solidFill>
              <a:latin typeface="Times New Roman" pitchFamily="18" charset="0"/>
              <a:cs typeface="Times New Roman" pitchFamily="18" charset="0"/>
            </a:endParaRPr>
          </a:p>
          <a:p>
            <a:r>
              <a:rPr lang="en-US" sz="3400" b="1" dirty="0">
                <a:solidFill>
                  <a:prstClr val="black"/>
                </a:solidFill>
                <a:latin typeface="Times New Roman" pitchFamily="18" charset="0"/>
                <a:cs typeface="Times New Roman" pitchFamily="18" charset="0"/>
              </a:rPr>
              <a:t>Causes:</a:t>
            </a:r>
            <a:r>
              <a:rPr lang="en-US" sz="3400" dirty="0">
                <a:solidFill>
                  <a:prstClr val="black"/>
                </a:solidFill>
                <a:latin typeface="Times New Roman" pitchFamily="18" charset="0"/>
                <a:cs typeface="Times New Roman" pitchFamily="18" charset="0"/>
              </a:rPr>
              <a:t> If the shade % is less than 1.5% then we consider this as dark shade. It cause if proper enzyme or bleaching process is not done.</a:t>
            </a:r>
          </a:p>
          <a:p>
            <a:r>
              <a:rPr lang="en-US" sz="3400" b="1" dirty="0">
                <a:solidFill>
                  <a:prstClr val="black"/>
                </a:solidFill>
                <a:latin typeface="Times New Roman" pitchFamily="18" charset="0"/>
                <a:cs typeface="Times New Roman" pitchFamily="18" charset="0"/>
              </a:rPr>
              <a:t>Remedies:</a:t>
            </a:r>
            <a:r>
              <a:rPr lang="en-US" sz="3400" dirty="0">
                <a:solidFill>
                  <a:prstClr val="black"/>
                </a:solidFill>
                <a:latin typeface="Times New Roman" pitchFamily="18" charset="0"/>
                <a:cs typeface="Times New Roman" pitchFamily="18" charset="0"/>
              </a:rPr>
              <a:t> Enzyme process should do perfectly. And the rate of bleach will slightly increase then before.</a:t>
            </a:r>
          </a:p>
          <a:p>
            <a:endParaRPr lang="en-US" dirty="0"/>
          </a:p>
        </p:txBody>
      </p:sp>
      <p:pic>
        <p:nvPicPr>
          <p:cNvPr id="4" name="Picture 3"/>
          <p:cNvPicPr>
            <a:picLocks noChangeAspect="1"/>
          </p:cNvPicPr>
          <p:nvPr/>
        </p:nvPicPr>
        <p:blipFill>
          <a:blip r:embed="rId2" cstate="print"/>
          <a:stretch>
            <a:fillRect/>
          </a:stretch>
        </p:blipFill>
        <p:spPr>
          <a:xfrm>
            <a:off x="4020132" y="1965961"/>
            <a:ext cx="4151736" cy="2438484"/>
          </a:xfrm>
          <a:prstGeom prst="rect">
            <a:avLst/>
          </a:prstGeom>
        </p:spPr>
      </p:pic>
      <p:pic>
        <p:nvPicPr>
          <p:cNvPr id="5" name="Picture 4"/>
          <p:cNvPicPr>
            <a:picLocks noChangeAspect="1"/>
          </p:cNvPicPr>
          <p:nvPr/>
        </p:nvPicPr>
        <p:blipFill>
          <a:blip r:embed="rId3" cstate="print"/>
          <a:stretch>
            <a:fillRect/>
          </a:stretch>
        </p:blipFill>
        <p:spPr>
          <a:xfrm>
            <a:off x="2904467" y="3052344"/>
            <a:ext cx="1115665" cy="810838"/>
          </a:xfrm>
          <a:prstGeom prst="rect">
            <a:avLst/>
          </a:prstGeom>
        </p:spPr>
      </p:pic>
      <p:pic>
        <p:nvPicPr>
          <p:cNvPr id="6" name="Picture 5"/>
          <p:cNvPicPr>
            <a:picLocks noChangeAspect="1"/>
          </p:cNvPicPr>
          <p:nvPr/>
        </p:nvPicPr>
        <p:blipFill>
          <a:blip r:embed="rId4" cstate="print"/>
          <a:stretch>
            <a:fillRect/>
          </a:stretch>
        </p:blipFill>
        <p:spPr>
          <a:xfrm>
            <a:off x="8171868" y="3192564"/>
            <a:ext cx="1158340" cy="670618"/>
          </a:xfrm>
          <a:prstGeom prst="rect">
            <a:avLst/>
          </a:prstGeom>
        </p:spPr>
      </p:pic>
    </p:spTree>
    <p:extLst>
      <p:ext uri="{BB962C8B-B14F-4D97-AF65-F5344CB8AC3E}">
        <p14:creationId xmlns="" xmlns:p14="http://schemas.microsoft.com/office/powerpoint/2010/main" val="13467281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 Sample Section</a:t>
            </a:r>
            <a:r>
              <a:rPr lang="en-US" b="1" dirty="0"/>
              <a:t/>
            </a:r>
            <a:br>
              <a:rPr lang="en-US" b="1" dirty="0"/>
            </a:br>
            <a:r>
              <a:rPr lang="en-US" dirty="0"/>
              <a:t>Comments on Sample: Format</a:t>
            </a:r>
          </a:p>
        </p:txBody>
      </p:sp>
      <p:pic>
        <p:nvPicPr>
          <p:cNvPr id="4" name="Content Placeholder 3"/>
          <p:cNvPicPr>
            <a:picLocks noGrp="1" noChangeAspect="1"/>
          </p:cNvPicPr>
          <p:nvPr>
            <p:ph idx="1"/>
          </p:nvPr>
        </p:nvPicPr>
        <p:blipFill>
          <a:blip r:embed="rId2" cstate="print"/>
          <a:stretch>
            <a:fillRect/>
          </a:stretch>
        </p:blipFill>
        <p:spPr>
          <a:xfrm>
            <a:off x="502920" y="1605287"/>
            <a:ext cx="11164824" cy="4978393"/>
          </a:xfrm>
          <a:prstGeom prst="rect">
            <a:avLst/>
          </a:prstGeom>
        </p:spPr>
      </p:pic>
    </p:spTree>
    <p:extLst>
      <p:ext uri="{BB962C8B-B14F-4D97-AF65-F5344CB8AC3E}">
        <p14:creationId xmlns="" xmlns:p14="http://schemas.microsoft.com/office/powerpoint/2010/main" val="23054525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a:t>
            </a:r>
            <a:r>
              <a:rPr lang="en-US" dirty="0" smtClean="0"/>
              <a:t>Faults: Light Shade</a:t>
            </a:r>
            <a:endParaRPr lang="en-US" dirty="0"/>
          </a:p>
        </p:txBody>
      </p:sp>
      <p:sp>
        <p:nvSpPr>
          <p:cNvPr id="3" name="Content Placeholder 2"/>
          <p:cNvSpPr>
            <a:spLocks noGrp="1"/>
          </p:cNvSpPr>
          <p:nvPr>
            <p:ph idx="1"/>
          </p:nvPr>
        </p:nvSpPr>
        <p:spPr/>
        <p:txBody>
          <a:bodyPr/>
          <a:lstStyle/>
          <a:p>
            <a:pPr marL="0" indent="0">
              <a:buNone/>
            </a:pPr>
            <a:r>
              <a:rPr lang="en-US" b="1" dirty="0">
                <a:latin typeface="Times New Roman" pitchFamily="18" charset="0"/>
                <a:cs typeface="Times New Roman" pitchFamily="18" charset="0"/>
              </a:rPr>
              <a:t>Light </a:t>
            </a:r>
            <a:r>
              <a:rPr lang="en-US" b="1" dirty="0" smtClean="0">
                <a:latin typeface="Times New Roman" pitchFamily="18" charset="0"/>
                <a:cs typeface="Times New Roman" pitchFamily="18" charset="0"/>
              </a:rPr>
              <a:t>Shade: </a:t>
            </a:r>
            <a:r>
              <a:rPr lang="en-US" dirty="0" smtClean="0">
                <a:latin typeface="Times New Roman" pitchFamily="18" charset="0"/>
                <a:cs typeface="Times New Roman" pitchFamily="18" charset="0"/>
              </a:rPr>
              <a:t>When </a:t>
            </a:r>
            <a:r>
              <a:rPr lang="en-US" dirty="0">
                <a:latin typeface="Times New Roman" pitchFamily="18" charset="0"/>
                <a:cs typeface="Times New Roman" pitchFamily="18" charset="0"/>
              </a:rPr>
              <a:t>garments become more lighter then it’s standard sample then it’s called light shade problem</a:t>
            </a:r>
            <a:r>
              <a:rPr lang="en-US" dirty="0" smtClean="0">
                <a:latin typeface="Times New Roman" pitchFamily="18" charset="0"/>
                <a:cs typeface="Times New Roman" pitchFamily="18" charset="0"/>
              </a:rPr>
              <a:t>.</a:t>
            </a:r>
          </a:p>
          <a:p>
            <a:pPr marL="0" indent="0">
              <a:buNone/>
            </a:pPr>
            <a:endParaRPr lang="en-US" dirty="0">
              <a:latin typeface="Times New Roman" pitchFamily="18" charset="0"/>
              <a:cs typeface="Times New Roman" pitchFamily="18" charset="0"/>
            </a:endParaRPr>
          </a:p>
          <a:p>
            <a:endParaRPr lang="en-US" dirty="0"/>
          </a:p>
        </p:txBody>
      </p:sp>
      <p:pic>
        <p:nvPicPr>
          <p:cNvPr id="4" name="Picture 3" descr="E:\avijit\Thesis\Main Thesis\New folder\DSC_0015.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54480" y="2688336"/>
            <a:ext cx="8010143" cy="2516778"/>
          </a:xfrm>
          <a:prstGeom prst="rect">
            <a:avLst/>
          </a:prstGeom>
          <a:noFill/>
          <a:ln>
            <a:noFill/>
          </a:ln>
        </p:spPr>
      </p:pic>
      <p:pic>
        <p:nvPicPr>
          <p:cNvPr id="5" name="Picture 4"/>
          <p:cNvPicPr>
            <a:picLocks noChangeAspect="1"/>
          </p:cNvPicPr>
          <p:nvPr/>
        </p:nvPicPr>
        <p:blipFill>
          <a:blip r:embed="rId3" cstate="print"/>
          <a:stretch>
            <a:fillRect/>
          </a:stretch>
        </p:blipFill>
        <p:spPr>
          <a:xfrm>
            <a:off x="6505176" y="4191774"/>
            <a:ext cx="1280271" cy="573074"/>
          </a:xfrm>
          <a:prstGeom prst="rect">
            <a:avLst/>
          </a:prstGeom>
        </p:spPr>
      </p:pic>
      <p:pic>
        <p:nvPicPr>
          <p:cNvPr id="7" name="Picture 6"/>
          <p:cNvPicPr>
            <a:picLocks noChangeAspect="1"/>
          </p:cNvPicPr>
          <p:nvPr/>
        </p:nvPicPr>
        <p:blipFill>
          <a:blip r:embed="rId4" cstate="print"/>
          <a:stretch>
            <a:fillRect/>
          </a:stretch>
        </p:blipFill>
        <p:spPr>
          <a:xfrm>
            <a:off x="6510865" y="3240882"/>
            <a:ext cx="1359526" cy="573074"/>
          </a:xfrm>
          <a:prstGeom prst="rect">
            <a:avLst/>
          </a:prstGeom>
        </p:spPr>
      </p:pic>
      <p:sp>
        <p:nvSpPr>
          <p:cNvPr id="9" name="Rectangle 8"/>
          <p:cNvSpPr/>
          <p:nvPr/>
        </p:nvSpPr>
        <p:spPr>
          <a:xfrm>
            <a:off x="609600" y="5601449"/>
            <a:ext cx="11217640" cy="646331"/>
          </a:xfrm>
          <a:prstGeom prst="rect">
            <a:avLst/>
          </a:prstGeom>
        </p:spPr>
        <p:txBody>
          <a:bodyPr wrap="square">
            <a:spAutoFit/>
          </a:bodyPr>
          <a:lstStyle/>
          <a:p>
            <a:r>
              <a:rPr lang="en-US" b="1" dirty="0" smtClean="0">
                <a:solidFill>
                  <a:prstClr val="black"/>
                </a:solidFill>
              </a:rPr>
              <a:t>Causes: </a:t>
            </a:r>
            <a:r>
              <a:rPr lang="en-US" dirty="0" smtClean="0">
                <a:solidFill>
                  <a:prstClr val="black"/>
                </a:solidFill>
              </a:rPr>
              <a:t>If the amount of bleach is higher or the timing of bleaching process is longer.</a:t>
            </a:r>
          </a:p>
          <a:p>
            <a:r>
              <a:rPr lang="en-US" b="1" dirty="0" smtClean="0">
                <a:solidFill>
                  <a:prstClr val="black"/>
                </a:solidFill>
              </a:rPr>
              <a:t>Remedies: </a:t>
            </a:r>
            <a:r>
              <a:rPr lang="en-US" dirty="0" smtClean="0">
                <a:solidFill>
                  <a:prstClr val="black"/>
                </a:solidFill>
              </a:rPr>
              <a:t>On time of bleaching process the garments should check after time to time.</a:t>
            </a:r>
          </a:p>
        </p:txBody>
      </p:sp>
    </p:spTree>
    <p:extLst>
      <p:ext uri="{BB962C8B-B14F-4D97-AF65-F5344CB8AC3E}">
        <p14:creationId xmlns="" xmlns:p14="http://schemas.microsoft.com/office/powerpoint/2010/main" val="27017105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a:t>
            </a:r>
            <a:r>
              <a:rPr lang="en-US" dirty="0" smtClean="0"/>
              <a:t>Faults: Blue shade</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Times New Roman" pitchFamily="18" charset="0"/>
                <a:cs typeface="Times New Roman" pitchFamily="18" charset="0"/>
              </a:rPr>
              <a:t>Blue Shade: </a:t>
            </a:r>
            <a:r>
              <a:rPr lang="en-US" sz="2400" dirty="0" smtClean="0">
                <a:latin typeface="Times New Roman" pitchFamily="18" charset="0"/>
                <a:cs typeface="Times New Roman" pitchFamily="18" charset="0"/>
              </a:rPr>
              <a:t>When garments remain or become bluer than standard then this problem is known as blue shade problem.</a:t>
            </a:r>
          </a:p>
          <a:p>
            <a:pPr marL="0" indent="0">
              <a:buNone/>
            </a:pPr>
            <a:endParaRPr lang="en-US" sz="2400" dirty="0">
              <a:latin typeface="Times New Roman" pitchFamily="18" charset="0"/>
              <a:cs typeface="Times New Roman" pitchFamily="18" charset="0"/>
            </a:endParaRPr>
          </a:p>
          <a:p>
            <a:pPr marL="0" indent="0">
              <a:buNone/>
            </a:pPr>
            <a:endParaRPr lang="en-US" sz="2400" dirty="0" smtClean="0">
              <a:latin typeface="Times New Roman" pitchFamily="18" charset="0"/>
              <a:cs typeface="Times New Roman" pitchFamily="18" charset="0"/>
            </a:endParaRPr>
          </a:p>
          <a:p>
            <a:pPr marL="0" indent="0">
              <a:buNone/>
            </a:pPr>
            <a:endParaRPr lang="en-US" sz="2400" dirty="0">
              <a:latin typeface="Times New Roman" pitchFamily="18" charset="0"/>
              <a:cs typeface="Times New Roman" pitchFamily="18" charset="0"/>
            </a:endParaRPr>
          </a:p>
          <a:p>
            <a:pPr marL="0" indent="0">
              <a:buNone/>
            </a:pPr>
            <a:endParaRPr lang="en-US" sz="2400" dirty="0" smtClean="0">
              <a:latin typeface="Times New Roman" pitchFamily="18" charset="0"/>
              <a:cs typeface="Times New Roman" pitchFamily="18" charset="0"/>
            </a:endParaRPr>
          </a:p>
          <a:p>
            <a:pPr marL="0" indent="0">
              <a:buNone/>
            </a:pPr>
            <a:endParaRPr lang="en-US" sz="2400" dirty="0">
              <a:latin typeface="Times New Roman" pitchFamily="18" charset="0"/>
              <a:cs typeface="Times New Roman" pitchFamily="18" charset="0"/>
            </a:endParaRPr>
          </a:p>
          <a:p>
            <a:pPr marL="0" indent="0">
              <a:buNone/>
            </a:pPr>
            <a:endParaRPr lang="en-US" sz="2400" dirty="0" smtClean="0">
              <a:latin typeface="Times New Roman" pitchFamily="18" charset="0"/>
              <a:cs typeface="Times New Roman" pitchFamily="18" charset="0"/>
            </a:endParaRPr>
          </a:p>
          <a:p>
            <a:pPr lvl="0"/>
            <a:r>
              <a:rPr lang="en-US" sz="1800" b="1" dirty="0">
                <a:latin typeface="Times New Roman" pitchFamily="18" charset="0"/>
                <a:cs typeface="Times New Roman" pitchFamily="18" charset="0"/>
              </a:rPr>
              <a:t>Causes:</a:t>
            </a:r>
            <a:r>
              <a:rPr lang="en-US" sz="1800" dirty="0">
                <a:latin typeface="Times New Roman" pitchFamily="18" charset="0"/>
                <a:cs typeface="Times New Roman" pitchFamily="18" charset="0"/>
              </a:rPr>
              <a:t> If standard mistake or any problem in recipe is occurred.</a:t>
            </a:r>
          </a:p>
          <a:p>
            <a:pPr lvl="0"/>
            <a:r>
              <a:rPr lang="en-US" sz="1800" b="1" dirty="0">
                <a:latin typeface="Times New Roman" pitchFamily="18" charset="0"/>
                <a:cs typeface="Times New Roman" pitchFamily="18" charset="0"/>
              </a:rPr>
              <a:t>Remedies:</a:t>
            </a:r>
            <a:r>
              <a:rPr lang="en-US" sz="1800" dirty="0">
                <a:latin typeface="Times New Roman" pitchFamily="18" charset="0"/>
                <a:cs typeface="Times New Roman" pitchFamily="18" charset="0"/>
              </a:rPr>
              <a:t> Washing should done as per as standard &amp; should apply the actual recipe. </a:t>
            </a:r>
          </a:p>
          <a:p>
            <a:pPr marL="0" indent="0">
              <a:buNone/>
            </a:pPr>
            <a:endParaRPr lang="en-US" sz="1800" dirty="0"/>
          </a:p>
        </p:txBody>
      </p:sp>
      <p:pic>
        <p:nvPicPr>
          <p:cNvPr id="4" name="Picture 3" descr="Image result for dark shade problem on denim garments"/>
          <p:cNvPicPr/>
          <p:nvPr/>
        </p:nvPicPr>
        <p:blipFill>
          <a:blip r:embed="rId2" cstate="print"/>
          <a:srcRect/>
          <a:stretch>
            <a:fillRect/>
          </a:stretch>
        </p:blipFill>
        <p:spPr bwMode="auto">
          <a:xfrm>
            <a:off x="2725258" y="2772569"/>
            <a:ext cx="5380673" cy="2181225"/>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871913" y="3863181"/>
            <a:ext cx="1853345" cy="365792"/>
          </a:xfrm>
          <a:prstGeom prst="rect">
            <a:avLst/>
          </a:prstGeom>
        </p:spPr>
      </p:pic>
      <p:pic>
        <p:nvPicPr>
          <p:cNvPr id="6" name="Picture 5"/>
          <p:cNvPicPr>
            <a:picLocks noChangeAspect="1"/>
          </p:cNvPicPr>
          <p:nvPr/>
        </p:nvPicPr>
        <p:blipFill>
          <a:blip r:embed="rId4" cstate="print"/>
          <a:stretch>
            <a:fillRect/>
          </a:stretch>
        </p:blipFill>
        <p:spPr>
          <a:xfrm>
            <a:off x="8105931" y="3698574"/>
            <a:ext cx="1566808" cy="329213"/>
          </a:xfrm>
          <a:prstGeom prst="rect">
            <a:avLst/>
          </a:prstGeom>
        </p:spPr>
      </p:pic>
    </p:spTree>
    <p:extLst>
      <p:ext uri="{BB962C8B-B14F-4D97-AF65-F5344CB8AC3E}">
        <p14:creationId xmlns="" xmlns:p14="http://schemas.microsoft.com/office/powerpoint/2010/main" val="5709455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E(a)Washing </a:t>
            </a:r>
            <a:r>
              <a:rPr lang="en-US" dirty="0" smtClean="0"/>
              <a:t>Faults: Bleeding on Pocketing</a:t>
            </a:r>
            <a:endParaRPr lang="en-US" dirty="0"/>
          </a:p>
        </p:txBody>
      </p:sp>
      <p:sp>
        <p:nvSpPr>
          <p:cNvPr id="3" name="Content Placeholder 2"/>
          <p:cNvSpPr>
            <a:spLocks noGrp="1"/>
          </p:cNvSpPr>
          <p:nvPr>
            <p:ph idx="1"/>
          </p:nvPr>
        </p:nvSpPr>
        <p:spPr/>
        <p:txBody>
          <a:bodyPr>
            <a:normAutofit/>
          </a:bodyPr>
          <a:lstStyle/>
          <a:p>
            <a:r>
              <a:rPr lang="en-US" sz="2400" dirty="0" smtClean="0"/>
              <a:t>Bleeding on Pocketing Fabric: </a:t>
            </a:r>
            <a:r>
              <a:rPr lang="en-US" sz="2000" dirty="0" smtClean="0"/>
              <a:t>When color of garment stained the pocketing fabric is known as ‘pocket bleeding’  or bleeding on pocketing fabric.</a:t>
            </a:r>
          </a:p>
          <a:p>
            <a:endParaRPr lang="en-US" dirty="0" smtClean="0"/>
          </a:p>
          <a:p>
            <a:endParaRPr lang="en-US" dirty="0"/>
          </a:p>
          <a:p>
            <a:pPr marL="0" indent="0">
              <a:buNone/>
            </a:pPr>
            <a:endParaRPr lang="en-US" dirty="0" smtClean="0"/>
          </a:p>
          <a:p>
            <a:pPr marL="0" indent="0">
              <a:buNone/>
            </a:pPr>
            <a:endParaRPr lang="en-US" dirty="0" smtClean="0"/>
          </a:p>
          <a:p>
            <a:r>
              <a:rPr lang="en-US" sz="2400" dirty="0" smtClean="0"/>
              <a:t>Causes: Less or no use of anti back staining chemical</a:t>
            </a:r>
          </a:p>
          <a:p>
            <a:r>
              <a:rPr lang="en-US" sz="2400" dirty="0" smtClean="0"/>
              <a:t>Remedies: Proper use of anti back staining chemical </a:t>
            </a:r>
            <a:endParaRPr lang="en-US" sz="2400" dirty="0"/>
          </a:p>
        </p:txBody>
      </p:sp>
      <p:pic>
        <p:nvPicPr>
          <p:cNvPr id="4" name="Picture 3"/>
          <p:cNvPicPr>
            <a:picLocks noChangeAspect="1"/>
          </p:cNvPicPr>
          <p:nvPr/>
        </p:nvPicPr>
        <p:blipFill>
          <a:blip r:embed="rId2" cstate="print"/>
          <a:stretch>
            <a:fillRect/>
          </a:stretch>
        </p:blipFill>
        <p:spPr>
          <a:xfrm>
            <a:off x="1856232" y="2377440"/>
            <a:ext cx="7104887" cy="1944412"/>
          </a:xfrm>
          <a:prstGeom prst="rect">
            <a:avLst/>
          </a:prstGeom>
        </p:spPr>
      </p:pic>
    </p:spTree>
    <p:extLst>
      <p:ext uri="{BB962C8B-B14F-4D97-AF65-F5344CB8AC3E}">
        <p14:creationId xmlns="" xmlns:p14="http://schemas.microsoft.com/office/powerpoint/2010/main" val="13679304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E(a)Causes and Remedies of Washing Faults</a:t>
            </a:r>
          </a:p>
        </p:txBody>
      </p:sp>
      <p:sp>
        <p:nvSpPr>
          <p:cNvPr id="3" name="Content Placeholder 2"/>
          <p:cNvSpPr>
            <a:spLocks noGrp="1"/>
          </p:cNvSpPr>
          <p:nvPr>
            <p:ph idx="1"/>
          </p:nvPr>
        </p:nvSpPr>
        <p:spPr/>
        <p:txBody>
          <a:bodyPr/>
          <a:lstStyle/>
          <a:p>
            <a:r>
              <a:rPr lang="en-US" dirty="0" smtClean="0"/>
              <a:t>Dry Wash Faults:</a:t>
            </a:r>
          </a:p>
          <a:p>
            <a:pPr lvl="1"/>
            <a:r>
              <a:rPr lang="en-US" dirty="0" smtClean="0"/>
              <a:t>PP more: </a:t>
            </a:r>
            <a:r>
              <a:rPr lang="en-US" dirty="0">
                <a:latin typeface="Times New Roman" pitchFamily="18" charset="0"/>
                <a:cs typeface="Times New Roman" pitchFamily="18" charset="0"/>
              </a:rPr>
              <a:t>If PP Spray is </a:t>
            </a:r>
            <a:r>
              <a:rPr lang="en-US" dirty="0" smtClean="0">
                <a:latin typeface="Times New Roman" pitchFamily="18" charset="0"/>
                <a:cs typeface="Times New Roman" pitchFamily="18" charset="0"/>
              </a:rPr>
              <a:t>applied </a:t>
            </a:r>
            <a:r>
              <a:rPr lang="en-US" dirty="0">
                <a:latin typeface="Times New Roman" pitchFamily="18" charset="0"/>
                <a:cs typeface="Times New Roman" pitchFamily="18" charset="0"/>
              </a:rPr>
              <a:t>more than the standard </a:t>
            </a:r>
            <a:r>
              <a:rPr lang="en-US" dirty="0" smtClean="0">
                <a:latin typeface="Times New Roman" pitchFamily="18" charset="0"/>
                <a:cs typeface="Times New Roman" pitchFamily="18" charset="0"/>
              </a:rPr>
              <a:t>on garments.</a:t>
            </a:r>
          </a:p>
          <a:p>
            <a:pPr lvl="1"/>
            <a:endParaRPr lang="en-US" dirty="0">
              <a:latin typeface="Times New Roman" pitchFamily="18" charset="0"/>
              <a:cs typeface="Times New Roman" pitchFamily="18" charset="0"/>
            </a:endParaRPr>
          </a:p>
          <a:p>
            <a:pPr lvl="0"/>
            <a:r>
              <a:rPr lang="en-US" sz="2000" b="1" dirty="0">
                <a:latin typeface="Times New Roman" pitchFamily="18" charset="0"/>
                <a:cs typeface="Times New Roman" pitchFamily="18" charset="0"/>
              </a:rPr>
              <a:t>Causes:</a:t>
            </a:r>
            <a:r>
              <a:rPr lang="en-US" sz="2000" dirty="0">
                <a:latin typeface="Times New Roman" pitchFamily="18" charset="0"/>
                <a:cs typeface="Times New Roman" pitchFamily="18" charset="0"/>
              </a:rPr>
              <a:t> Using more pp on the garments surface. If the concentration of pp is higher. Inactiveness of worker.</a:t>
            </a:r>
          </a:p>
          <a:p>
            <a:pPr lvl="0"/>
            <a:endParaRPr lang="en-US" sz="2000" dirty="0">
              <a:latin typeface="Times New Roman" pitchFamily="18" charset="0"/>
              <a:cs typeface="Times New Roman" pitchFamily="18" charset="0"/>
            </a:endParaRPr>
          </a:p>
          <a:p>
            <a:pPr lvl="0"/>
            <a:r>
              <a:rPr lang="en-US" sz="2000" b="1" dirty="0">
                <a:latin typeface="Times New Roman" pitchFamily="18" charset="0"/>
                <a:cs typeface="Times New Roman" pitchFamily="18" charset="0"/>
              </a:rPr>
              <a:t>Remedies:</a:t>
            </a:r>
            <a:r>
              <a:rPr lang="en-US" sz="2000" dirty="0">
                <a:latin typeface="Times New Roman" pitchFamily="18" charset="0"/>
                <a:cs typeface="Times New Roman" pitchFamily="18" charset="0"/>
              </a:rPr>
              <a:t> PP should spray properly. Concentration should be accurate. Worker should be active on time of spraying. </a:t>
            </a:r>
          </a:p>
          <a:p>
            <a:pPr lvl="1"/>
            <a:endParaRPr lang="en-US" dirty="0">
              <a:latin typeface="Times New Roman" pitchFamily="18" charset="0"/>
              <a:cs typeface="Times New Roman" pitchFamily="18" charset="0"/>
            </a:endParaRPr>
          </a:p>
          <a:p>
            <a:pPr lvl="1"/>
            <a:endParaRPr lang="en-US" dirty="0"/>
          </a:p>
        </p:txBody>
      </p:sp>
    </p:spTree>
    <p:extLst>
      <p:ext uri="{BB962C8B-B14F-4D97-AF65-F5344CB8AC3E}">
        <p14:creationId xmlns="" xmlns:p14="http://schemas.microsoft.com/office/powerpoint/2010/main" val="34087629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E(a)Causes and Remedies of Washing Faults</a:t>
            </a:r>
          </a:p>
        </p:txBody>
      </p:sp>
      <p:sp>
        <p:nvSpPr>
          <p:cNvPr id="3" name="Content Placeholder 2"/>
          <p:cNvSpPr>
            <a:spLocks noGrp="1"/>
          </p:cNvSpPr>
          <p:nvPr>
            <p:ph idx="1"/>
          </p:nvPr>
        </p:nvSpPr>
        <p:spPr/>
        <p:txBody>
          <a:bodyPr/>
          <a:lstStyle/>
          <a:p>
            <a:r>
              <a:rPr lang="en-US" dirty="0"/>
              <a:t>Dry Wash Faults:</a:t>
            </a:r>
          </a:p>
          <a:p>
            <a:pPr lvl="1"/>
            <a:r>
              <a:rPr lang="en-US" dirty="0"/>
              <a:t>PP </a:t>
            </a:r>
            <a:r>
              <a:rPr lang="en-US" dirty="0" smtClean="0"/>
              <a:t>less: </a:t>
            </a:r>
            <a:r>
              <a:rPr lang="en-US" dirty="0">
                <a:latin typeface="Times New Roman" pitchFamily="18" charset="0"/>
                <a:cs typeface="Times New Roman" pitchFamily="18" charset="0"/>
              </a:rPr>
              <a:t>If PP Spray is applied </a:t>
            </a:r>
            <a:r>
              <a:rPr lang="en-US" dirty="0" smtClean="0">
                <a:latin typeface="Times New Roman" pitchFamily="18" charset="0"/>
                <a:cs typeface="Times New Roman" pitchFamily="18" charset="0"/>
              </a:rPr>
              <a:t>less </a:t>
            </a:r>
            <a:r>
              <a:rPr lang="en-US" dirty="0">
                <a:latin typeface="Times New Roman" pitchFamily="18" charset="0"/>
                <a:cs typeface="Times New Roman" pitchFamily="18" charset="0"/>
              </a:rPr>
              <a:t>than the standard on garments.</a:t>
            </a:r>
          </a:p>
          <a:p>
            <a:pPr lvl="1"/>
            <a:endParaRPr lang="en-US" dirty="0">
              <a:latin typeface="Times New Roman" pitchFamily="18" charset="0"/>
              <a:cs typeface="Times New Roman" pitchFamily="18" charset="0"/>
            </a:endParaRPr>
          </a:p>
          <a:p>
            <a:pPr lvl="0"/>
            <a:r>
              <a:rPr lang="en-US" sz="2000" b="1" dirty="0">
                <a:latin typeface="Times New Roman" pitchFamily="18" charset="0"/>
                <a:cs typeface="Times New Roman" pitchFamily="18" charset="0"/>
              </a:rPr>
              <a:t>Causes:</a:t>
            </a:r>
            <a:r>
              <a:rPr lang="en-US" sz="2000" dirty="0">
                <a:latin typeface="Times New Roman" pitchFamily="18" charset="0"/>
                <a:cs typeface="Times New Roman" pitchFamily="18" charset="0"/>
              </a:rPr>
              <a:t> Using </a:t>
            </a:r>
            <a:r>
              <a:rPr lang="en-US" sz="2000" dirty="0" smtClean="0">
                <a:latin typeface="Times New Roman" pitchFamily="18" charset="0"/>
                <a:cs typeface="Times New Roman" pitchFamily="18" charset="0"/>
              </a:rPr>
              <a:t>less </a:t>
            </a:r>
            <a:r>
              <a:rPr lang="en-US" sz="2000" dirty="0">
                <a:latin typeface="Times New Roman" pitchFamily="18" charset="0"/>
                <a:cs typeface="Times New Roman" pitchFamily="18" charset="0"/>
              </a:rPr>
              <a:t>pp on the garments surface. If the concentration of pp is </a:t>
            </a:r>
            <a:r>
              <a:rPr lang="en-US" sz="2000" dirty="0" smtClean="0">
                <a:latin typeface="Times New Roman" pitchFamily="18" charset="0"/>
                <a:cs typeface="Times New Roman" pitchFamily="18" charset="0"/>
              </a:rPr>
              <a:t>lower. </a:t>
            </a:r>
            <a:r>
              <a:rPr lang="en-US" sz="2000" dirty="0">
                <a:latin typeface="Times New Roman" pitchFamily="18" charset="0"/>
                <a:cs typeface="Times New Roman" pitchFamily="18" charset="0"/>
              </a:rPr>
              <a:t>Inactiveness of worker.</a:t>
            </a:r>
          </a:p>
          <a:p>
            <a:pPr lvl="0"/>
            <a:endParaRPr lang="en-US" sz="2000" dirty="0">
              <a:latin typeface="Times New Roman" pitchFamily="18" charset="0"/>
              <a:cs typeface="Times New Roman" pitchFamily="18" charset="0"/>
            </a:endParaRPr>
          </a:p>
          <a:p>
            <a:pPr lvl="0"/>
            <a:r>
              <a:rPr lang="en-US" sz="2000" b="1" dirty="0">
                <a:latin typeface="Times New Roman" pitchFamily="18" charset="0"/>
                <a:cs typeface="Times New Roman" pitchFamily="18" charset="0"/>
              </a:rPr>
              <a:t>Remedies:</a:t>
            </a:r>
            <a:r>
              <a:rPr lang="en-US" sz="2000" dirty="0">
                <a:latin typeface="Times New Roman" pitchFamily="18" charset="0"/>
                <a:cs typeface="Times New Roman" pitchFamily="18" charset="0"/>
              </a:rPr>
              <a:t> PP should spray properly. Concentration should be accurate. Worker should be active on time of spraying. </a:t>
            </a:r>
          </a:p>
          <a:p>
            <a:endParaRPr lang="en-US" dirty="0"/>
          </a:p>
        </p:txBody>
      </p:sp>
    </p:spTree>
    <p:extLst>
      <p:ext uri="{BB962C8B-B14F-4D97-AF65-F5344CB8AC3E}">
        <p14:creationId xmlns="" xmlns:p14="http://schemas.microsoft.com/office/powerpoint/2010/main" val="21019279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838201"/>
            <a:ext cx="7391400"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a:solidFill>
                  <a:prstClr val="black"/>
                </a:solidFill>
                <a:latin typeface="Times New Roman" pitchFamily="18" charset="0"/>
                <a:cs typeface="Times New Roman" pitchFamily="18" charset="0"/>
              </a:rPr>
              <a:t>Causes &amp; Remedies of PP More (4</a:t>
            </a:r>
            <a:r>
              <a:rPr lang="en-US" sz="2800" b="1" dirty="0" smtClean="0">
                <a:solidFill>
                  <a:prstClr val="black"/>
                </a:solidFill>
                <a:latin typeface="Times New Roman" pitchFamily="18" charset="0"/>
                <a:cs typeface="Times New Roman" pitchFamily="18" charset="0"/>
              </a:rPr>
              <a:t>%)</a:t>
            </a:r>
          </a:p>
          <a:p>
            <a:r>
              <a:rPr lang="en-US" sz="2000" dirty="0" smtClean="0">
                <a:solidFill>
                  <a:prstClr val="black"/>
                </a:solidFill>
                <a:latin typeface="Times New Roman" pitchFamily="18" charset="0"/>
                <a:cs typeface="Times New Roman" pitchFamily="18" charset="0"/>
              </a:rPr>
              <a:t>If PP Spray is done more than the standard GMTS.</a:t>
            </a:r>
          </a:p>
          <a:p>
            <a:endParaRPr lang="en-US" sz="2000" dirty="0">
              <a:solidFill>
                <a:prstClr val="black"/>
              </a:solidFill>
              <a:latin typeface="Times New Roman" pitchFamily="18" charset="0"/>
              <a:cs typeface="Times New Roman" pitchFamily="18" charset="0"/>
            </a:endParaRPr>
          </a:p>
          <a:p>
            <a:r>
              <a:rPr lang="en-US" sz="2000" b="1" dirty="0">
                <a:solidFill>
                  <a:prstClr val="black"/>
                </a:solidFill>
                <a:latin typeface="Times New Roman" pitchFamily="18" charset="0"/>
                <a:cs typeface="Times New Roman" pitchFamily="18" charset="0"/>
              </a:rPr>
              <a:t>Causes:</a:t>
            </a:r>
            <a:r>
              <a:rPr lang="en-US" sz="2000" dirty="0">
                <a:solidFill>
                  <a:prstClr val="black"/>
                </a:solidFill>
                <a:latin typeface="Times New Roman" pitchFamily="18" charset="0"/>
                <a:cs typeface="Times New Roman" pitchFamily="18" charset="0"/>
              </a:rPr>
              <a:t> Using more </a:t>
            </a:r>
            <a:r>
              <a:rPr lang="en-US" sz="2000" dirty="0" err="1">
                <a:solidFill>
                  <a:prstClr val="black"/>
                </a:solidFill>
                <a:latin typeface="Times New Roman" pitchFamily="18" charset="0"/>
                <a:cs typeface="Times New Roman" pitchFamily="18" charset="0"/>
              </a:rPr>
              <a:t>pp</a:t>
            </a:r>
            <a:r>
              <a:rPr lang="en-US" sz="2000" dirty="0">
                <a:solidFill>
                  <a:prstClr val="black"/>
                </a:solidFill>
                <a:latin typeface="Times New Roman" pitchFamily="18" charset="0"/>
                <a:cs typeface="Times New Roman" pitchFamily="18" charset="0"/>
              </a:rPr>
              <a:t> on the garments surface. If the concentration of </a:t>
            </a:r>
            <a:r>
              <a:rPr lang="en-US" sz="2000" dirty="0" err="1">
                <a:solidFill>
                  <a:prstClr val="black"/>
                </a:solidFill>
                <a:latin typeface="Times New Roman" pitchFamily="18" charset="0"/>
                <a:cs typeface="Times New Roman" pitchFamily="18" charset="0"/>
              </a:rPr>
              <a:t>pp</a:t>
            </a:r>
            <a:r>
              <a:rPr lang="en-US" sz="2000" dirty="0">
                <a:solidFill>
                  <a:prstClr val="black"/>
                </a:solidFill>
                <a:latin typeface="Times New Roman" pitchFamily="18" charset="0"/>
                <a:cs typeface="Times New Roman" pitchFamily="18" charset="0"/>
              </a:rPr>
              <a:t> is higher. Inactiveness of worker</a:t>
            </a:r>
            <a:r>
              <a:rPr lang="en-US" sz="2000" dirty="0" smtClean="0">
                <a:solidFill>
                  <a:prstClr val="black"/>
                </a:solidFill>
                <a:latin typeface="Times New Roman" pitchFamily="18" charset="0"/>
                <a:cs typeface="Times New Roman" pitchFamily="18" charset="0"/>
              </a:rPr>
              <a:t>.</a:t>
            </a:r>
          </a:p>
          <a:p>
            <a:endParaRPr lang="en-US" sz="2000" dirty="0">
              <a:solidFill>
                <a:prstClr val="black"/>
              </a:solidFill>
              <a:latin typeface="Times New Roman" pitchFamily="18" charset="0"/>
              <a:cs typeface="Times New Roman" pitchFamily="18" charset="0"/>
            </a:endParaRPr>
          </a:p>
          <a:p>
            <a:r>
              <a:rPr lang="en-US" sz="2000" b="1" dirty="0">
                <a:solidFill>
                  <a:prstClr val="black"/>
                </a:solidFill>
                <a:latin typeface="Times New Roman" pitchFamily="18" charset="0"/>
                <a:cs typeface="Times New Roman" pitchFamily="18" charset="0"/>
              </a:rPr>
              <a:t>Remedies:</a:t>
            </a:r>
            <a:r>
              <a:rPr lang="en-US" sz="2000" dirty="0">
                <a:solidFill>
                  <a:prstClr val="black"/>
                </a:solidFill>
                <a:latin typeface="Times New Roman" pitchFamily="18" charset="0"/>
                <a:cs typeface="Times New Roman" pitchFamily="18" charset="0"/>
              </a:rPr>
              <a:t> PP should spray properly. Concentration should be accurate. Worker should be active on time of spraying. </a:t>
            </a:r>
            <a:endParaRPr lang="en-US" sz="2000" dirty="0" smtClean="0">
              <a:solidFill>
                <a:prstClr val="black"/>
              </a:solidFill>
              <a:latin typeface="Times New Roman" pitchFamily="18" charset="0"/>
              <a:cs typeface="Times New Roman" pitchFamily="18" charset="0"/>
            </a:endParaRPr>
          </a:p>
          <a:p>
            <a:endParaRPr lang="en-US" sz="2000" dirty="0">
              <a:solidFill>
                <a:prstClr val="black"/>
              </a:solidFill>
              <a:latin typeface="Times New Roman" pitchFamily="18" charset="0"/>
              <a:cs typeface="Times New Roman" pitchFamily="18" charset="0"/>
            </a:endParaRPr>
          </a:p>
          <a:p>
            <a:pPr algn="ctr"/>
            <a:r>
              <a:rPr lang="en-US" sz="2800" b="1" dirty="0" smtClean="0">
                <a:solidFill>
                  <a:prstClr val="black"/>
                </a:solidFill>
                <a:latin typeface="Times New Roman" pitchFamily="18" charset="0"/>
                <a:cs typeface="Times New Roman" pitchFamily="18" charset="0"/>
              </a:rPr>
              <a:t>Causes </a:t>
            </a:r>
            <a:r>
              <a:rPr lang="en-US" sz="2800" b="1" dirty="0">
                <a:solidFill>
                  <a:prstClr val="black"/>
                </a:solidFill>
                <a:latin typeface="Times New Roman" pitchFamily="18" charset="0"/>
                <a:cs typeface="Times New Roman" pitchFamily="18" charset="0"/>
              </a:rPr>
              <a:t>&amp; Remedies of PP Less (6</a:t>
            </a:r>
            <a:r>
              <a:rPr lang="en-US" sz="2800" b="1" dirty="0" smtClean="0">
                <a:solidFill>
                  <a:prstClr val="black"/>
                </a:solidFill>
                <a:latin typeface="Times New Roman" pitchFamily="18" charset="0"/>
                <a:cs typeface="Times New Roman" pitchFamily="18" charset="0"/>
              </a:rPr>
              <a:t>%)</a:t>
            </a:r>
          </a:p>
          <a:p>
            <a:r>
              <a:rPr lang="en-US" sz="2000" dirty="0" smtClean="0">
                <a:solidFill>
                  <a:prstClr val="black"/>
                </a:solidFill>
                <a:latin typeface="Times New Roman" pitchFamily="18" charset="0"/>
                <a:cs typeface="Times New Roman" pitchFamily="18" charset="0"/>
              </a:rPr>
              <a:t>If </a:t>
            </a:r>
            <a:r>
              <a:rPr lang="en-US" sz="2000" dirty="0">
                <a:solidFill>
                  <a:prstClr val="black"/>
                </a:solidFill>
                <a:latin typeface="Times New Roman" pitchFamily="18" charset="0"/>
                <a:cs typeface="Times New Roman" pitchFamily="18" charset="0"/>
              </a:rPr>
              <a:t>PP Spray is done more than the standard GMTS</a:t>
            </a:r>
            <a:r>
              <a:rPr lang="en-US" sz="2000" dirty="0" smtClean="0">
                <a:solidFill>
                  <a:prstClr val="black"/>
                </a:solidFill>
                <a:latin typeface="Times New Roman" pitchFamily="18" charset="0"/>
                <a:cs typeface="Times New Roman" pitchFamily="18" charset="0"/>
              </a:rPr>
              <a:t>.</a:t>
            </a:r>
          </a:p>
          <a:p>
            <a:endParaRPr lang="en-US" sz="2000" dirty="0">
              <a:solidFill>
                <a:prstClr val="black"/>
              </a:solidFill>
              <a:latin typeface="Times New Roman" pitchFamily="18" charset="0"/>
              <a:cs typeface="Times New Roman" pitchFamily="18" charset="0"/>
            </a:endParaRPr>
          </a:p>
          <a:p>
            <a:r>
              <a:rPr lang="en-US" sz="2000" b="1" dirty="0" smtClean="0">
                <a:solidFill>
                  <a:prstClr val="black"/>
                </a:solidFill>
                <a:latin typeface="Times New Roman" pitchFamily="18" charset="0"/>
                <a:cs typeface="Times New Roman" pitchFamily="18" charset="0"/>
              </a:rPr>
              <a:t>Causes</a:t>
            </a:r>
            <a:r>
              <a:rPr lang="en-US" sz="2000" b="1" dirty="0">
                <a:solidFill>
                  <a:prstClr val="black"/>
                </a:solidFill>
                <a:latin typeface="Times New Roman" pitchFamily="18" charset="0"/>
                <a:cs typeface="Times New Roman" pitchFamily="18" charset="0"/>
              </a:rPr>
              <a:t>:</a:t>
            </a:r>
            <a:r>
              <a:rPr lang="en-US" sz="2000" dirty="0">
                <a:solidFill>
                  <a:prstClr val="black"/>
                </a:solidFill>
                <a:latin typeface="Times New Roman" pitchFamily="18" charset="0"/>
                <a:cs typeface="Times New Roman" pitchFamily="18" charset="0"/>
              </a:rPr>
              <a:t> Using less </a:t>
            </a:r>
            <a:r>
              <a:rPr lang="en-US" sz="2000" dirty="0" err="1">
                <a:solidFill>
                  <a:prstClr val="black"/>
                </a:solidFill>
                <a:latin typeface="Times New Roman" pitchFamily="18" charset="0"/>
                <a:cs typeface="Times New Roman" pitchFamily="18" charset="0"/>
              </a:rPr>
              <a:t>pp</a:t>
            </a:r>
            <a:r>
              <a:rPr lang="en-US" sz="2000" dirty="0">
                <a:solidFill>
                  <a:prstClr val="black"/>
                </a:solidFill>
                <a:latin typeface="Times New Roman" pitchFamily="18" charset="0"/>
                <a:cs typeface="Times New Roman" pitchFamily="18" charset="0"/>
              </a:rPr>
              <a:t> on the garments surface. If the concentration of </a:t>
            </a:r>
            <a:r>
              <a:rPr lang="en-US" sz="2000" dirty="0" err="1">
                <a:solidFill>
                  <a:prstClr val="black"/>
                </a:solidFill>
                <a:latin typeface="Times New Roman" pitchFamily="18" charset="0"/>
                <a:cs typeface="Times New Roman" pitchFamily="18" charset="0"/>
              </a:rPr>
              <a:t>pp</a:t>
            </a:r>
            <a:r>
              <a:rPr lang="en-US" sz="2000" dirty="0">
                <a:solidFill>
                  <a:prstClr val="black"/>
                </a:solidFill>
                <a:latin typeface="Times New Roman" pitchFamily="18" charset="0"/>
                <a:cs typeface="Times New Roman" pitchFamily="18" charset="0"/>
              </a:rPr>
              <a:t> is lower. Inactiveness of worker.</a:t>
            </a:r>
          </a:p>
          <a:p>
            <a:r>
              <a:rPr lang="en-US" sz="2000" b="1" dirty="0">
                <a:solidFill>
                  <a:prstClr val="black"/>
                </a:solidFill>
                <a:latin typeface="Times New Roman" pitchFamily="18" charset="0"/>
                <a:cs typeface="Times New Roman" pitchFamily="18" charset="0"/>
              </a:rPr>
              <a:t>Remedies:</a:t>
            </a:r>
            <a:r>
              <a:rPr lang="en-US" sz="2000" dirty="0">
                <a:solidFill>
                  <a:prstClr val="black"/>
                </a:solidFill>
                <a:latin typeface="Times New Roman" pitchFamily="18" charset="0"/>
                <a:cs typeface="Times New Roman" pitchFamily="18" charset="0"/>
              </a:rPr>
              <a:t> PP should spray properly. Concentration should be accurate. Worker should be active on time of spraying.</a:t>
            </a:r>
          </a:p>
        </p:txBody>
      </p:sp>
    </p:spTree>
    <p:extLst>
      <p:ext uri="{BB962C8B-B14F-4D97-AF65-F5344CB8AC3E}">
        <p14:creationId xmlns="" xmlns:p14="http://schemas.microsoft.com/office/powerpoint/2010/main" val="32035055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 Finishing Defects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 xmlns:p14="http://schemas.microsoft.com/office/powerpoint/2010/main" val="32317843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7b7ccb6a26_0_92"/>
          <p:cNvSpPr txBox="1"/>
          <p:nvPr/>
        </p:nvSpPr>
        <p:spPr>
          <a:xfrm>
            <a:off x="107433" y="576072"/>
            <a:ext cx="11997200" cy="5559552"/>
          </a:xfrm>
          <a:prstGeom prst="rect">
            <a:avLst/>
          </a:prstGeom>
          <a:noFill/>
          <a:ln>
            <a:noFill/>
          </a:ln>
        </p:spPr>
        <p:txBody>
          <a:bodyPr spcFirstLastPara="1" wrap="square" lIns="121900" tIns="121900" rIns="121900" bIns="121900" anchor="t" anchorCtr="0">
            <a:noAutofit/>
          </a:bodyPr>
          <a:lstStyle/>
          <a:p>
            <a:pPr marR="101597">
              <a:lnSpc>
                <a:spcPct val="150000"/>
              </a:lnSpc>
            </a:pPr>
            <a:r>
              <a:rPr lang="en-GB" sz="2400" b="1" dirty="0">
                <a:latin typeface="Times New Roman"/>
                <a:ea typeface="Times New Roman"/>
                <a:cs typeface="Times New Roman"/>
                <a:sym typeface="Times New Roman"/>
              </a:rPr>
              <a:t>Process Flow Chart of Garment Finishing:</a:t>
            </a:r>
            <a:endParaRPr sz="2400" b="1" dirty="0">
              <a:latin typeface="Times New Roman"/>
              <a:ea typeface="Times New Roman"/>
              <a:cs typeface="Times New Roman"/>
              <a:sym typeface="Times New Roman"/>
            </a:endParaRPr>
          </a:p>
          <a:p>
            <a:r>
              <a:rPr lang="en-GB" dirty="0">
                <a:latin typeface="Times New Roman"/>
                <a:ea typeface="Times New Roman"/>
                <a:cs typeface="Times New Roman"/>
                <a:sym typeface="Times New Roman"/>
              </a:rPr>
              <a:t>                 </a:t>
            </a:r>
            <a:r>
              <a:rPr lang="en-GB" sz="1600" dirty="0">
                <a:latin typeface="Times New Roman"/>
                <a:ea typeface="Times New Roman"/>
                <a:cs typeface="Times New Roman"/>
                <a:sym typeface="Times New Roman"/>
              </a:rPr>
              <a:t>Finishing input (style, </a:t>
            </a:r>
            <a:r>
              <a:rPr lang="en-GB" sz="1600" dirty="0" err="1">
                <a:latin typeface="Times New Roman"/>
                <a:ea typeface="Times New Roman"/>
                <a:cs typeface="Times New Roman"/>
                <a:sym typeface="Times New Roman"/>
              </a:rPr>
              <a:t>color</a:t>
            </a:r>
            <a:r>
              <a:rPr lang="en-GB" sz="1600" dirty="0">
                <a:latin typeface="Times New Roman"/>
                <a:ea typeface="Times New Roman"/>
                <a:cs typeface="Times New Roman"/>
                <a:sym typeface="Times New Roman"/>
              </a:rPr>
              <a:t> &amp; size wise)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Initial quality check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Spot Removing</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Ironing/Pressing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Inspection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Hang tag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Get up change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Folding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Poly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Bar code (buyer wise sticker) </a:t>
            </a:r>
            <a:endParaRPr sz="1600" dirty="0">
              <a:latin typeface="Times New Roman"/>
              <a:ea typeface="Times New Roman"/>
              <a:cs typeface="Times New Roman"/>
              <a:sym typeface="Times New Roman"/>
            </a:endParaRPr>
          </a:p>
          <a:p>
            <a:pPr>
              <a:lnSpc>
                <a:spcPct val="107000"/>
              </a:lnSpc>
            </a:pPr>
            <a:r>
              <a:rPr lang="en-GB" sz="1600" dirty="0">
                <a:latin typeface="Times New Roman"/>
                <a:ea typeface="Times New Roman"/>
                <a:cs typeface="Times New Roman"/>
                <a:sym typeface="Times New Roman"/>
              </a:rPr>
              <a:t>                              ↓ </a:t>
            </a:r>
            <a:endParaRPr sz="1600" dirty="0">
              <a:latin typeface="Times New Roman"/>
              <a:ea typeface="Times New Roman"/>
              <a:cs typeface="Times New Roman"/>
              <a:sym typeface="Times New Roman"/>
            </a:endParaRPr>
          </a:p>
          <a:p>
            <a:pPr>
              <a:lnSpc>
                <a:spcPct val="107000"/>
              </a:lnSpc>
            </a:pPr>
            <a:endParaRPr sz="1600" dirty="0"/>
          </a:p>
          <a:p>
            <a:pPr>
              <a:lnSpc>
                <a:spcPct val="107000"/>
              </a:lnSpc>
            </a:pPr>
            <a:endParaRPr sz="2400" dirty="0">
              <a:latin typeface="Times New Roman"/>
              <a:ea typeface="Times New Roman"/>
              <a:cs typeface="Times New Roman"/>
              <a:sym typeface="Times New Roman"/>
            </a:endParaRPr>
          </a:p>
          <a:p>
            <a:endParaRPr sz="2400" dirty="0">
              <a:latin typeface="Times New Roman"/>
              <a:ea typeface="Times New Roman"/>
              <a:cs typeface="Times New Roman"/>
              <a:sym typeface="Times New Roman"/>
            </a:endParaRPr>
          </a:p>
        </p:txBody>
      </p:sp>
      <p:sp>
        <p:nvSpPr>
          <p:cNvPr id="269" name="Google Shape;269;g7b7ccb6a26_0_92"/>
          <p:cNvSpPr txBox="1"/>
          <p:nvPr/>
        </p:nvSpPr>
        <p:spPr>
          <a:xfrm>
            <a:off x="6070133" y="941200"/>
            <a:ext cx="4782746" cy="4942000"/>
          </a:xfrm>
          <a:prstGeom prst="rect">
            <a:avLst/>
          </a:prstGeom>
          <a:noFill/>
          <a:ln>
            <a:noFill/>
          </a:ln>
        </p:spPr>
        <p:txBody>
          <a:bodyPr spcFirstLastPara="1" wrap="square" lIns="121900" tIns="121900" rIns="121900" bIns="121900" anchor="t" anchorCtr="0">
            <a:noAutofit/>
          </a:bodyPr>
          <a:lstStyle/>
          <a:p>
            <a:pPr>
              <a:lnSpc>
                <a:spcPct val="107000"/>
              </a:lnSpc>
            </a:pPr>
            <a:endParaRPr sz="1600" dirty="0">
              <a:latin typeface="Times New Roman"/>
              <a:ea typeface="Times New Roman"/>
              <a:cs typeface="Times New Roman"/>
              <a:sym typeface="Times New Roman"/>
            </a:endParaRPr>
          </a:p>
          <a:p>
            <a:pPr>
              <a:lnSpc>
                <a:spcPct val="107000"/>
              </a:lnSpc>
            </a:pPr>
            <a:r>
              <a:rPr lang="en-GB" sz="2400" dirty="0">
                <a:latin typeface="Times New Roman"/>
                <a:ea typeface="Times New Roman"/>
                <a:cs typeface="Times New Roman"/>
                <a:sym typeface="Times New Roman"/>
              </a:rPr>
              <a:t>         </a:t>
            </a:r>
            <a:r>
              <a:rPr lang="en-GB" sz="1700" dirty="0">
                <a:latin typeface="Times New Roman"/>
                <a:ea typeface="Times New Roman"/>
                <a:cs typeface="Times New Roman"/>
                <a:sym typeface="Times New Roman"/>
              </a:rPr>
              <a:t>Metal check </a:t>
            </a:r>
            <a:endParaRPr sz="1700" dirty="0">
              <a:latin typeface="Times New Roman"/>
              <a:ea typeface="Times New Roman"/>
              <a:cs typeface="Times New Roman"/>
              <a:sym typeface="Times New Roman"/>
            </a:endParaRPr>
          </a:p>
          <a:p>
            <a:pPr>
              <a:lnSpc>
                <a:spcPct val="107000"/>
              </a:lnSpc>
            </a:pPr>
            <a:r>
              <a:rPr lang="en-GB" sz="1700" dirty="0">
                <a:latin typeface="Times New Roman"/>
                <a:ea typeface="Times New Roman"/>
                <a:cs typeface="Times New Roman"/>
                <a:sym typeface="Times New Roman"/>
              </a:rPr>
              <a:t>                  ↓ </a:t>
            </a:r>
            <a:endParaRPr sz="1700" dirty="0">
              <a:latin typeface="Times New Roman"/>
              <a:ea typeface="Times New Roman"/>
              <a:cs typeface="Times New Roman"/>
              <a:sym typeface="Times New Roman"/>
            </a:endParaRPr>
          </a:p>
          <a:p>
            <a:pPr>
              <a:lnSpc>
                <a:spcPct val="107000"/>
              </a:lnSpc>
            </a:pPr>
            <a:r>
              <a:rPr lang="en-GB" sz="1700" dirty="0">
                <a:latin typeface="Times New Roman"/>
                <a:ea typeface="Times New Roman"/>
                <a:cs typeface="Times New Roman"/>
                <a:sym typeface="Times New Roman"/>
              </a:rPr>
              <a:t>  Cartooning/Packaging </a:t>
            </a:r>
            <a:endParaRPr sz="1700" dirty="0">
              <a:latin typeface="Times New Roman"/>
              <a:ea typeface="Times New Roman"/>
              <a:cs typeface="Times New Roman"/>
              <a:sym typeface="Times New Roman"/>
            </a:endParaRPr>
          </a:p>
          <a:p>
            <a:pPr>
              <a:lnSpc>
                <a:spcPct val="107000"/>
              </a:lnSpc>
            </a:pPr>
            <a:r>
              <a:rPr lang="en-GB" sz="1700" dirty="0">
                <a:latin typeface="Times New Roman"/>
                <a:ea typeface="Times New Roman"/>
                <a:cs typeface="Times New Roman"/>
                <a:sym typeface="Times New Roman"/>
              </a:rPr>
              <a:t>                  ↓ </a:t>
            </a:r>
            <a:endParaRPr sz="1700" dirty="0">
              <a:latin typeface="Times New Roman"/>
              <a:ea typeface="Times New Roman"/>
              <a:cs typeface="Times New Roman"/>
              <a:sym typeface="Times New Roman"/>
            </a:endParaRPr>
          </a:p>
          <a:p>
            <a:r>
              <a:rPr lang="en-GB" sz="1700" dirty="0">
                <a:latin typeface="Times New Roman"/>
                <a:ea typeface="Times New Roman"/>
                <a:cs typeface="Times New Roman"/>
                <a:sym typeface="Times New Roman"/>
              </a:rPr>
              <a:t>  </a:t>
            </a:r>
            <a:r>
              <a:rPr lang="en-GB" sz="1700" dirty="0">
                <a:uFill>
                  <a:noFill/>
                </a:uFill>
                <a:latin typeface="Times New Roman"/>
                <a:ea typeface="Times New Roman"/>
                <a:cs typeface="Times New Roman"/>
                <a:sym typeface="Times New Roman"/>
                <a:hlinkClick r:id="rId3"/>
              </a:rPr>
              <a:t>Final inspection</a:t>
            </a:r>
            <a:r>
              <a:rPr lang="en-GB" sz="1700" b="1" u="sng" dirty="0">
                <a:latin typeface="Times New Roman"/>
                <a:ea typeface="Times New Roman"/>
                <a:cs typeface="Times New Roman"/>
                <a:sym typeface="Times New Roman"/>
                <a:hlinkClick r:id="rId3"/>
              </a:rPr>
              <a:t> </a:t>
            </a:r>
            <a:r>
              <a:rPr lang="en-GB" sz="1700" dirty="0">
                <a:latin typeface="Times New Roman"/>
                <a:ea typeface="Times New Roman"/>
                <a:cs typeface="Times New Roman"/>
                <a:sym typeface="Times New Roman"/>
              </a:rPr>
              <a:t>by buyer</a:t>
            </a:r>
            <a:endParaRPr sz="1700" dirty="0">
              <a:latin typeface="Times New Roman"/>
              <a:ea typeface="Times New Roman"/>
              <a:cs typeface="Times New Roman"/>
              <a:sym typeface="Times New Roman"/>
            </a:endParaRPr>
          </a:p>
        </p:txBody>
      </p:sp>
    </p:spTree>
    <p:extLst>
      <p:ext uri="{BB962C8B-B14F-4D97-AF65-F5344CB8AC3E}">
        <p14:creationId xmlns="" xmlns:p14="http://schemas.microsoft.com/office/powerpoint/2010/main" val="18794399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1812"/>
            <a:ext cx="10972800" cy="1139825"/>
          </a:xfrm>
        </p:spPr>
        <p:txBody>
          <a:bodyPr/>
          <a:lstStyle/>
          <a:p>
            <a:pPr algn="ctr"/>
            <a:r>
              <a:rPr lang="en-US" dirty="0" smtClean="0"/>
              <a:t/>
            </a:r>
            <a:br>
              <a:rPr lang="en-US" dirty="0" smtClean="0"/>
            </a:br>
            <a:r>
              <a:rPr lang="en-US" dirty="0" smtClean="0"/>
              <a:t>F</a:t>
            </a:r>
            <a:r>
              <a:rPr lang="en-US" dirty="0"/>
              <a:t>. Finishing Defects</a:t>
            </a:r>
          </a:p>
        </p:txBody>
      </p:sp>
      <p:sp>
        <p:nvSpPr>
          <p:cNvPr id="3" name="Content Placeholder 2"/>
          <p:cNvSpPr>
            <a:spLocks noGrp="1"/>
          </p:cNvSpPr>
          <p:nvPr>
            <p:ph idx="1"/>
          </p:nvPr>
        </p:nvSpPr>
        <p:spPr>
          <a:xfrm>
            <a:off x="609600" y="1165486"/>
            <a:ext cx="10972800" cy="4995471"/>
          </a:xfrm>
        </p:spPr>
        <p:txBody>
          <a:bodyPr/>
          <a:lstStyle/>
          <a:p>
            <a:r>
              <a:rPr lang="en-US" dirty="0" smtClean="0"/>
              <a:t>Defects usually found in finishing section are</a:t>
            </a:r>
          </a:p>
          <a:p>
            <a:pPr lvl="1"/>
            <a:r>
              <a:rPr lang="en-US" dirty="0" smtClean="0"/>
              <a:t>Broken button</a:t>
            </a:r>
          </a:p>
          <a:p>
            <a:pPr lvl="1"/>
            <a:r>
              <a:rPr lang="en-US" dirty="0" smtClean="0"/>
              <a:t>Poor Ironing</a:t>
            </a:r>
          </a:p>
          <a:p>
            <a:pPr lvl="1"/>
            <a:r>
              <a:rPr lang="en-US" dirty="0" smtClean="0"/>
              <a:t>Wrong Hang tag</a:t>
            </a:r>
          </a:p>
          <a:p>
            <a:pPr lvl="1"/>
            <a:r>
              <a:rPr lang="en-US" dirty="0" smtClean="0"/>
              <a:t>Uncut thread</a:t>
            </a:r>
          </a:p>
          <a:p>
            <a:pPr lvl="1"/>
            <a:r>
              <a:rPr lang="en-US" dirty="0" smtClean="0"/>
              <a:t>Label Mistake</a:t>
            </a:r>
          </a:p>
          <a:p>
            <a:pPr lvl="1"/>
            <a:r>
              <a:rPr lang="en-US" sz="2800" dirty="0"/>
              <a:t>Incorrect shape</a:t>
            </a:r>
          </a:p>
          <a:p>
            <a:pPr lvl="1"/>
            <a:r>
              <a:rPr lang="en-US" dirty="0" smtClean="0"/>
              <a:t>Wrong Polybag</a:t>
            </a:r>
          </a:p>
          <a:p>
            <a:pPr lvl="1"/>
            <a:r>
              <a:rPr lang="en-US" dirty="0" smtClean="0"/>
              <a:t>Incorrect packing</a:t>
            </a:r>
          </a:p>
          <a:p>
            <a:pPr lvl="1"/>
            <a:r>
              <a:rPr lang="en-US" dirty="0" smtClean="0"/>
              <a:t>Incorrect Packaging</a:t>
            </a:r>
          </a:p>
          <a:p>
            <a:pPr lvl="1"/>
            <a:endParaRPr lang="en-US" dirty="0"/>
          </a:p>
        </p:txBody>
      </p:sp>
    </p:spTree>
    <p:extLst>
      <p:ext uri="{BB962C8B-B14F-4D97-AF65-F5344CB8AC3E}">
        <p14:creationId xmlns="" xmlns:p14="http://schemas.microsoft.com/office/powerpoint/2010/main" val="9981204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84616" y="228600"/>
            <a:ext cx="10777928" cy="914400"/>
          </a:xfrm>
          <a:ln>
            <a:miter lim="800000"/>
            <a:headEnd/>
            <a:tailEnd/>
          </a:ln>
        </p:spPr>
        <p:txBody>
          <a:bodyPr>
            <a:normAutofit/>
          </a:bodyPr>
          <a:lstStyle/>
          <a:p>
            <a:pPr eaLnBrk="1" fontAlgn="auto" hangingPunct="1">
              <a:spcAft>
                <a:spcPts val="0"/>
              </a:spcAft>
              <a:defRPr/>
            </a:pPr>
            <a:r>
              <a:rPr lang="en-US" dirty="0" smtClean="0"/>
              <a:t>PSI: Acceptable Quality Level (AQL)</a:t>
            </a:r>
          </a:p>
        </p:txBody>
      </p:sp>
      <p:sp>
        <p:nvSpPr>
          <p:cNvPr id="5123" name="Rectangle 3"/>
          <p:cNvSpPr>
            <a:spLocks noGrp="1" noChangeArrowheads="1"/>
          </p:cNvSpPr>
          <p:nvPr>
            <p:ph type="subTitle" idx="1"/>
          </p:nvPr>
        </p:nvSpPr>
        <p:spPr>
          <a:xfrm>
            <a:off x="2286000" y="1371600"/>
            <a:ext cx="7848600" cy="4724400"/>
          </a:xfrm>
        </p:spPr>
        <p:txBody>
          <a:bodyPr/>
          <a:lstStyle/>
          <a:p>
            <a:pPr eaLnBrk="1" hangingPunct="1"/>
            <a:r>
              <a:rPr lang="en-US" smtClean="0"/>
              <a:t>Definition: </a:t>
            </a:r>
          </a:p>
          <a:p>
            <a:pPr eaLnBrk="1" hangingPunct="1"/>
            <a:r>
              <a:rPr lang="en-US" smtClean="0"/>
              <a:t>		A statistical measurement of the maximum number of defective goods considered acceptable in a particular sample size. </a:t>
            </a:r>
          </a:p>
        </p:txBody>
      </p:sp>
    </p:spTree>
    <p:extLst>
      <p:ext uri="{BB962C8B-B14F-4D97-AF65-F5344CB8AC3E}">
        <p14:creationId xmlns="" xmlns:p14="http://schemas.microsoft.com/office/powerpoint/2010/main" val="2041986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1938</TotalTime>
  <Words>5394</Words>
  <Application>Microsoft Office PowerPoint</Application>
  <PresentationFormat>Custom</PresentationFormat>
  <Paragraphs>1071</Paragraphs>
  <Slides>123</Slides>
  <Notes>2</Notes>
  <HiddenSlides>0</HiddenSlides>
  <MMClips>0</MMClips>
  <ScaleCrop>false</ScaleCrop>
  <HeadingPairs>
    <vt:vector size="4" baseType="variant">
      <vt:variant>
        <vt:lpstr>Theme</vt:lpstr>
      </vt:variant>
      <vt:variant>
        <vt:i4>2</vt:i4>
      </vt:variant>
      <vt:variant>
        <vt:lpstr>Slide Titles</vt:lpstr>
      </vt:variant>
      <vt:variant>
        <vt:i4>123</vt:i4>
      </vt:variant>
    </vt:vector>
  </HeadingPairs>
  <TitlesOfParts>
    <vt:vector size="125" baseType="lpstr">
      <vt:lpstr>Edge</vt:lpstr>
      <vt:lpstr>Office Theme</vt:lpstr>
      <vt:lpstr>Quality Control in Garment Manufacturing </vt:lpstr>
      <vt:lpstr>A. Yarn Test in Composite Factory</vt:lpstr>
      <vt:lpstr>A. Yarn Test in Composite Factory</vt:lpstr>
      <vt:lpstr>A. Yarn Test in Composite Factory</vt:lpstr>
      <vt:lpstr>B. Sample Section : Comments of Buyer on Sample </vt:lpstr>
      <vt:lpstr>B. Sample Section  </vt:lpstr>
      <vt:lpstr>B. Sample Section Comments on Sample: Format</vt:lpstr>
      <vt:lpstr>B. Sample Section Comments on Sample: Format</vt:lpstr>
      <vt:lpstr>B. Sample Section Comments on Sample: Format</vt:lpstr>
      <vt:lpstr>B. Sample Section Sample Garments Fail: Causes and Remedies</vt:lpstr>
      <vt:lpstr>B. Sample Section Comments on Sample: Measurement Defect</vt:lpstr>
      <vt:lpstr>B. Sample Section Sample Garments Fail: Causes and Remedies</vt:lpstr>
      <vt:lpstr>B. Sample Section Sample Garments Fail: Photo</vt:lpstr>
      <vt:lpstr>B. Sample Section Sample Garments Fail: Causes and Remedies</vt:lpstr>
      <vt:lpstr>B. Sample Section Sample Garments Fail: Photo</vt:lpstr>
      <vt:lpstr>B. Sample Section Sample Garments Fail: Causes and Remedies</vt:lpstr>
      <vt:lpstr>B. Sample Section Sample Garments Fail: Photo</vt:lpstr>
      <vt:lpstr>B. Sample Section Sample Garments Fail: Causes and Remedies</vt:lpstr>
      <vt:lpstr>B. Sample Section Sample Garments Fail: Photo</vt:lpstr>
      <vt:lpstr>B. Sample Section Sample Garments Fail: Causes and Remedies</vt:lpstr>
      <vt:lpstr>B. Sample Section Sample Garments Fail: Photo</vt:lpstr>
      <vt:lpstr>C. Cutting Section</vt:lpstr>
      <vt:lpstr>C. Cutting Section</vt:lpstr>
      <vt:lpstr>C. Cutting Section</vt:lpstr>
      <vt:lpstr>C. Cutting Section</vt:lpstr>
      <vt:lpstr>C. Cutting Section</vt:lpstr>
      <vt:lpstr>C. Cutting Section</vt:lpstr>
      <vt:lpstr>C. Cutting Section Cut Panel Inspection:  Format</vt:lpstr>
      <vt:lpstr>C (a) Printing </vt:lpstr>
      <vt:lpstr>   Defects in Printing Crease Mark</vt:lpstr>
      <vt:lpstr>   Defects in Printing Flushing/Wicking</vt:lpstr>
      <vt:lpstr>  Defects in Printing Stick-ins:</vt:lpstr>
      <vt:lpstr>  Defects in Printing Color out:</vt:lpstr>
      <vt:lpstr>  Defects in Printing Slanted Print:</vt:lpstr>
      <vt:lpstr>  Defects in Printing Misplaced print:</vt:lpstr>
      <vt:lpstr>  Defects in Printing Print stain:</vt:lpstr>
      <vt:lpstr>  Defects in Printing Uneven Shade:</vt:lpstr>
      <vt:lpstr>  Defects in Printing White spots:</vt:lpstr>
      <vt:lpstr> Defects in Printing Mark on print:</vt:lpstr>
      <vt:lpstr>C (b) Embroidery Section</vt:lpstr>
      <vt:lpstr>  Defects in Embroidery Section Poor Registration</vt:lpstr>
      <vt:lpstr>     Defects in Embroidery Section  Fabric Grin Through or Gapping   </vt:lpstr>
      <vt:lpstr>    Defects in Embroidery Section Untrimmed Embroidery</vt:lpstr>
      <vt:lpstr>    Defects in Embroidery Section Bunching at Corners</vt:lpstr>
      <vt:lpstr>   Defects in Embroidery Section Poor Stitch Balance</vt:lpstr>
      <vt:lpstr>   Defects in Embroidery Section Fabric Damage – Needle Holes</vt:lpstr>
      <vt:lpstr>   Defects in Embroidery Section Embroidery Too Thick</vt:lpstr>
      <vt:lpstr>   Defects in Embroidery Section Poor Stitch Density</vt:lpstr>
      <vt:lpstr> Defects in Embroidery Section Poor Hooping</vt:lpstr>
      <vt:lpstr>D. Accessories</vt:lpstr>
      <vt:lpstr> Button</vt:lpstr>
      <vt:lpstr> Zipper</vt:lpstr>
      <vt:lpstr>Label </vt:lpstr>
      <vt:lpstr> Label (Cont…..)</vt:lpstr>
      <vt:lpstr>E. Quality Control in sewing Section</vt:lpstr>
      <vt:lpstr>Types of Inspection</vt:lpstr>
      <vt:lpstr>Types of Inspection</vt:lpstr>
      <vt:lpstr>Types of Inspection</vt:lpstr>
      <vt:lpstr>Types of Inspection</vt:lpstr>
      <vt:lpstr>Organization for Inspection and  Lab Test</vt:lpstr>
      <vt:lpstr>E. Sewn Garments Inspection</vt:lpstr>
      <vt:lpstr>E. Sewn Garments Inspection (Cont)</vt:lpstr>
      <vt:lpstr>E. Sewn Garment Inspection:  Format</vt:lpstr>
      <vt:lpstr>E. Sewing Defects: Causes and Remedies</vt:lpstr>
      <vt:lpstr>E. Sewing Defects: Causes and Remedies</vt:lpstr>
      <vt:lpstr>E. Sewing Defects: Causes and Remedies</vt:lpstr>
      <vt:lpstr>B. Sewing Defects: Causes and Remedies</vt:lpstr>
      <vt:lpstr>E. Sewing Defects: Causes and Remedies</vt:lpstr>
      <vt:lpstr>E. Sewing Defects: Causes and Remedies</vt:lpstr>
      <vt:lpstr>E. Sewing Defects: Causes and Remedies</vt:lpstr>
      <vt:lpstr>E. Sewing Defects: Causes and Remedies</vt:lpstr>
      <vt:lpstr>E (a) Washing Defects</vt:lpstr>
      <vt:lpstr>E(a)Quality Control in Washing section</vt:lpstr>
      <vt:lpstr>E(a)Quality Control in Washing section</vt:lpstr>
      <vt:lpstr>E(a)Washing faults: Color Shade Variation</vt:lpstr>
      <vt:lpstr>E(a)Washing faults: Color Shade Variation</vt:lpstr>
      <vt:lpstr>E(a)Washing faults: Color Shade Variation</vt:lpstr>
      <vt:lpstr>E(a)Washing faults: Color Shade Variation</vt:lpstr>
      <vt:lpstr>E(a)Washing Faults: Crease Mark</vt:lpstr>
      <vt:lpstr>E(a)Washing Faults: PP Spot</vt:lpstr>
      <vt:lpstr>E(a)Washing Faults: PP Spot</vt:lpstr>
      <vt:lpstr>E(a)Washing Faults: Bleach Spot</vt:lpstr>
      <vt:lpstr>E(a)Washing Faults: Bleach Spot</vt:lpstr>
      <vt:lpstr>E(a)Washing Faults: Stain</vt:lpstr>
      <vt:lpstr>E(a)Washing Faults: Stain</vt:lpstr>
      <vt:lpstr>E(a)Washing Faults: After Wash Hole </vt:lpstr>
      <vt:lpstr>E(a)Washing Faults: After Wash Hole </vt:lpstr>
      <vt:lpstr>E(a)Causes and Remedies of Washing Faults</vt:lpstr>
      <vt:lpstr>E(a)Washing Faults: Dark Shade</vt:lpstr>
      <vt:lpstr>E(a)Washing Faults: Light Shade</vt:lpstr>
      <vt:lpstr>E(a)Washing Faults: Blue shade</vt:lpstr>
      <vt:lpstr>E(a)Washing Faults: Bleeding on Pocketing</vt:lpstr>
      <vt:lpstr>E(a)Causes and Remedies of Washing Faults</vt:lpstr>
      <vt:lpstr>E(a)Causes and Remedies of Washing Faults</vt:lpstr>
      <vt:lpstr>Slide 95</vt:lpstr>
      <vt:lpstr>F. Finishing Defects</vt:lpstr>
      <vt:lpstr>Slide 97</vt:lpstr>
      <vt:lpstr> F. Finishing Defects</vt:lpstr>
      <vt:lpstr>PSI: Acceptable Quality Level (AQL)</vt:lpstr>
      <vt:lpstr>The 3 general inspection levels </vt:lpstr>
      <vt:lpstr>The 3 general inspection levels</vt:lpstr>
      <vt:lpstr>Defects</vt:lpstr>
      <vt:lpstr> Types of defects considered in AQL  </vt:lpstr>
      <vt:lpstr>Types of defects considered in AQL</vt:lpstr>
      <vt:lpstr>Types of defects considered in AQL</vt:lpstr>
      <vt:lpstr>Defect Zone</vt:lpstr>
      <vt:lpstr>Defect Zone</vt:lpstr>
      <vt:lpstr>Defect Zone of T-Shirt</vt:lpstr>
      <vt:lpstr>Pants and LS Ladies Dress</vt:lpstr>
      <vt:lpstr>Blazer and Coat</vt:lpstr>
      <vt:lpstr>AQL Chart</vt:lpstr>
      <vt:lpstr>Checking areas in Inspection</vt:lpstr>
      <vt:lpstr>Selection of garment and carton</vt:lpstr>
      <vt:lpstr>Selection of Sample</vt:lpstr>
      <vt:lpstr>List of Defects and their Categories (Fabric)</vt:lpstr>
      <vt:lpstr>List of Defects and their Categories (Fabric)</vt:lpstr>
      <vt:lpstr>List of Defects and their Categories (Fabric)</vt:lpstr>
      <vt:lpstr>List of Defects and their Categories (Sewing)</vt:lpstr>
      <vt:lpstr>List of Defects and their Categories (Sewing)</vt:lpstr>
      <vt:lpstr>List of Defects and their Categories (Sewing)</vt:lpstr>
      <vt:lpstr>List of Defects and their Categories (Sewing)</vt:lpstr>
      <vt:lpstr>List of Defects and their Categories (Finishing)</vt:lpstr>
      <vt:lpstr>List of Defects and their Categories (Miscellaneous) </vt:lpstr>
    </vt:vector>
  </TitlesOfParts>
  <Company>by adguard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Total Quality Management</dc:title>
  <dc:creator>DIU</dc:creator>
  <cp:lastModifiedBy>user</cp:lastModifiedBy>
  <cp:revision>286</cp:revision>
  <dcterms:created xsi:type="dcterms:W3CDTF">2018-01-31T10:41:38Z</dcterms:created>
  <dcterms:modified xsi:type="dcterms:W3CDTF">2020-09-09T17:40:01Z</dcterms:modified>
</cp:coreProperties>
</file>