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2B1E"/>
    <a:srgbClr val="FDC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25-Jan-21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25-Jan-21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25-Jan-21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25-Jan-21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25-Jan-21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25-Jan-21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25-Jan-21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25-Jan-21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25-Jan-21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25-Jan-21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25-Jan-21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C8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25-Jan-21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8369" y="1477027"/>
            <a:ext cx="10318418" cy="4394988"/>
          </a:xfrm>
        </p:spPr>
        <p:txBody>
          <a:bodyPr/>
          <a:lstStyle/>
          <a:p>
            <a:r>
              <a:rPr lang="en-US" sz="5400" dirty="0" smtClean="0">
                <a:solidFill>
                  <a:srgbClr val="D52B1E"/>
                </a:solidFill>
              </a:rPr>
              <a:t>McDonald's: </a:t>
            </a:r>
            <a:r>
              <a:rPr lang="en-US" sz="5400" dirty="0">
                <a:solidFill>
                  <a:srgbClr val="D52B1E"/>
                </a:solidFill>
              </a:rPr>
              <a:t>4 principles of managements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8369" y="5125793"/>
            <a:ext cx="8045373" cy="1732208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 err="1" smtClean="0"/>
              <a:t>Nurain</a:t>
            </a:r>
            <a:r>
              <a:rPr lang="en-US" dirty="0" smtClean="0"/>
              <a:t> Amin </a:t>
            </a:r>
            <a:r>
              <a:rPr lang="en-US" dirty="0" err="1" smtClean="0"/>
              <a:t>Tahsin</a:t>
            </a:r>
            <a:r>
              <a:rPr lang="en-US" dirty="0" smtClean="0"/>
              <a:t> ID: </a:t>
            </a:r>
            <a:r>
              <a:rPr lang="en-US" dirty="0" smtClean="0"/>
              <a:t>211-14-3279</a:t>
            </a:r>
          </a:p>
          <a:p>
            <a:pPr algn="l"/>
            <a:r>
              <a:rPr lang="en-US" dirty="0" err="1" smtClean="0"/>
              <a:t>Salauddin</a:t>
            </a:r>
            <a:r>
              <a:rPr lang="en-US" dirty="0" smtClean="0"/>
              <a:t> </a:t>
            </a:r>
            <a:r>
              <a:rPr lang="en-US" dirty="0" err="1" smtClean="0"/>
              <a:t>Sumon</a:t>
            </a:r>
            <a:r>
              <a:rPr lang="en-US" dirty="0" smtClean="0"/>
              <a:t> ID: 203-17-430</a:t>
            </a:r>
          </a:p>
          <a:p>
            <a:pPr algn="l"/>
            <a:r>
              <a:rPr lang="en-US" dirty="0" err="1" smtClean="0"/>
              <a:t>Salwa</a:t>
            </a:r>
            <a:r>
              <a:rPr lang="en-US" dirty="0" smtClean="0"/>
              <a:t> Yasmin ID: 201-14-3164 </a:t>
            </a:r>
            <a:endParaRPr lang="en-US" dirty="0" smtClean="0"/>
          </a:p>
          <a:p>
            <a:pPr algn="l"/>
            <a:r>
              <a:rPr lang="en-US" dirty="0" err="1" smtClean="0"/>
              <a:t>Sanjida</a:t>
            </a:r>
            <a:r>
              <a:rPr lang="en-US" dirty="0" smtClean="0"/>
              <a:t> Islam ID: 211-17-458</a:t>
            </a:r>
          </a:p>
          <a:p>
            <a:pPr algn="l"/>
            <a:r>
              <a:rPr lang="en-US" dirty="0" err="1" smtClean="0"/>
              <a:t>Shahanaz</a:t>
            </a:r>
            <a:r>
              <a:rPr lang="en-US" dirty="0" smtClean="0"/>
              <a:t> </a:t>
            </a:r>
            <a:r>
              <a:rPr lang="en-US" dirty="0" err="1" smtClean="0"/>
              <a:t>akter</a:t>
            </a:r>
            <a:r>
              <a:rPr lang="en-US" dirty="0" smtClean="0"/>
              <a:t> </a:t>
            </a:r>
            <a:r>
              <a:rPr lang="en-US" dirty="0" err="1" smtClean="0"/>
              <a:t>Shohana</a:t>
            </a:r>
            <a:r>
              <a:rPr lang="en-US" dirty="0" smtClean="0"/>
              <a:t> ID: 193-14-911</a:t>
            </a:r>
          </a:p>
          <a:p>
            <a:pPr algn="l"/>
            <a:r>
              <a:rPr lang="en-US" dirty="0" smtClean="0"/>
              <a:t>Zohadur Rahim ID: 201-14-3177</a:t>
            </a:r>
          </a:p>
          <a:p>
            <a:pPr algn="l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4468" y="1070252"/>
            <a:ext cx="2469575" cy="187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2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D52B1E"/>
                </a:solidFill>
              </a:rPr>
              <a:t>Planning</a:t>
            </a:r>
            <a:endParaRPr lang="en-US" dirty="0">
              <a:solidFill>
                <a:srgbClr val="D52B1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043189"/>
            <a:ext cx="10178322" cy="5814811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 smtClean="0">
                <a:solidFill>
                  <a:srgbClr val="D52B1E"/>
                </a:solidFill>
              </a:rPr>
              <a:t>The </a:t>
            </a:r>
            <a:r>
              <a:rPr lang="en-US" sz="3100" dirty="0">
                <a:solidFill>
                  <a:srgbClr val="D52B1E"/>
                </a:solidFill>
              </a:rPr>
              <a:t>strength of the alignment among the Company, its franchisees and suppliers (collectively referred to as the "System") has been key to McDonald's success.</a:t>
            </a:r>
          </a:p>
          <a:p>
            <a:r>
              <a:rPr lang="en-US" sz="3100" dirty="0">
                <a:solidFill>
                  <a:srgbClr val="D52B1E"/>
                </a:solidFill>
              </a:rPr>
              <a:t>By leveraging </a:t>
            </a:r>
            <a:r>
              <a:rPr lang="en-US" sz="3100" dirty="0" smtClean="0">
                <a:solidFill>
                  <a:srgbClr val="D52B1E"/>
                </a:solidFill>
              </a:rPr>
              <a:t>their </a:t>
            </a:r>
            <a:r>
              <a:rPr lang="en-US" sz="3100" dirty="0">
                <a:solidFill>
                  <a:srgbClr val="D52B1E"/>
                </a:solidFill>
              </a:rPr>
              <a:t>System, </a:t>
            </a:r>
            <a:r>
              <a:rPr lang="en-US" sz="3100" dirty="0" smtClean="0">
                <a:solidFill>
                  <a:srgbClr val="D52B1E"/>
                </a:solidFill>
              </a:rPr>
              <a:t>they </a:t>
            </a:r>
            <a:r>
              <a:rPr lang="en-US" sz="3100" dirty="0">
                <a:solidFill>
                  <a:srgbClr val="D52B1E"/>
                </a:solidFill>
              </a:rPr>
              <a:t>are able to identify, implement and scale ideas that meet customers' changing needs and preferences.</a:t>
            </a:r>
          </a:p>
          <a:p>
            <a:r>
              <a:rPr lang="en-US" sz="3100" dirty="0">
                <a:solidFill>
                  <a:srgbClr val="D52B1E"/>
                </a:solidFill>
              </a:rPr>
              <a:t>In addition, </a:t>
            </a:r>
            <a:r>
              <a:rPr lang="en-US" sz="3100" dirty="0" smtClean="0">
                <a:solidFill>
                  <a:srgbClr val="D52B1E"/>
                </a:solidFill>
              </a:rPr>
              <a:t>their </a:t>
            </a:r>
            <a:r>
              <a:rPr lang="en-US" sz="3100" dirty="0">
                <a:solidFill>
                  <a:srgbClr val="D52B1E"/>
                </a:solidFill>
              </a:rPr>
              <a:t>business model enables McDonald's to consistently deliver locally-relevant restaurant experiences to customers and be an integral part of the communities we serve."</a:t>
            </a:r>
          </a:p>
          <a:p>
            <a:r>
              <a:rPr lang="en-US" sz="3100" dirty="0">
                <a:solidFill>
                  <a:srgbClr val="D52B1E"/>
                </a:solidFill>
              </a:rPr>
              <a:t>McDonald's customer-focused Plan to Win ("Plan") provides a common framework that aligns our global business and allows for local adaptation.</a:t>
            </a:r>
          </a:p>
          <a:p>
            <a:r>
              <a:rPr lang="en-US" sz="3100" dirty="0" smtClean="0">
                <a:solidFill>
                  <a:srgbClr val="D52B1E"/>
                </a:solidFill>
              </a:rPr>
              <a:t>Their </a:t>
            </a:r>
            <a:r>
              <a:rPr lang="en-US" sz="3100" dirty="0">
                <a:solidFill>
                  <a:srgbClr val="D52B1E"/>
                </a:solidFill>
              </a:rPr>
              <a:t>initiatives support these priorities, and are executed with a focus on the Plan's five pillars - People, Products, Place, Price and </a:t>
            </a:r>
            <a:r>
              <a:rPr lang="en-US" sz="3100" dirty="0" smtClean="0">
                <a:solidFill>
                  <a:srgbClr val="D52B1E"/>
                </a:solidFill>
              </a:rPr>
              <a:t>Promotion.</a:t>
            </a:r>
            <a:endParaRPr lang="en-US" sz="3100" dirty="0">
              <a:solidFill>
                <a:srgbClr val="D52B1E"/>
              </a:solidFill>
            </a:endParaRPr>
          </a:p>
          <a:p>
            <a:r>
              <a:rPr lang="en-US" sz="3100" dirty="0" smtClean="0">
                <a:solidFill>
                  <a:srgbClr val="D52B1E"/>
                </a:solidFill>
              </a:rPr>
              <a:t>They believe </a:t>
            </a:r>
            <a:r>
              <a:rPr lang="en-US" sz="3100" dirty="0">
                <a:solidFill>
                  <a:srgbClr val="D52B1E"/>
                </a:solidFill>
              </a:rPr>
              <a:t>these priorities align with </a:t>
            </a:r>
            <a:r>
              <a:rPr lang="en-US" sz="3100" dirty="0" smtClean="0">
                <a:solidFill>
                  <a:srgbClr val="D52B1E"/>
                </a:solidFill>
              </a:rPr>
              <a:t>their </a:t>
            </a:r>
            <a:r>
              <a:rPr lang="en-US" sz="3100" dirty="0">
                <a:solidFill>
                  <a:srgbClr val="D52B1E"/>
                </a:solidFill>
              </a:rPr>
              <a:t>customers' evolving needs, and </a:t>
            </a:r>
            <a:r>
              <a:rPr lang="en-US" sz="3100" dirty="0" smtClean="0">
                <a:solidFill>
                  <a:srgbClr val="D52B1E"/>
                </a:solidFill>
              </a:rPr>
              <a:t>combined with their competitive </a:t>
            </a:r>
            <a:r>
              <a:rPr lang="en-US" sz="3100" dirty="0">
                <a:solidFill>
                  <a:srgbClr val="D52B1E"/>
                </a:solidFill>
              </a:rPr>
              <a:t>advantages of convenience, menu variety, geographic diversification and System alignment - will drive long-term sustainable growth</a:t>
            </a:r>
            <a:r>
              <a:rPr lang="en-US" sz="3100" dirty="0" smtClean="0">
                <a:solidFill>
                  <a:srgbClr val="D52B1E"/>
                </a:solidFill>
              </a:rPr>
              <a:t>.</a:t>
            </a:r>
            <a:endParaRPr lang="en-US" sz="3100" dirty="0">
              <a:solidFill>
                <a:srgbClr val="D52B1E"/>
              </a:solidFill>
            </a:endParaRPr>
          </a:p>
          <a:p>
            <a:endParaRPr lang="en-US" dirty="0">
              <a:solidFill>
                <a:srgbClr val="D52B1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89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D52B1E"/>
                </a:solidFill>
              </a:rPr>
              <a:t>Organizing</a:t>
            </a:r>
            <a:endParaRPr lang="en-US" dirty="0">
              <a:solidFill>
                <a:srgbClr val="D52B1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D52B1E"/>
                </a:solidFill>
              </a:rPr>
              <a:t>They Centralized their international structure.</a:t>
            </a:r>
            <a:endParaRPr lang="en-US" sz="3200" dirty="0">
              <a:solidFill>
                <a:srgbClr val="D52B1E"/>
              </a:solidFill>
            </a:endParaRPr>
          </a:p>
          <a:p>
            <a:r>
              <a:rPr lang="en-US" sz="3200" dirty="0">
                <a:solidFill>
                  <a:srgbClr val="D52B1E"/>
                </a:solidFill>
              </a:rPr>
              <a:t>McDonald's p</a:t>
            </a:r>
            <a:r>
              <a:rPr lang="en-US" sz="3200" dirty="0" smtClean="0">
                <a:solidFill>
                  <a:srgbClr val="D52B1E"/>
                </a:solidFill>
              </a:rPr>
              <a:t>ower </a:t>
            </a:r>
            <a:r>
              <a:rPr lang="en-US" sz="3200" dirty="0">
                <a:solidFill>
                  <a:srgbClr val="D52B1E"/>
                </a:solidFill>
              </a:rPr>
              <a:t>allocated to </a:t>
            </a:r>
            <a:r>
              <a:rPr lang="en-US" sz="3200" dirty="0" smtClean="0">
                <a:solidFill>
                  <a:srgbClr val="D52B1E"/>
                </a:solidFill>
              </a:rPr>
              <a:t>their headquarters.</a:t>
            </a:r>
            <a:endParaRPr lang="en-US" sz="3200" dirty="0">
              <a:solidFill>
                <a:srgbClr val="D52B1E"/>
              </a:solidFill>
            </a:endParaRPr>
          </a:p>
          <a:p>
            <a:r>
              <a:rPr lang="en-US" sz="3200" dirty="0" smtClean="0">
                <a:solidFill>
                  <a:srgbClr val="D52B1E"/>
                </a:solidFill>
              </a:rPr>
              <a:t>They always follow ethnocentric </a:t>
            </a:r>
            <a:r>
              <a:rPr lang="en-US" sz="3200" dirty="0">
                <a:solidFill>
                  <a:srgbClr val="D52B1E"/>
                </a:solidFill>
              </a:rPr>
              <a:t>management strategy</a:t>
            </a:r>
          </a:p>
          <a:p>
            <a:r>
              <a:rPr lang="en-US" sz="3200" dirty="0" smtClean="0">
                <a:solidFill>
                  <a:srgbClr val="D52B1E"/>
                </a:solidFill>
              </a:rPr>
              <a:t> </a:t>
            </a:r>
            <a:r>
              <a:rPr lang="en-US" sz="3200" dirty="0">
                <a:solidFill>
                  <a:srgbClr val="D52B1E"/>
                </a:solidFill>
              </a:rPr>
              <a:t>McDonald's </a:t>
            </a:r>
            <a:r>
              <a:rPr lang="en-US" sz="3200" dirty="0" smtClean="0">
                <a:solidFill>
                  <a:srgbClr val="D52B1E"/>
                </a:solidFill>
              </a:rPr>
              <a:t>transfer </a:t>
            </a:r>
            <a:r>
              <a:rPr lang="en-US" sz="3200" dirty="0">
                <a:solidFill>
                  <a:srgbClr val="D52B1E"/>
                </a:solidFill>
              </a:rPr>
              <a:t>and implementation of </a:t>
            </a:r>
            <a:r>
              <a:rPr lang="en-US" sz="3200" dirty="0" smtClean="0">
                <a:solidFill>
                  <a:srgbClr val="D52B1E"/>
                </a:solidFill>
              </a:rPr>
              <a:t>their values</a:t>
            </a:r>
            <a:r>
              <a:rPr lang="en-US" sz="3200" dirty="0">
                <a:solidFill>
                  <a:srgbClr val="D52B1E"/>
                </a:solidFill>
              </a:rPr>
              <a:t>, principles and ideas from domestic USA </a:t>
            </a:r>
            <a:r>
              <a:rPr lang="en-US" sz="3200" dirty="0" smtClean="0">
                <a:solidFill>
                  <a:srgbClr val="D52B1E"/>
                </a:solidFill>
              </a:rPr>
              <a:t>market.</a:t>
            </a:r>
            <a:endParaRPr lang="en-US" sz="3200" dirty="0">
              <a:solidFill>
                <a:srgbClr val="D52B1E"/>
              </a:solidFill>
            </a:endParaRPr>
          </a:p>
          <a:p>
            <a:endParaRPr lang="en-US" dirty="0">
              <a:solidFill>
                <a:srgbClr val="D52B1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38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D52B1E"/>
                </a:solidFill>
              </a:rPr>
              <a:t>Leading</a:t>
            </a:r>
            <a:endParaRPr lang="en-US" dirty="0">
              <a:solidFill>
                <a:srgbClr val="D52B1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751527"/>
            <a:ext cx="10178322" cy="510647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D52B1E"/>
                </a:solidFill>
              </a:rPr>
              <a:t>They focus </a:t>
            </a:r>
            <a:r>
              <a:rPr lang="en-US" sz="2400" dirty="0">
                <a:solidFill>
                  <a:srgbClr val="D52B1E"/>
                </a:solidFill>
              </a:rPr>
              <a:t>on efficiency and performance</a:t>
            </a:r>
          </a:p>
          <a:p>
            <a:r>
              <a:rPr lang="en-US" sz="2400" dirty="0" smtClean="0">
                <a:solidFill>
                  <a:srgbClr val="D52B1E"/>
                </a:solidFill>
              </a:rPr>
              <a:t>Here we can found charismatic </a:t>
            </a:r>
            <a:r>
              <a:rPr lang="en-US" sz="2400" dirty="0">
                <a:solidFill>
                  <a:srgbClr val="D52B1E"/>
                </a:solidFill>
              </a:rPr>
              <a:t>and transformational </a:t>
            </a:r>
            <a:r>
              <a:rPr lang="en-US" sz="2400" dirty="0" smtClean="0">
                <a:solidFill>
                  <a:srgbClr val="D52B1E"/>
                </a:solidFill>
              </a:rPr>
              <a:t>leadership</a:t>
            </a:r>
            <a:endParaRPr lang="en-US" sz="2400" dirty="0">
              <a:solidFill>
                <a:srgbClr val="D52B1E"/>
              </a:solidFill>
            </a:endParaRPr>
          </a:p>
          <a:p>
            <a:r>
              <a:rPr lang="en-US" sz="2400" dirty="0" smtClean="0">
                <a:solidFill>
                  <a:srgbClr val="D52B1E"/>
                </a:solidFill>
              </a:rPr>
              <a:t>Creativity and intuitively</a:t>
            </a:r>
            <a:endParaRPr lang="en-US" sz="2400" dirty="0">
              <a:solidFill>
                <a:srgbClr val="D52B1E"/>
              </a:solidFill>
            </a:endParaRPr>
          </a:p>
          <a:p>
            <a:r>
              <a:rPr lang="en-US" sz="2400" dirty="0">
                <a:solidFill>
                  <a:srgbClr val="D52B1E"/>
                </a:solidFill>
              </a:rPr>
              <a:t>I</a:t>
            </a:r>
            <a:r>
              <a:rPr lang="en-US" sz="2400" dirty="0" smtClean="0">
                <a:solidFill>
                  <a:srgbClr val="D52B1E"/>
                </a:solidFill>
              </a:rPr>
              <a:t>ntroducing </a:t>
            </a:r>
            <a:r>
              <a:rPr lang="en-US" sz="2400" dirty="0">
                <a:solidFill>
                  <a:srgbClr val="D52B1E"/>
                </a:solidFill>
              </a:rPr>
              <a:t>the "plan to win" initiative</a:t>
            </a:r>
          </a:p>
          <a:p>
            <a:r>
              <a:rPr lang="en-US" sz="2400" dirty="0">
                <a:solidFill>
                  <a:srgbClr val="D52B1E"/>
                </a:solidFill>
              </a:rPr>
              <a:t>K</a:t>
            </a:r>
            <a:r>
              <a:rPr lang="en-US" sz="2400" dirty="0" smtClean="0">
                <a:solidFill>
                  <a:srgbClr val="D52B1E"/>
                </a:solidFill>
              </a:rPr>
              <a:t>ept </a:t>
            </a:r>
            <a:r>
              <a:rPr lang="en-US" sz="2400" dirty="0">
                <a:solidFill>
                  <a:srgbClr val="D52B1E"/>
                </a:solidFill>
              </a:rPr>
              <a:t>employees motivated</a:t>
            </a:r>
          </a:p>
          <a:p>
            <a:r>
              <a:rPr lang="en-US" sz="2400" dirty="0">
                <a:solidFill>
                  <a:srgbClr val="D52B1E"/>
                </a:solidFill>
              </a:rPr>
              <a:t>C</a:t>
            </a:r>
            <a:r>
              <a:rPr lang="en-US" sz="2400" dirty="0" smtClean="0">
                <a:solidFill>
                  <a:srgbClr val="D52B1E"/>
                </a:solidFill>
              </a:rPr>
              <a:t>ustomer </a:t>
            </a:r>
            <a:r>
              <a:rPr lang="en-US" sz="2400" dirty="0">
                <a:solidFill>
                  <a:srgbClr val="D52B1E"/>
                </a:solidFill>
              </a:rPr>
              <a:t>satisfaction is key to success</a:t>
            </a:r>
          </a:p>
          <a:p>
            <a:r>
              <a:rPr lang="en-US" sz="2400" dirty="0">
                <a:solidFill>
                  <a:srgbClr val="D52B1E"/>
                </a:solidFill>
              </a:rPr>
              <a:t>C</a:t>
            </a:r>
            <a:r>
              <a:rPr lang="en-US" sz="2400" dirty="0" smtClean="0">
                <a:solidFill>
                  <a:srgbClr val="D52B1E"/>
                </a:solidFill>
              </a:rPr>
              <a:t>arrot </a:t>
            </a:r>
            <a:r>
              <a:rPr lang="en-US" sz="2400" dirty="0">
                <a:solidFill>
                  <a:srgbClr val="D52B1E"/>
                </a:solidFill>
              </a:rPr>
              <a:t>and stick : employee rewarded with more responsibility</a:t>
            </a:r>
          </a:p>
          <a:p>
            <a:r>
              <a:rPr lang="en-US" sz="2400" dirty="0">
                <a:solidFill>
                  <a:srgbClr val="D52B1E"/>
                </a:solidFill>
              </a:rPr>
              <a:t>E</a:t>
            </a:r>
            <a:r>
              <a:rPr lang="en-US" sz="2400" dirty="0" smtClean="0">
                <a:solidFill>
                  <a:srgbClr val="D52B1E"/>
                </a:solidFill>
              </a:rPr>
              <a:t>motional </a:t>
            </a:r>
            <a:r>
              <a:rPr lang="en-US" sz="2400" dirty="0">
                <a:solidFill>
                  <a:srgbClr val="D52B1E"/>
                </a:solidFill>
              </a:rPr>
              <a:t>intelligence</a:t>
            </a:r>
          </a:p>
          <a:p>
            <a:r>
              <a:rPr lang="en-US" sz="2400" dirty="0">
                <a:solidFill>
                  <a:srgbClr val="D52B1E"/>
                </a:solidFill>
              </a:rPr>
              <a:t>High self awareness, self regulation. motivation, empathy and social skill</a:t>
            </a:r>
          </a:p>
          <a:p>
            <a:r>
              <a:rPr lang="en-US" sz="2400" dirty="0">
                <a:solidFill>
                  <a:srgbClr val="D52B1E"/>
                </a:solidFill>
              </a:rPr>
              <a:t>democratic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02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D52B1E"/>
                </a:solidFill>
              </a:rPr>
              <a:t>Controlling</a:t>
            </a:r>
            <a:endParaRPr lang="en-US" dirty="0">
              <a:solidFill>
                <a:srgbClr val="D52B1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403797"/>
            <a:ext cx="10178322" cy="545420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D52B1E"/>
                </a:solidFill>
              </a:rPr>
              <a:t>Hierarchical system</a:t>
            </a:r>
          </a:p>
          <a:p>
            <a:r>
              <a:rPr lang="en-US" sz="2400" dirty="0">
                <a:solidFill>
                  <a:srgbClr val="D52B1E"/>
                </a:solidFill>
              </a:rPr>
              <a:t>efficient allocation of workers</a:t>
            </a:r>
          </a:p>
          <a:p>
            <a:r>
              <a:rPr lang="en-US" sz="2400" dirty="0">
                <a:solidFill>
                  <a:srgbClr val="D52B1E"/>
                </a:solidFill>
              </a:rPr>
              <a:t>No hours as received as punishment</a:t>
            </a:r>
          </a:p>
          <a:p>
            <a:r>
              <a:rPr lang="en-US" sz="2400" dirty="0" smtClean="0">
                <a:solidFill>
                  <a:srgbClr val="D52B1E"/>
                </a:solidFill>
              </a:rPr>
              <a:t>employees </a:t>
            </a:r>
            <a:r>
              <a:rPr lang="en-US" sz="2400" dirty="0">
                <a:solidFill>
                  <a:srgbClr val="D52B1E"/>
                </a:solidFill>
              </a:rPr>
              <a:t>of lower rank have no right to contribute ideas</a:t>
            </a:r>
          </a:p>
          <a:p>
            <a:r>
              <a:rPr lang="en-US" sz="2400" dirty="0">
                <a:solidFill>
                  <a:srgbClr val="D52B1E"/>
                </a:solidFill>
              </a:rPr>
              <a:t>drawback could be demoralizing</a:t>
            </a:r>
          </a:p>
          <a:p>
            <a:r>
              <a:rPr lang="en-US" sz="2400" dirty="0">
                <a:solidFill>
                  <a:srgbClr val="D52B1E"/>
                </a:solidFill>
              </a:rPr>
              <a:t>Normative</a:t>
            </a:r>
          </a:p>
          <a:p>
            <a:r>
              <a:rPr lang="en-US" sz="2400" dirty="0">
                <a:solidFill>
                  <a:srgbClr val="D52B1E"/>
                </a:solidFill>
              </a:rPr>
              <a:t>controlling workers through shared values.</a:t>
            </a:r>
          </a:p>
          <a:p>
            <a:r>
              <a:rPr lang="en-US" sz="2400" dirty="0">
                <a:solidFill>
                  <a:srgbClr val="D52B1E"/>
                </a:solidFill>
              </a:rPr>
              <a:t>Training employees</a:t>
            </a:r>
          </a:p>
          <a:p>
            <a:r>
              <a:rPr lang="en-US" sz="2400" dirty="0">
                <a:solidFill>
                  <a:srgbClr val="D52B1E"/>
                </a:solidFill>
              </a:rPr>
              <a:t>giving the employees to ability to modify their performance according to the companies norms</a:t>
            </a:r>
          </a:p>
          <a:p>
            <a:r>
              <a:rPr lang="en-US" sz="2400" dirty="0">
                <a:solidFill>
                  <a:srgbClr val="D52B1E"/>
                </a:solidFill>
              </a:rPr>
              <a:t>every employee is taught to carry McDonald's mission and values</a:t>
            </a:r>
          </a:p>
        </p:txBody>
      </p:sp>
    </p:spTree>
    <p:extLst>
      <p:ext uri="{BB962C8B-B14F-4D97-AF65-F5344CB8AC3E}">
        <p14:creationId xmlns:p14="http://schemas.microsoft.com/office/powerpoint/2010/main" val="245904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273</TotalTime>
  <Words>363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Impact</vt:lpstr>
      <vt:lpstr>Badge</vt:lpstr>
      <vt:lpstr>McDonald's: 4 principles of managements</vt:lpstr>
      <vt:lpstr>Planning</vt:lpstr>
      <vt:lpstr>Organizing</vt:lpstr>
      <vt:lpstr>Leading</vt:lpstr>
      <vt:lpstr>Controlling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MCDonald’s: 4 principles of managements</dc:title>
  <dc:creator>Tazim</dc:creator>
  <cp:lastModifiedBy>Tazim</cp:lastModifiedBy>
  <cp:revision>10</cp:revision>
  <dcterms:created xsi:type="dcterms:W3CDTF">2021-01-24T16:47:07Z</dcterms:created>
  <dcterms:modified xsi:type="dcterms:W3CDTF">2021-01-25T17:27:20Z</dcterms:modified>
</cp:coreProperties>
</file>