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handoutMasterIdLst>
    <p:handoutMasterId r:id="rId11"/>
  </p:handoutMasterIdLst>
  <p:sldIdLst>
    <p:sldId id="267" r:id="rId5"/>
    <p:sldId id="259" r:id="rId6"/>
    <p:sldId id="272" r:id="rId7"/>
    <p:sldId id="271" r:id="rId8"/>
    <p:sldId id="270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EFE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06799F8-075E-4A3A-A7F6-7FBC6576F1A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12" autoAdjust="0"/>
  </p:normalViewPr>
  <p:slideViewPr>
    <p:cSldViewPr snapToGrid="0">
      <p:cViewPr varScale="1">
        <p:scale>
          <a:sx n="86" d="100"/>
          <a:sy n="86" d="100"/>
        </p:scale>
        <p:origin x="514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228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E47F476-161E-4A04-A0FB-965A0EEB43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2E49AB-875B-42C8-941C-0DE0DBD2D3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6B955-9ABA-47D4-BA0F-43D209E6DE06}" type="datetimeFigureOut">
              <a:rPr lang="en-US" smtClean="0"/>
              <a:t>1/27/2021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EFBA4A-EC84-4A1C-951D-F76333FEEC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085306-E124-4DA3-9455-10E28A78FE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FAA0D8-202C-4D3D-887A-429ECB6FFB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406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15128" y="1397977"/>
            <a:ext cx="8361229" cy="3007447"/>
          </a:xfrm>
        </p:spPr>
        <p:txBody>
          <a:bodyPr anchor="ctr" anchorCtr="0">
            <a:noAutofit/>
          </a:bodyPr>
          <a:lstStyle>
            <a:lvl1pPr algn="ctr">
              <a:defRPr sz="6600" cap="none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4475023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1/27/2021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887674" y="726883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L-Shape 14">
            <a:extLst>
              <a:ext uri="{FF2B5EF4-FFF2-40B4-BE49-F238E27FC236}">
                <a16:creationId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01295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1485900"/>
          </a:xfrm>
        </p:spPr>
        <p:txBody>
          <a:bodyPr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1/27/2021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8391654" y="1873024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8152968" y="1752327"/>
            <a:ext cx="3152309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40073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1/27/2021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72544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1/27/2021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AFD1631-6749-4027-9415-B72D163BBD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60471" y="2297695"/>
            <a:ext cx="9071059" cy="2767600"/>
          </a:xfrm>
        </p:spPr>
        <p:txBody>
          <a:bodyPr anchor="ctr"/>
          <a:lstStyle>
            <a:lvl1pPr marL="0" indent="0" algn="ctr">
              <a:buNone/>
              <a:defRPr sz="6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6103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1/27/2021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9014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Second Option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-Shape 9">
            <a:extLst>
              <a:ext uri="{FF2B5EF4-FFF2-40B4-BE49-F238E27FC236}">
                <a16:creationId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870090" y="709300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Rectangle 8" title="Side bar">
            <a:extLst>
              <a:ext uri="{FF2B5EF4-FFF2-40B4-BE49-F238E27FC236}">
                <a16:creationId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5791174" y="457175"/>
            <a:ext cx="609651" cy="1219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97977" y="1151796"/>
            <a:ext cx="9504485" cy="3007447"/>
          </a:xfrm>
        </p:spPr>
        <p:txBody>
          <a:bodyPr anchor="ctr" anchorCtr="0">
            <a:noAutofit/>
          </a:bodyPr>
          <a:lstStyle>
            <a:lvl1pPr algn="ctr">
              <a:defRPr sz="6600" cap="none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7977" y="4897053"/>
            <a:ext cx="950448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1/27/2021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8549910" y="1820273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8286317" y="1685653"/>
            <a:ext cx="3152309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33502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720213"/>
          </a:xfrm>
        </p:spPr>
        <p:txBody>
          <a:bodyPr>
            <a:noAutofit/>
          </a:bodyPr>
          <a:lstStyle>
            <a:lvl1pPr>
              <a:defRPr sz="48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84671"/>
            <a:ext cx="9601200" cy="438272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1/27/2021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465008" y="1445344"/>
            <a:ext cx="9468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94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 and Picture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7040199" y="564425"/>
            <a:ext cx="4356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1/27/2021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761" y="670570"/>
            <a:ext cx="4151312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Content Placeholder 15">
            <a:extLst>
              <a:ext uri="{FF2B5EF4-FFF2-40B4-BE49-F238E27FC236}">
                <a16:creationId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747294" y="5188236"/>
            <a:ext cx="4858459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 marL="0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1pPr>
            <a:lvl2pPr marL="530352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2pPr>
            <a:lvl3pPr marL="9875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14447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1901952" indent="0" algn="ctr">
              <a:buNone/>
              <a:defRPr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0844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1/27/2021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5360" y="518474"/>
            <a:ext cx="4910394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8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6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>
              <a:buNone/>
            </a:pPr>
            <a:r>
              <a:rPr lang="en-US" noProof="0"/>
              <a:t>Click to edit Master text styles</a:t>
            </a:r>
          </a:p>
          <a:p>
            <a:pPr marL="0" lvl="1" indent="0" algn="ctr">
              <a:buNone/>
            </a:pPr>
            <a:r>
              <a:rPr lang="en-US" noProof="0"/>
              <a:t>Second level</a:t>
            </a:r>
          </a:p>
          <a:p>
            <a:pPr marL="0" lvl="2" indent="0" algn="ctr">
              <a:buNone/>
            </a:pPr>
            <a:r>
              <a:rPr lang="en-US" noProof="0"/>
              <a:t>Third level</a:t>
            </a:r>
          </a:p>
          <a:p>
            <a:pPr marL="0" lvl="3" indent="0" algn="ctr">
              <a:buNone/>
            </a:pPr>
            <a:r>
              <a:rPr lang="en-US" noProof="0"/>
              <a:t>Fourth level</a:t>
            </a:r>
          </a:p>
          <a:p>
            <a:pPr marL="0" lvl="4" indent="0" algn="ctr">
              <a:buNone/>
            </a:pPr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8660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, TItl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507591" y="5289755"/>
            <a:ext cx="5270049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accent3"/>
              </a:solidFill>
            </a:endParaRPr>
          </a:p>
        </p:txBody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30776" y="477366"/>
            <a:ext cx="4644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1/27/2021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6245" y="668595"/>
            <a:ext cx="4646651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0275" y="5352418"/>
            <a:ext cx="5148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anchor="ctr" anchorCtr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1pPr>
            <a:lvl2pPr marL="530352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2pPr>
            <a:lvl3pPr marL="9875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3pPr>
            <a:lvl4pPr marL="14447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4pPr>
            <a:lvl5pPr marL="1901952" indent="0" algn="ctr">
              <a:buFont typeface="Arial" panose="020B0604020202020204" pitchFamily="34" charset="0"/>
              <a:buNone/>
              <a:defRPr sz="14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82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30776" y="477366"/>
            <a:ext cx="4644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1/27/2021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2"/>
              </a:solidFill>
            </a:endParaRP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06246" y="668595"/>
            <a:ext cx="4646651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578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none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1/27/2021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L-Shape 8">
            <a:extLst>
              <a:ext uri="{FF2B5EF4-FFF2-40B4-BE49-F238E27FC236}">
                <a16:creationId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59214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1/27/2021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6885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Side bar">
            <a:extLst>
              <a:ext uri="{FF2B5EF4-FFF2-40B4-BE49-F238E27FC236}">
                <a16:creationId xmlns:a16="http://schemas.microsoft.com/office/drawing/2014/main" id="{FFA7AFEF-D97A-4A94-A884-7F95E91332B7}"/>
              </a:ext>
            </a:extLst>
          </p:cNvPr>
          <p:cNvSpPr/>
          <p:nvPr userDrawn="1"/>
        </p:nvSpPr>
        <p:spPr>
          <a:xfrm>
            <a:off x="622095" y="0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1/27/2021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630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62" r:id="rId3"/>
    <p:sldLayoutId id="2147483668" r:id="rId4"/>
    <p:sldLayoutId id="2147483671" r:id="rId5"/>
    <p:sldLayoutId id="2147483669" r:id="rId6"/>
    <p:sldLayoutId id="2147483672" r:id="rId7"/>
    <p:sldLayoutId id="2147483663" r:id="rId8"/>
    <p:sldLayoutId id="2147483664" r:id="rId9"/>
    <p:sldLayoutId id="2147483665" r:id="rId10"/>
    <p:sldLayoutId id="2147483666" r:id="rId11"/>
    <p:sldLayoutId id="2147483673" r:id="rId12"/>
    <p:sldLayoutId id="2147483667" r:id="rId13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Arial" panose="020B0604020202020204" pitchFamily="34" charset="0"/>
        <a:buChar char="•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8732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4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304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7876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187702" indent="-28575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889FE-7B85-40C7-8441-909223A9B3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McDonald’s Management Functions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DC842-2DF4-46F3-AEC5-E38386DA6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8587" y="4739077"/>
            <a:ext cx="9783876" cy="1244214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Group 4 Student Name: </a:t>
            </a:r>
            <a:r>
              <a:rPr lang="en-US" dirty="0"/>
              <a:t>Abarul Islam (211-17-449), Md. Al Imran (211-14-3273), Md. Ali Hasan (201-14-3141), Md. Al- </a:t>
            </a:r>
            <a:r>
              <a:rPr lang="en-US"/>
              <a:t>Amin 203-17-434,</a:t>
            </a:r>
            <a:endParaRPr lang="en-US" dirty="0"/>
          </a:p>
          <a:p>
            <a:r>
              <a:rPr lang="en-US" b="1" dirty="0"/>
              <a:t>Subject: </a:t>
            </a:r>
            <a:r>
              <a:rPr lang="en-US" dirty="0"/>
              <a:t>Fundamental / Business Management (MIS-525, MGT-101)</a:t>
            </a:r>
          </a:p>
          <a:p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EBD242-392B-41F7-BEDA-449D3647D4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1700" y="89338"/>
            <a:ext cx="1378021" cy="482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61678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AF4B2-1DB7-414F-A4A4-4F72BEAFA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A3B9A3-E4C7-4E87-9EAE-EBDC28D24C1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 dirty="0"/>
              <a:t>Select appropriate goals and measure for achieving the objective</a:t>
            </a:r>
          </a:p>
          <a:p>
            <a:r>
              <a:rPr lang="en-US" sz="2400" dirty="0"/>
              <a:t>Resources available are effectively utilized toward the achievement</a:t>
            </a:r>
          </a:p>
          <a:p>
            <a:r>
              <a:rPr lang="en-US" sz="2400" dirty="0"/>
              <a:t>Assisting developing Strategy and implement decisions</a:t>
            </a:r>
          </a:p>
          <a:p>
            <a:r>
              <a:rPr lang="en-US" sz="2400" dirty="0"/>
              <a:t>Planning for best quick service</a:t>
            </a: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81F798CD-0BDB-4DA9-B39D-6BD16DAABF6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14558" r="14558"/>
          <a:stretch>
            <a:fillRect/>
          </a:stretch>
        </p:blipFill>
        <p:spPr/>
      </p:pic>
      <p:sp>
        <p:nvSpPr>
          <p:cNvPr id="33" name="Content Placeholder 32">
            <a:extLst>
              <a:ext uri="{FF2B5EF4-FFF2-40B4-BE49-F238E27FC236}">
                <a16:creationId xmlns:a16="http://schemas.microsoft.com/office/drawing/2014/main" id="{D952927E-AEC4-40FF-ABBD-2A3BE13F3061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sz="5400" dirty="0"/>
              <a:t>Planning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6932AEF-1F6A-40CB-B0F3-C12CEDF269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48" y="6299174"/>
            <a:ext cx="1378021" cy="482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32691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AF4B2-1DB7-414F-A4A4-4F72BEAFA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A3B9A3-E4C7-4E87-9EAE-EBDC28D24C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86246" y="1940394"/>
            <a:ext cx="4858460" cy="4060911"/>
          </a:xfrm>
        </p:spPr>
        <p:txBody>
          <a:bodyPr/>
          <a:lstStyle/>
          <a:p>
            <a:r>
              <a:rPr lang="en-US" sz="1900" dirty="0"/>
              <a:t>Establishment of the organizational structure</a:t>
            </a:r>
          </a:p>
          <a:p>
            <a:r>
              <a:rPr lang="en-US" sz="1900" dirty="0"/>
              <a:t>Emphasis on division, coordination, control of task and Information</a:t>
            </a:r>
          </a:p>
          <a:p>
            <a:r>
              <a:rPr lang="en-US" sz="1900" dirty="0"/>
              <a:t>Customer and Employee are more important assets of the organization need to handle them in a organized way</a:t>
            </a:r>
          </a:p>
          <a:p>
            <a:r>
              <a:rPr lang="en-US" sz="1900" dirty="0"/>
              <a:t>Built up organizational culture and improves employee creativity and motivation</a:t>
            </a:r>
          </a:p>
          <a:p>
            <a:r>
              <a:rPr lang="en-US" sz="1900" dirty="0"/>
              <a:t>Enhance competitive advantage</a:t>
            </a:r>
          </a:p>
          <a:p>
            <a:r>
              <a:rPr lang="en-US" sz="1900" dirty="0"/>
              <a:t>Quality to be maintained for all types or terms</a:t>
            </a:r>
          </a:p>
        </p:txBody>
      </p:sp>
      <p:sp>
        <p:nvSpPr>
          <p:cNvPr id="33" name="Content Placeholder 32">
            <a:extLst>
              <a:ext uri="{FF2B5EF4-FFF2-40B4-BE49-F238E27FC236}">
                <a16:creationId xmlns:a16="http://schemas.microsoft.com/office/drawing/2014/main" id="{D952927E-AEC4-40FF-ABBD-2A3BE13F3061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sz="5400" dirty="0"/>
              <a:t>Organizing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6932AEF-1F6A-40CB-B0F3-C12CEDF269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48" y="6299174"/>
            <a:ext cx="1378021" cy="482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1AEE8893-7177-4805-830D-538EF316ADD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17408" r="1740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35533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AF4B2-1DB7-414F-A4A4-4F72BEAFA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Controlling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A3B9A3-E4C7-4E87-9EAE-EBDC28D24C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0617" y="2113935"/>
            <a:ext cx="5397623" cy="4247186"/>
          </a:xfrm>
        </p:spPr>
        <p:txBody>
          <a:bodyPr/>
          <a:lstStyle/>
          <a:p>
            <a:r>
              <a:rPr lang="en-US" sz="2100" dirty="0"/>
              <a:t>Evaluation and ensure enhance performance</a:t>
            </a:r>
          </a:p>
          <a:p>
            <a:r>
              <a:rPr lang="en-US" sz="2100" dirty="0"/>
              <a:t>Training employee</a:t>
            </a:r>
          </a:p>
          <a:p>
            <a:r>
              <a:rPr lang="en-US" sz="2100" dirty="0"/>
              <a:t>Need worker motivation </a:t>
            </a:r>
          </a:p>
          <a:p>
            <a:r>
              <a:rPr lang="en-US" sz="2100" dirty="0"/>
              <a:t>Need to maintain employee work standard</a:t>
            </a:r>
          </a:p>
          <a:p>
            <a:r>
              <a:rPr lang="en-US" sz="2100" dirty="0"/>
              <a:t>Need to control employee so that they can make sure that they are abiding by supplier’s recommendation </a:t>
            </a:r>
          </a:p>
          <a:p>
            <a:r>
              <a:rPr lang="en-US" sz="2100" dirty="0"/>
              <a:t>Controlling the benchmark and improving any shortcoming </a:t>
            </a:r>
          </a:p>
          <a:p>
            <a:r>
              <a:rPr lang="en-US" sz="2100" dirty="0"/>
              <a:t>Need to create a positive brand image</a:t>
            </a:r>
          </a:p>
        </p:txBody>
      </p:sp>
      <p:sp>
        <p:nvSpPr>
          <p:cNvPr id="33" name="Content Placeholder 32">
            <a:extLst>
              <a:ext uri="{FF2B5EF4-FFF2-40B4-BE49-F238E27FC236}">
                <a16:creationId xmlns:a16="http://schemas.microsoft.com/office/drawing/2014/main" id="{D952927E-AEC4-40FF-ABBD-2A3BE13F3061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sz="5400" dirty="0"/>
              <a:t>Controlling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6932AEF-1F6A-40CB-B0F3-C12CEDF269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48" y="6299174"/>
            <a:ext cx="1378021" cy="482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F33054E6-45A9-4EC1-8665-87010A46F73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10505" r="1050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92981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AF4B2-1DB7-414F-A4A4-4F72BEAFA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A3B9A3-E4C7-4E87-9EAE-EBDC28D24C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4185" y="1856481"/>
            <a:ext cx="5619565" cy="4247186"/>
          </a:xfrm>
        </p:spPr>
        <p:txBody>
          <a:bodyPr/>
          <a:lstStyle/>
          <a:p>
            <a:r>
              <a:rPr lang="en-US" dirty="0"/>
              <a:t>Contribute to the achievement of organizational goal</a:t>
            </a:r>
          </a:p>
          <a:p>
            <a:r>
              <a:rPr lang="en-US" dirty="0"/>
              <a:t>Formulation of clear vision and empowering organizational culture</a:t>
            </a:r>
          </a:p>
          <a:p>
            <a:r>
              <a:rPr lang="en-US" dirty="0"/>
              <a:t>Power, influence, persuasion and communication</a:t>
            </a:r>
          </a:p>
          <a:p>
            <a:r>
              <a:rPr lang="en-US" dirty="0"/>
              <a:t>Coordination of employee behavior to ensure all activities in harmony </a:t>
            </a:r>
          </a:p>
          <a:p>
            <a:r>
              <a:rPr lang="en-US" dirty="0"/>
              <a:t>Effectively implement function </a:t>
            </a:r>
          </a:p>
          <a:p>
            <a:r>
              <a:rPr lang="en-US" dirty="0"/>
              <a:t>Improve coordination and motivation </a:t>
            </a:r>
          </a:p>
          <a:p>
            <a:r>
              <a:rPr lang="en-US" dirty="0"/>
              <a:t>Encourage employee to work in group </a:t>
            </a:r>
          </a:p>
          <a:p>
            <a:r>
              <a:rPr lang="en-US" dirty="0"/>
              <a:t>Organizing event, Interaction of employee in different corner and region</a:t>
            </a:r>
          </a:p>
          <a:p>
            <a:r>
              <a:rPr lang="en-US" dirty="0"/>
              <a:t>Leading to store all document to online and facilitate and correction by company Manager</a:t>
            </a:r>
          </a:p>
        </p:txBody>
      </p:sp>
      <p:sp>
        <p:nvSpPr>
          <p:cNvPr id="33" name="Content Placeholder 32">
            <a:extLst>
              <a:ext uri="{FF2B5EF4-FFF2-40B4-BE49-F238E27FC236}">
                <a16:creationId xmlns:a16="http://schemas.microsoft.com/office/drawing/2014/main" id="{D952927E-AEC4-40FF-ABBD-2A3BE13F3061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sz="5400" dirty="0"/>
              <a:t>Leading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6932AEF-1F6A-40CB-B0F3-C12CEDF269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48" y="6299174"/>
            <a:ext cx="1378021" cy="482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1D0AD660-7294-49C6-BD52-49557A1D73F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9579" r="957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885524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187F3-6B4A-40F1-BCC1-2E7D4A05E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Thanks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F83C47-D968-460C-9EA4-09143A0539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If you have any question please let me know.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79524F-2997-4264-8A78-B7BC96BC73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1700" y="89338"/>
            <a:ext cx="1378021" cy="482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9477835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22874644_Trading cards_AAS_v3" id="{4E496154-558D-4612-A753-0794614ED79B}" vid="{A8FAAD10-755F-4F52-9B7F-8A15476B6C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6F44E19-6F9C-40C6-8F6B-82886B90190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505DA89-9689-4EB7-83A3-32913C232C3C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A70FA373-FC71-43C5-B962-D433940CCD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Trading cards</Template>
  <TotalTime>184</TotalTime>
  <Words>264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Franklin Gothic Book</vt:lpstr>
      <vt:lpstr>Impact</vt:lpstr>
      <vt:lpstr>Crop</vt:lpstr>
      <vt:lpstr>McDonald’s Management Functions</vt:lpstr>
      <vt:lpstr>Planning</vt:lpstr>
      <vt:lpstr>Organizing</vt:lpstr>
      <vt:lpstr>Controlling </vt:lpstr>
      <vt:lpstr>Leading</vt:lpstr>
      <vt:lpstr>Thanks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name</dc:title>
  <dc:creator>Shaharul Hossain</dc:creator>
  <cp:lastModifiedBy>Abarul Islam</cp:lastModifiedBy>
  <cp:revision>18</cp:revision>
  <dcterms:created xsi:type="dcterms:W3CDTF">2021-01-25T03:51:39Z</dcterms:created>
  <dcterms:modified xsi:type="dcterms:W3CDTF">2021-01-27T12:42:54Z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