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7"/>
  </p:notesMasterIdLst>
  <p:sldIdLst>
    <p:sldId id="256" r:id="rId2"/>
    <p:sldId id="258" r:id="rId3"/>
    <p:sldId id="268" r:id="rId4"/>
    <p:sldId id="257" r:id="rId5"/>
    <p:sldId id="259" r:id="rId6"/>
    <p:sldId id="267" r:id="rId7"/>
    <p:sldId id="261" r:id="rId8"/>
    <p:sldId id="281" r:id="rId9"/>
    <p:sldId id="283" r:id="rId10"/>
    <p:sldId id="262" r:id="rId11"/>
    <p:sldId id="271" r:id="rId12"/>
    <p:sldId id="274" r:id="rId13"/>
    <p:sldId id="276" r:id="rId14"/>
    <p:sldId id="277" r:id="rId15"/>
    <p:sldId id="278" r:id="rId16"/>
    <p:sldId id="279" r:id="rId17"/>
    <p:sldId id="273" r:id="rId18"/>
    <p:sldId id="280" r:id="rId19"/>
    <p:sldId id="264" r:id="rId20"/>
    <p:sldId id="265" r:id="rId21"/>
    <p:sldId id="284" r:id="rId22"/>
    <p:sldId id="286" r:id="rId23"/>
    <p:sldId id="287" r:id="rId24"/>
    <p:sldId id="288" r:id="rId25"/>
    <p:sldId id="28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3" d="100"/>
          <a:sy n="93" d="100"/>
        </p:scale>
        <p:origin x="-96" y="-1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970CAB-132C-664A-83F0-7821A883B4E7}" type="datetimeFigureOut">
              <a:rPr lang="en-US" smtClean="0"/>
              <a:t>04/05/20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A2196C-06C7-8B4C-B251-0A89EC454FD3}" type="slidenum">
              <a:rPr lang="en-GB" smtClean="0"/>
              <a:t>‹#›</a:t>
            </a:fld>
            <a:endParaRPr lang="en-GB"/>
          </a:p>
        </p:txBody>
      </p:sp>
    </p:spTree>
    <p:extLst>
      <p:ext uri="{BB962C8B-B14F-4D97-AF65-F5344CB8AC3E}">
        <p14:creationId xmlns:p14="http://schemas.microsoft.com/office/powerpoint/2010/main" val="5928024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DA2196C-06C7-8B4C-B251-0A89EC454FD3}" type="slidenum">
              <a:rPr lang="en-GB" smtClean="0"/>
              <a:t>17</a:t>
            </a:fld>
            <a:endParaRPr lang="en-GB"/>
          </a:p>
        </p:txBody>
      </p:sp>
    </p:spTree>
    <p:extLst>
      <p:ext uri="{BB962C8B-B14F-4D97-AF65-F5344CB8AC3E}">
        <p14:creationId xmlns:p14="http://schemas.microsoft.com/office/powerpoint/2010/main" val="1755497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DA2196C-06C7-8B4C-B251-0A89EC454FD3}" type="slidenum">
              <a:rPr lang="en-GB" smtClean="0"/>
              <a:t>18</a:t>
            </a:fld>
            <a:endParaRPr lang="en-GB"/>
          </a:p>
        </p:txBody>
      </p:sp>
    </p:spTree>
    <p:extLst>
      <p:ext uri="{BB962C8B-B14F-4D97-AF65-F5344CB8AC3E}">
        <p14:creationId xmlns:p14="http://schemas.microsoft.com/office/powerpoint/2010/main" val="1755497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A98AF03-7270-45C2-A683-C5E353EF01A5}" type="datetime4">
              <a:rPr lang="en-US" smtClean="0"/>
              <a:pPr/>
              <a:t>May 4, 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May 4,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May 4,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May 4,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May 4,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May 4,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B4F123-1704-49AC-9D15-C4B1462B8014}" type="datetime4">
              <a:rPr lang="en-US" smtClean="0"/>
              <a:pPr/>
              <a:t>May 4,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May 4, 2020</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May 4,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FC49BF1-FCD3-4395-8FF6-0047AF66228E}" type="datetime4">
              <a:rPr lang="en-US" smtClean="0"/>
              <a:pPr/>
              <a:t>May 4, 2020</a:t>
            </a:fld>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May 4, 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6C01193-8287-4834-A286-6B880643E934}" type="datetime4">
              <a:rPr lang="en-US" smtClean="0"/>
              <a:pPr/>
              <a:t>May 4, 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2708476"/>
            <a:ext cx="9144000" cy="832583"/>
          </a:xfrm>
        </p:spPr>
        <p:txBody>
          <a:bodyPr>
            <a:noAutofit/>
          </a:bodyPr>
          <a:lstStyle/>
          <a:p>
            <a:pPr algn="ctr"/>
            <a:r>
              <a:rPr lang="en-GB" sz="4400" b="1" dirty="0" smtClean="0">
                <a:solidFill>
                  <a:srgbClr val="FF0000"/>
                </a:solidFill>
              </a:rPr>
              <a:t>Entrepreneurship Development </a:t>
            </a:r>
            <a:endParaRPr lang="en-GB" sz="4400" b="1" dirty="0">
              <a:solidFill>
                <a:srgbClr val="FF0000"/>
              </a:solidFill>
            </a:endParaRPr>
          </a:p>
        </p:txBody>
      </p:sp>
      <p:sp>
        <p:nvSpPr>
          <p:cNvPr id="3" name="Subtitle 2"/>
          <p:cNvSpPr>
            <a:spLocks noGrp="1"/>
          </p:cNvSpPr>
          <p:nvPr>
            <p:ph type="subTitle" idx="1"/>
          </p:nvPr>
        </p:nvSpPr>
        <p:spPr>
          <a:xfrm>
            <a:off x="1344707" y="3541059"/>
            <a:ext cx="7799294" cy="599155"/>
          </a:xfrm>
        </p:spPr>
        <p:txBody>
          <a:bodyPr>
            <a:noAutofit/>
          </a:bodyPr>
          <a:lstStyle/>
          <a:p>
            <a:pPr algn="r"/>
            <a:r>
              <a:rPr lang="en-GB" sz="2800" b="1" dirty="0" smtClean="0">
                <a:solidFill>
                  <a:schemeClr val="accent3"/>
                </a:solidFill>
              </a:rPr>
              <a:t>BUS 304</a:t>
            </a:r>
          </a:p>
          <a:p>
            <a:pPr algn="ctr"/>
            <a:r>
              <a:rPr lang="en-GB" sz="3600" b="1" dirty="0" smtClean="0">
                <a:solidFill>
                  <a:schemeClr val="bg2">
                    <a:lumMod val="50000"/>
                  </a:schemeClr>
                </a:solidFill>
              </a:rPr>
              <a:t>                       Module- 1</a:t>
            </a:r>
          </a:p>
          <a:p>
            <a:pPr algn="ctr"/>
            <a:r>
              <a:rPr lang="en-GB" sz="3600" b="1" dirty="0" smtClean="0">
                <a:solidFill>
                  <a:schemeClr val="tx1">
                    <a:lumMod val="95000"/>
                    <a:lumOff val="5000"/>
                  </a:schemeClr>
                </a:solidFill>
              </a:rPr>
              <a:t>Fundamental of </a:t>
            </a:r>
            <a:r>
              <a:rPr lang="en-GB" sz="3600" b="1" dirty="0">
                <a:solidFill>
                  <a:schemeClr val="tx1">
                    <a:lumMod val="95000"/>
                    <a:lumOff val="5000"/>
                  </a:schemeClr>
                </a:solidFill>
              </a:rPr>
              <a:t>Entrepreneurship</a:t>
            </a:r>
            <a:endParaRPr lang="en-GB" sz="3600" b="1" dirty="0" smtClean="0">
              <a:solidFill>
                <a:schemeClr val="tx1">
                  <a:lumMod val="95000"/>
                  <a:lumOff val="5000"/>
                </a:schemeClr>
              </a:solidFill>
            </a:endParaRPr>
          </a:p>
        </p:txBody>
      </p:sp>
    </p:spTree>
    <p:extLst>
      <p:ext uri="{BB962C8B-B14F-4D97-AF65-F5344CB8AC3E}">
        <p14:creationId xmlns:p14="http://schemas.microsoft.com/office/powerpoint/2010/main" val="147932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3" name="Content Placeholder 2"/>
          <p:cNvSpPr>
            <a:spLocks noGrp="1"/>
          </p:cNvSpPr>
          <p:nvPr>
            <p:ph idx="1"/>
          </p:nvPr>
        </p:nvSpPr>
        <p:spPr/>
        <p:txBody>
          <a:bodyPr>
            <a:normAutofit fontScale="85000" lnSpcReduction="10000"/>
          </a:bodyPr>
          <a:lstStyle/>
          <a:p>
            <a:pPr marL="68580" lvl="0" indent="0">
              <a:buNone/>
            </a:pPr>
            <a:r>
              <a:rPr lang="en-US" b="1" dirty="0" smtClean="0">
                <a:solidFill>
                  <a:schemeClr val="bg2">
                    <a:lumMod val="50000"/>
                  </a:schemeClr>
                </a:solidFill>
              </a:rPr>
              <a:t>      Ensure </a:t>
            </a:r>
            <a:r>
              <a:rPr lang="en-US" b="1" dirty="0">
                <a:solidFill>
                  <a:schemeClr val="bg2">
                    <a:lumMod val="50000"/>
                  </a:schemeClr>
                </a:solidFill>
              </a:rPr>
              <a:t>Financial Stability</a:t>
            </a:r>
            <a:r>
              <a:rPr lang="en-US" dirty="0"/>
              <a:t> </a:t>
            </a:r>
            <a:endParaRPr lang="en-US" dirty="0" smtClean="0"/>
          </a:p>
          <a:p>
            <a:pPr marL="68580" indent="0" algn="just">
              <a:buNone/>
            </a:pPr>
            <a:r>
              <a:rPr lang="en-MY" dirty="0" smtClean="0"/>
              <a:t>Though financial estability </a:t>
            </a:r>
            <a:r>
              <a:rPr lang="en-MY" dirty="0"/>
              <a:t>is not a </a:t>
            </a:r>
            <a:r>
              <a:rPr lang="en-MY" dirty="0" smtClean="0"/>
              <a:t>vital </a:t>
            </a:r>
            <a:r>
              <a:rPr lang="en-MY" dirty="0"/>
              <a:t>requirement but is definitely recommended. While entrepreneurs have built successful businesses while being less than financially flush (think of Facebook founder Mark Zuckerberg as a college student), starting out with an adequate cash supply and ensuring ongoing funding can only help an aspiring entrepreneur, increasing his or her personal runway and give him more time to work on building a successful business, rather than worrying about making quick money.</a:t>
            </a:r>
          </a:p>
          <a:p>
            <a:pPr marL="525780" lvl="0" indent="-457200">
              <a:buAutoNum type="arabicPeriod"/>
            </a:pPr>
            <a:endParaRPr lang="en-MY" b="1" dirty="0"/>
          </a:p>
          <a:p>
            <a:endParaRPr lang="en-GB" dirty="0"/>
          </a:p>
        </p:txBody>
      </p:sp>
    </p:spTree>
    <p:extLst>
      <p:ext uri="{BB962C8B-B14F-4D97-AF65-F5344CB8AC3E}">
        <p14:creationId xmlns:p14="http://schemas.microsoft.com/office/powerpoint/2010/main" val="2081466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3" name="Content Placeholder 2"/>
          <p:cNvSpPr>
            <a:spLocks noGrp="1"/>
          </p:cNvSpPr>
          <p:nvPr>
            <p:ph idx="1"/>
          </p:nvPr>
        </p:nvSpPr>
        <p:spPr>
          <a:xfrm>
            <a:off x="450630" y="2050561"/>
            <a:ext cx="8179585" cy="3508977"/>
          </a:xfrm>
        </p:spPr>
        <p:txBody>
          <a:bodyPr>
            <a:normAutofit fontScale="85000" lnSpcReduction="20000"/>
          </a:bodyPr>
          <a:lstStyle/>
          <a:p>
            <a:pPr marL="68580" lvl="0" indent="0">
              <a:buNone/>
            </a:pPr>
            <a:r>
              <a:rPr lang="en-US" b="1" dirty="0">
                <a:solidFill>
                  <a:srgbClr val="74A510"/>
                </a:solidFill>
              </a:rPr>
              <a:t> </a:t>
            </a:r>
            <a:r>
              <a:rPr lang="en-US" b="1" dirty="0" smtClean="0">
                <a:solidFill>
                  <a:srgbClr val="74A510"/>
                </a:solidFill>
              </a:rPr>
              <a:t>   Build </a:t>
            </a:r>
            <a:r>
              <a:rPr lang="en-US" b="1" dirty="0">
                <a:solidFill>
                  <a:srgbClr val="74A510"/>
                </a:solidFill>
              </a:rPr>
              <a:t>a Diverse Skill Set</a:t>
            </a:r>
            <a:r>
              <a:rPr lang="en-US" dirty="0"/>
              <a:t> </a:t>
            </a:r>
            <a:endParaRPr lang="en-MY" b="1" dirty="0"/>
          </a:p>
          <a:p>
            <a:pPr marL="68580" lvl="0" indent="0" algn="just">
              <a:buNone/>
            </a:pPr>
            <a:r>
              <a:rPr lang="en-MY" dirty="0"/>
              <a:t>Once a person has strong finances, it is important to build a diverse set of skills and then apply those skills in the real world. The beauty of step two is it can be done concurrently with step one.</a:t>
            </a:r>
          </a:p>
          <a:p>
            <a:pPr marL="68580" indent="0" algn="just">
              <a:buNone/>
            </a:pPr>
            <a:endParaRPr lang="en-US" dirty="0" smtClean="0"/>
          </a:p>
          <a:p>
            <a:pPr marL="68580" indent="0" algn="just">
              <a:buNone/>
            </a:pPr>
            <a:r>
              <a:rPr lang="en-US" dirty="0" smtClean="0"/>
              <a:t>Building </a:t>
            </a:r>
            <a:r>
              <a:rPr lang="en-US" dirty="0"/>
              <a:t>a skill set can be achieved through learning and trying new tasks in real-world settings. For example, if an aspiring entrepreneur has a background in finance, he can move into a sales role at his existing company to learn the soft skills necessary to be successful. Once a diverse skill set is built, it gives an entrepreneur a toolkit that he can rely on when he is faced with the inevitability of tough situations.</a:t>
            </a:r>
            <a:r>
              <a:rPr lang="en-MY" dirty="0"/>
              <a:t> </a:t>
            </a:r>
            <a:endParaRPr lang="en-MY" b="1" dirty="0"/>
          </a:p>
          <a:p>
            <a:endParaRPr lang="en-GB" dirty="0"/>
          </a:p>
        </p:txBody>
      </p:sp>
    </p:spTree>
    <p:extLst>
      <p:ext uri="{BB962C8B-B14F-4D97-AF65-F5344CB8AC3E}">
        <p14:creationId xmlns:p14="http://schemas.microsoft.com/office/powerpoint/2010/main" val="3170526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3" name="Content Placeholder 2"/>
          <p:cNvSpPr>
            <a:spLocks noGrp="1"/>
          </p:cNvSpPr>
          <p:nvPr>
            <p:ph idx="1"/>
          </p:nvPr>
        </p:nvSpPr>
        <p:spPr>
          <a:xfrm>
            <a:off x="450629" y="1993566"/>
            <a:ext cx="8179585" cy="3440947"/>
          </a:xfrm>
        </p:spPr>
        <p:txBody>
          <a:bodyPr>
            <a:normAutofit fontScale="92500" lnSpcReduction="10000"/>
          </a:bodyPr>
          <a:lstStyle/>
          <a:p>
            <a:pPr marL="68580" lvl="0" indent="0" algn="just">
              <a:buNone/>
            </a:pPr>
            <a:r>
              <a:rPr lang="en-US" b="1" dirty="0">
                <a:solidFill>
                  <a:srgbClr val="74A510"/>
                </a:solidFill>
              </a:rPr>
              <a:t> </a:t>
            </a:r>
            <a:r>
              <a:rPr lang="en-US" b="1" dirty="0" smtClean="0">
                <a:solidFill>
                  <a:srgbClr val="74A510"/>
                </a:solidFill>
              </a:rPr>
              <a:t>    </a:t>
            </a:r>
            <a:r>
              <a:rPr lang="en-US" b="1" dirty="0">
                <a:solidFill>
                  <a:srgbClr val="74A510"/>
                </a:solidFill>
              </a:rPr>
              <a:t>Consume Content Across Multiple Channels</a:t>
            </a:r>
            <a:r>
              <a:rPr lang="en-US" dirty="0"/>
              <a:t> </a:t>
            </a:r>
            <a:endParaRPr lang="en-MY" b="1" dirty="0"/>
          </a:p>
          <a:p>
            <a:pPr marL="68580" indent="0" algn="just">
              <a:buNone/>
            </a:pPr>
            <a:r>
              <a:rPr lang="en-US" dirty="0"/>
              <a:t>As important as building a diverse skill set is, the need to consume a diverse array of content is equally so. This content can be in the form of podcasts, books, articles or lectures. The important thing is that the content, no matter the channel, should be varied in what it covers. An aspiring entrepreneur should always familiarize himself with the world around him so he can look at industries with a fresh perspective, giving him the ability to build a business around a specific</a:t>
            </a:r>
            <a:r>
              <a:rPr lang="en-MY" dirty="0"/>
              <a:t> </a:t>
            </a:r>
            <a:r>
              <a:rPr lang="en-MY" dirty="0" smtClean="0"/>
              <a:t>sector. </a:t>
            </a:r>
            <a:endParaRPr lang="en-MY" b="1" dirty="0"/>
          </a:p>
          <a:p>
            <a:endParaRPr lang="en-GB" dirty="0"/>
          </a:p>
        </p:txBody>
      </p:sp>
    </p:spTree>
    <p:extLst>
      <p:ext uri="{BB962C8B-B14F-4D97-AF65-F5344CB8AC3E}">
        <p14:creationId xmlns:p14="http://schemas.microsoft.com/office/powerpoint/2010/main" val="2691496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4" name="Rectangle 3"/>
          <p:cNvSpPr/>
          <p:nvPr/>
        </p:nvSpPr>
        <p:spPr>
          <a:xfrm>
            <a:off x="559871" y="2062181"/>
            <a:ext cx="8070344" cy="3108543"/>
          </a:xfrm>
          <a:prstGeom prst="rect">
            <a:avLst/>
          </a:prstGeom>
        </p:spPr>
        <p:txBody>
          <a:bodyPr wrap="square">
            <a:spAutoFit/>
          </a:bodyPr>
          <a:lstStyle/>
          <a:p>
            <a:pPr lvl="0" algn="just"/>
            <a:r>
              <a:rPr lang="en-US" b="1" dirty="0">
                <a:solidFill>
                  <a:srgbClr val="74A510"/>
                </a:solidFill>
              </a:rPr>
              <a:t> </a:t>
            </a:r>
            <a:r>
              <a:rPr lang="en-US" b="1" dirty="0" smtClean="0">
                <a:solidFill>
                  <a:srgbClr val="74A510"/>
                </a:solidFill>
              </a:rPr>
              <a:t>    </a:t>
            </a:r>
            <a:r>
              <a:rPr lang="en-US" b="1" dirty="0">
                <a:solidFill>
                  <a:srgbClr val="74A510"/>
                </a:solidFill>
              </a:rPr>
              <a:t>Identify a Problem to Solve</a:t>
            </a:r>
            <a:r>
              <a:rPr lang="en-US" dirty="0"/>
              <a:t> </a:t>
            </a:r>
            <a:endParaRPr lang="en-US" dirty="0" smtClean="0"/>
          </a:p>
          <a:p>
            <a:pPr lvl="0" algn="just"/>
            <a:endParaRPr lang="en-MY" b="1" dirty="0"/>
          </a:p>
          <a:p>
            <a:pPr lvl="0" algn="just"/>
            <a:r>
              <a:rPr lang="en-MY" sz="2000" dirty="0" smtClean="0"/>
              <a:t>“Where there is a problem , there is opportunity” across </a:t>
            </a:r>
            <a:r>
              <a:rPr lang="en-MY" sz="2000" dirty="0"/>
              <a:t>multiple channels, an aspiring entrepreneur is able to identify various problems to solve</a:t>
            </a:r>
            <a:r>
              <a:rPr lang="en-MY" sz="2000" dirty="0" smtClean="0"/>
              <a:t>.  </a:t>
            </a:r>
            <a:r>
              <a:rPr lang="en-MY" sz="2000" dirty="0"/>
              <a:t>One business adage dictates that a company's product or service needs to solve a specific pain </a:t>
            </a:r>
            <a:r>
              <a:rPr lang="en-MY" sz="2000" dirty="0" smtClean="0"/>
              <a:t>point either </a:t>
            </a:r>
            <a:r>
              <a:rPr lang="en-MY" sz="2000" dirty="0"/>
              <a:t>for another business or for a consumer group. Through the identification of a problem, an aspiring entrepreneur is able to build a business around solving that problem</a:t>
            </a:r>
            <a:r>
              <a:rPr lang="en-MY" sz="2000" dirty="0" smtClean="0"/>
              <a:t>.</a:t>
            </a:r>
            <a:endParaRPr lang="en-MY" sz="2000" dirty="0"/>
          </a:p>
        </p:txBody>
      </p:sp>
    </p:spTree>
    <p:extLst>
      <p:ext uri="{BB962C8B-B14F-4D97-AF65-F5344CB8AC3E}">
        <p14:creationId xmlns:p14="http://schemas.microsoft.com/office/powerpoint/2010/main" val="3181392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3" name="Content Placeholder 2"/>
          <p:cNvSpPr>
            <a:spLocks noGrp="1"/>
          </p:cNvSpPr>
          <p:nvPr>
            <p:ph idx="1"/>
          </p:nvPr>
        </p:nvSpPr>
        <p:spPr/>
        <p:txBody>
          <a:bodyPr>
            <a:normAutofit/>
          </a:bodyPr>
          <a:lstStyle/>
          <a:p>
            <a:pPr marL="525780" lvl="0" indent="-457200">
              <a:buAutoNum type="arabicPeriod"/>
            </a:pPr>
            <a:endParaRPr lang="en-MY" b="1" dirty="0"/>
          </a:p>
          <a:p>
            <a:endParaRPr lang="en-GB" dirty="0"/>
          </a:p>
        </p:txBody>
      </p:sp>
      <p:sp>
        <p:nvSpPr>
          <p:cNvPr id="4" name="Rectangle 3"/>
          <p:cNvSpPr/>
          <p:nvPr/>
        </p:nvSpPr>
        <p:spPr>
          <a:xfrm>
            <a:off x="655459" y="1859340"/>
            <a:ext cx="7974756" cy="3046988"/>
          </a:xfrm>
          <a:prstGeom prst="rect">
            <a:avLst/>
          </a:prstGeom>
        </p:spPr>
        <p:txBody>
          <a:bodyPr wrap="square">
            <a:spAutoFit/>
          </a:bodyPr>
          <a:lstStyle/>
          <a:p>
            <a:pPr algn="just"/>
            <a:r>
              <a:rPr lang="en-US" sz="2400" b="1" dirty="0">
                <a:solidFill>
                  <a:srgbClr val="74A510"/>
                </a:solidFill>
              </a:rPr>
              <a:t>Entrepreneurs create </a:t>
            </a:r>
            <a:r>
              <a:rPr lang="en-US" sz="2400" b="1" dirty="0" smtClean="0">
                <a:solidFill>
                  <a:srgbClr val="74A510"/>
                </a:solidFill>
              </a:rPr>
              <a:t>jobs</a:t>
            </a:r>
            <a:r>
              <a:rPr lang="en-US" sz="2400" b="1" dirty="0">
                <a:solidFill>
                  <a:srgbClr val="74A510"/>
                </a:solidFill>
              </a:rPr>
              <a:t> </a:t>
            </a:r>
            <a:r>
              <a:rPr lang="en-US" sz="2400" b="1" dirty="0" smtClean="0">
                <a:solidFill>
                  <a:srgbClr val="74A510"/>
                </a:solidFill>
              </a:rPr>
              <a:t> </a:t>
            </a:r>
          </a:p>
          <a:p>
            <a:pPr algn="just"/>
            <a:r>
              <a:rPr lang="en-US" sz="2400" dirty="0" smtClean="0"/>
              <a:t>Without </a:t>
            </a:r>
            <a:r>
              <a:rPr lang="en-US" sz="2400" dirty="0"/>
              <a:t>entrepreneurs, jobs wouldn’t exist. Entrepreneurs take on the risk to employ themselves. Their ambition to continue their business’ growth eventually leads to the creation of new jobs. As their business continues to grow, even more jobs are created. Thus, lowering unemployment rates while helping people feed their families.</a:t>
            </a:r>
            <a:r>
              <a:rPr lang="en-MY" sz="2400" dirty="0"/>
              <a:t> </a:t>
            </a:r>
            <a:endParaRPr lang="en-GB" sz="2400" dirty="0"/>
          </a:p>
        </p:txBody>
      </p:sp>
    </p:spTree>
    <p:extLst>
      <p:ext uri="{BB962C8B-B14F-4D97-AF65-F5344CB8AC3E}">
        <p14:creationId xmlns:p14="http://schemas.microsoft.com/office/powerpoint/2010/main" val="1068287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4" name="Rectangle 3"/>
          <p:cNvSpPr/>
          <p:nvPr/>
        </p:nvSpPr>
        <p:spPr>
          <a:xfrm>
            <a:off x="450629" y="1997839"/>
            <a:ext cx="8179586" cy="4401205"/>
          </a:xfrm>
          <a:prstGeom prst="rect">
            <a:avLst/>
          </a:prstGeom>
        </p:spPr>
        <p:txBody>
          <a:bodyPr wrap="square">
            <a:spAutoFit/>
          </a:bodyPr>
          <a:lstStyle/>
          <a:p>
            <a:pPr lvl="0"/>
            <a:r>
              <a:rPr lang="en-US" sz="2000" b="1" dirty="0" smtClean="0">
                <a:solidFill>
                  <a:srgbClr val="74A510"/>
                </a:solidFill>
              </a:rPr>
              <a:t>    Entrepreneurs innovate</a:t>
            </a:r>
            <a:endParaRPr lang="en-US" sz="2000" dirty="0" smtClean="0">
              <a:solidFill>
                <a:srgbClr val="74A510"/>
              </a:solidFill>
            </a:endParaRPr>
          </a:p>
          <a:p>
            <a:pPr lvl="0"/>
            <a:r>
              <a:rPr lang="en-US" sz="2000" dirty="0" smtClean="0"/>
              <a:t>Some </a:t>
            </a:r>
            <a:r>
              <a:rPr lang="en-US" sz="2000" dirty="0"/>
              <a:t>of the greatest technologies in today’s society have come from businesses. The technological advances come out of a need to solve a problem, create efficiencies, or improve the world. Thus, in periods where there’s more advancement in technology, it’s usually due to the work of an entrepreneur. </a:t>
            </a:r>
            <a:endParaRPr lang="en-US" sz="2000" dirty="0" smtClean="0"/>
          </a:p>
          <a:p>
            <a:pPr lvl="0"/>
            <a:endParaRPr lang="en-US" sz="2000" dirty="0"/>
          </a:p>
          <a:p>
            <a:r>
              <a:rPr lang="en-US" sz="2000" b="1" dirty="0" smtClean="0">
                <a:solidFill>
                  <a:srgbClr val="74A510"/>
                </a:solidFill>
              </a:rPr>
              <a:t>      Entrepreneurs </a:t>
            </a:r>
            <a:r>
              <a:rPr lang="en-US" sz="2000" b="1" dirty="0">
                <a:solidFill>
                  <a:srgbClr val="74A510"/>
                </a:solidFill>
              </a:rPr>
              <a:t>create </a:t>
            </a:r>
            <a:r>
              <a:rPr lang="en-US" sz="2000" b="1" dirty="0" smtClean="0">
                <a:solidFill>
                  <a:srgbClr val="74A510"/>
                </a:solidFill>
              </a:rPr>
              <a:t>change</a:t>
            </a:r>
            <a:endParaRPr lang="en-US" sz="2000" b="1" dirty="0">
              <a:solidFill>
                <a:srgbClr val="74A510"/>
              </a:solidFill>
            </a:endParaRPr>
          </a:p>
          <a:p>
            <a:pPr algn="just"/>
            <a:r>
              <a:rPr lang="en-US" sz="2000" dirty="0" smtClean="0"/>
              <a:t>Entrepreneurs </a:t>
            </a:r>
            <a:r>
              <a:rPr lang="en-US" sz="2000" dirty="0"/>
              <a:t>dream big so naturally some of their ideas will make worldwide change. They might create a new </a:t>
            </a:r>
            <a:r>
              <a:rPr lang="en-US" sz="2000" dirty="0" smtClean="0"/>
              <a:t>product </a:t>
            </a:r>
            <a:r>
              <a:rPr lang="en-US" sz="2000" dirty="0"/>
              <a:t> that solves a burning problem or take on the challenge to explore something never explored before. Many believe in improving the world with their products, ideas or businesses. </a:t>
            </a:r>
            <a:endParaRPr lang="en-MY" sz="2000" dirty="0"/>
          </a:p>
          <a:p>
            <a:pPr lvl="0"/>
            <a:endParaRPr lang="en-MY" sz="2000" dirty="0"/>
          </a:p>
        </p:txBody>
      </p:sp>
    </p:spTree>
    <p:extLst>
      <p:ext uri="{BB962C8B-B14F-4D97-AF65-F5344CB8AC3E}">
        <p14:creationId xmlns:p14="http://schemas.microsoft.com/office/powerpoint/2010/main" val="408182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29" y="1027664"/>
            <a:ext cx="8179586" cy="624537"/>
          </a:xfrm>
        </p:spPr>
        <p:txBody>
          <a:bodyPr>
            <a:normAutofit/>
          </a:bodyPr>
          <a:lstStyle/>
          <a:p>
            <a:pPr algn="ctr"/>
            <a:r>
              <a:rPr lang="en-GB" sz="3200" b="1" dirty="0" smtClean="0">
                <a:solidFill>
                  <a:srgbClr val="FF0000"/>
                </a:solidFill>
              </a:rPr>
              <a:t>The Characteristics Entrepreneurship</a:t>
            </a:r>
            <a:endParaRPr lang="en-GB" sz="3200" dirty="0"/>
          </a:p>
        </p:txBody>
      </p:sp>
      <p:sp>
        <p:nvSpPr>
          <p:cNvPr id="4" name="Rectangle 3"/>
          <p:cNvSpPr/>
          <p:nvPr/>
        </p:nvSpPr>
        <p:spPr>
          <a:xfrm>
            <a:off x="628149" y="2836605"/>
            <a:ext cx="7892823" cy="2862323"/>
          </a:xfrm>
          <a:prstGeom prst="rect">
            <a:avLst/>
          </a:prstGeom>
        </p:spPr>
        <p:txBody>
          <a:bodyPr wrap="square">
            <a:spAutoFit/>
          </a:bodyPr>
          <a:lstStyle/>
          <a:p>
            <a:pPr lvl="0" algn="just"/>
            <a:r>
              <a:rPr lang="en-US" b="1" dirty="0">
                <a:solidFill>
                  <a:schemeClr val="bg2">
                    <a:lumMod val="50000"/>
                  </a:schemeClr>
                </a:solidFill>
              </a:rPr>
              <a:t>Entrepreneurs give to </a:t>
            </a:r>
            <a:r>
              <a:rPr lang="en-US" b="1" dirty="0" smtClean="0">
                <a:solidFill>
                  <a:schemeClr val="bg2">
                    <a:lumMod val="50000"/>
                  </a:schemeClr>
                </a:solidFill>
              </a:rPr>
              <a:t>society</a:t>
            </a:r>
            <a:r>
              <a:rPr lang="en-US" dirty="0">
                <a:solidFill>
                  <a:schemeClr val="bg2">
                    <a:lumMod val="50000"/>
                  </a:schemeClr>
                </a:solidFill>
              </a:rPr>
              <a:t> </a:t>
            </a:r>
            <a:endParaRPr lang="en-US" dirty="0" smtClean="0">
              <a:solidFill>
                <a:schemeClr val="bg2">
                  <a:lumMod val="50000"/>
                </a:schemeClr>
              </a:solidFill>
            </a:endParaRPr>
          </a:p>
          <a:p>
            <a:pPr lvl="0" algn="just"/>
            <a:endParaRPr lang="en-US" dirty="0"/>
          </a:p>
          <a:p>
            <a:pPr lvl="0" algn="just"/>
            <a:r>
              <a:rPr lang="en-US" dirty="0" smtClean="0"/>
              <a:t>While </a:t>
            </a:r>
            <a:r>
              <a:rPr lang="en-US" dirty="0"/>
              <a:t>some have this notion of the rich being evil and greedy, they often do more for the greater good than the average person. They </a:t>
            </a:r>
            <a:r>
              <a:rPr lang="en-US" dirty="0">
                <a:solidFill>
                  <a:srgbClr val="000000"/>
                </a:solidFill>
              </a:rPr>
              <a:t>make more money </a:t>
            </a:r>
            <a:r>
              <a:rPr lang="en-US" dirty="0"/>
              <a:t>and thus pay more in taxes which helps fund social services. Entrepreneurs are some of the biggest donors to charities and nonprofits for various causes. Some seek to invest their money in creating solutions to help poorer communities have access to things we take for granted like clean drinking water and good health care.</a:t>
            </a:r>
            <a:endParaRPr lang="en-MY" dirty="0"/>
          </a:p>
        </p:txBody>
      </p:sp>
    </p:spTree>
    <p:extLst>
      <p:ext uri="{BB962C8B-B14F-4D97-AF65-F5344CB8AC3E}">
        <p14:creationId xmlns:p14="http://schemas.microsoft.com/office/powerpoint/2010/main" val="3579975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89" y="1027664"/>
            <a:ext cx="7586725" cy="624537"/>
          </a:xfrm>
        </p:spPr>
        <p:txBody>
          <a:bodyPr>
            <a:normAutofit/>
          </a:bodyPr>
          <a:lstStyle/>
          <a:p>
            <a:r>
              <a:rPr lang="en-GB" sz="3200" b="1" dirty="0">
                <a:solidFill>
                  <a:srgbClr val="FF0000"/>
                </a:solidFill>
              </a:rPr>
              <a:t>The Characteristics Entrepreneurship</a:t>
            </a:r>
            <a:endParaRPr lang="en-GB" sz="3200" dirty="0"/>
          </a:p>
        </p:txBody>
      </p:sp>
      <p:sp>
        <p:nvSpPr>
          <p:cNvPr id="3" name="Content Placeholder 2"/>
          <p:cNvSpPr>
            <a:spLocks noGrp="1"/>
          </p:cNvSpPr>
          <p:nvPr>
            <p:ph idx="1"/>
          </p:nvPr>
        </p:nvSpPr>
        <p:spPr>
          <a:xfrm>
            <a:off x="491595" y="1816056"/>
            <a:ext cx="8138619" cy="4369457"/>
          </a:xfrm>
        </p:spPr>
        <p:txBody>
          <a:bodyPr>
            <a:normAutofit fontScale="85000" lnSpcReduction="20000"/>
          </a:bodyPr>
          <a:lstStyle/>
          <a:p>
            <a:pPr marL="68580" lvl="0" indent="0" algn="just">
              <a:buNone/>
            </a:pPr>
            <a:r>
              <a:rPr lang="en-US" b="1" dirty="0" smtClean="0"/>
              <a:t>       </a:t>
            </a:r>
            <a:r>
              <a:rPr lang="en-US" b="1" dirty="0" smtClean="0">
                <a:solidFill>
                  <a:srgbClr val="74A510"/>
                </a:solidFill>
              </a:rPr>
              <a:t>Entrepreneurship </a:t>
            </a:r>
            <a:r>
              <a:rPr lang="en-US" b="1" dirty="0">
                <a:solidFill>
                  <a:srgbClr val="74A510"/>
                </a:solidFill>
              </a:rPr>
              <a:t>decreases </a:t>
            </a:r>
            <a:r>
              <a:rPr lang="en-US" b="1" dirty="0" smtClean="0">
                <a:solidFill>
                  <a:srgbClr val="74A510"/>
                </a:solidFill>
              </a:rPr>
              <a:t>poverty</a:t>
            </a:r>
            <a:endParaRPr lang="en-US" dirty="0">
              <a:solidFill>
                <a:srgbClr val="74A510"/>
              </a:solidFill>
            </a:endParaRPr>
          </a:p>
          <a:p>
            <a:pPr marL="68580" lvl="0" indent="0" algn="just">
              <a:buNone/>
            </a:pPr>
            <a:r>
              <a:rPr lang="en-US" dirty="0" smtClean="0"/>
              <a:t>In </a:t>
            </a:r>
            <a:r>
              <a:rPr lang="en-US" dirty="0"/>
              <a:t>the spirit of sharing good news, more people are being pulled out of poverty today than ever before. This is likely due to globalization. Being able to connect to millions and billions of people on the internet allows new entrepreneurs to find customers around the world. So, those who want to make money online are able to do so to get out of poverty.</a:t>
            </a:r>
            <a:endParaRPr lang="en-MY" dirty="0"/>
          </a:p>
          <a:p>
            <a:pPr marL="68580" lvl="0" indent="0" algn="just">
              <a:buNone/>
            </a:pPr>
            <a:r>
              <a:rPr lang="en-US" b="1" dirty="0" smtClean="0"/>
              <a:t>      </a:t>
            </a:r>
            <a:r>
              <a:rPr lang="en-US" b="1" dirty="0" smtClean="0">
                <a:solidFill>
                  <a:srgbClr val="74A510"/>
                </a:solidFill>
              </a:rPr>
              <a:t>To </a:t>
            </a:r>
            <a:r>
              <a:rPr lang="en-US" b="1" dirty="0">
                <a:solidFill>
                  <a:srgbClr val="74A510"/>
                </a:solidFill>
              </a:rPr>
              <a:t>change the </a:t>
            </a:r>
            <a:r>
              <a:rPr lang="en-US" b="1" dirty="0" smtClean="0">
                <a:solidFill>
                  <a:srgbClr val="74A510"/>
                </a:solidFill>
              </a:rPr>
              <a:t>world</a:t>
            </a:r>
            <a:endParaRPr lang="en-US" b="1" dirty="0">
              <a:solidFill>
                <a:srgbClr val="74A510"/>
              </a:solidFill>
            </a:endParaRPr>
          </a:p>
          <a:p>
            <a:pPr marL="68580" lvl="0" indent="0" algn="just">
              <a:buNone/>
            </a:pPr>
            <a:r>
              <a:rPr lang="en-US" dirty="0" smtClean="0"/>
              <a:t>Many </a:t>
            </a:r>
            <a:r>
              <a:rPr lang="en-US" dirty="0"/>
              <a:t>entrepreneurs strive to make the world better. Whether entrepreneurs believe in space exploration, eliminating poverty or creating a practical but game-changing product, they ultimately build a brand in service of others. Some entrepreneurs use their business as a way to raise capital quickly to funnel into their noble causes. To social entrepreneurs, building an empire is about creating a better world for everyone. </a:t>
            </a:r>
            <a:endParaRPr lang="en-MY" dirty="0"/>
          </a:p>
          <a:p>
            <a:endParaRPr lang="en-GB" dirty="0"/>
          </a:p>
        </p:txBody>
      </p:sp>
    </p:spTree>
    <p:extLst>
      <p:ext uri="{BB962C8B-B14F-4D97-AF65-F5344CB8AC3E}">
        <p14:creationId xmlns:p14="http://schemas.microsoft.com/office/powerpoint/2010/main" val="4119262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89" y="1027664"/>
            <a:ext cx="7586725" cy="624537"/>
          </a:xfrm>
        </p:spPr>
        <p:txBody>
          <a:bodyPr>
            <a:normAutofit/>
          </a:bodyPr>
          <a:lstStyle/>
          <a:p>
            <a:r>
              <a:rPr lang="en-GB" sz="3200" b="1" dirty="0">
                <a:solidFill>
                  <a:srgbClr val="FF0000"/>
                </a:solidFill>
              </a:rPr>
              <a:t>The Characteristics Entrepreneurship</a:t>
            </a:r>
            <a:endParaRPr lang="en-GB" sz="3200" dirty="0"/>
          </a:p>
        </p:txBody>
      </p:sp>
      <p:sp>
        <p:nvSpPr>
          <p:cNvPr id="3" name="Content Placeholder 2"/>
          <p:cNvSpPr>
            <a:spLocks noGrp="1"/>
          </p:cNvSpPr>
          <p:nvPr>
            <p:ph idx="1"/>
          </p:nvPr>
        </p:nvSpPr>
        <p:spPr>
          <a:xfrm>
            <a:off x="491595" y="1816056"/>
            <a:ext cx="8138619" cy="4369457"/>
          </a:xfrm>
        </p:spPr>
        <p:txBody>
          <a:bodyPr>
            <a:normAutofit fontScale="85000" lnSpcReduction="20000"/>
          </a:bodyPr>
          <a:lstStyle/>
          <a:p>
            <a:pPr marL="68580" lvl="0" indent="0" algn="just">
              <a:buNone/>
            </a:pPr>
            <a:r>
              <a:rPr lang="en-US" b="1" dirty="0">
                <a:solidFill>
                  <a:schemeClr val="bg2">
                    <a:lumMod val="50000"/>
                  </a:schemeClr>
                </a:solidFill>
              </a:rPr>
              <a:t> </a:t>
            </a:r>
            <a:r>
              <a:rPr lang="en-US" b="1" dirty="0" smtClean="0">
                <a:solidFill>
                  <a:schemeClr val="bg2">
                    <a:lumMod val="50000"/>
                  </a:schemeClr>
                </a:solidFill>
              </a:rPr>
              <a:t>   </a:t>
            </a:r>
            <a:r>
              <a:rPr lang="en-US" b="1" dirty="0">
                <a:solidFill>
                  <a:schemeClr val="bg2">
                    <a:lumMod val="50000"/>
                  </a:schemeClr>
                </a:solidFill>
              </a:rPr>
              <a:t>They’re </a:t>
            </a:r>
            <a:r>
              <a:rPr lang="en-US" b="1" dirty="0" smtClean="0">
                <a:solidFill>
                  <a:schemeClr val="bg2">
                    <a:lumMod val="50000"/>
                  </a:schemeClr>
                </a:solidFill>
              </a:rPr>
              <a:t>curious </a:t>
            </a:r>
          </a:p>
          <a:p>
            <a:pPr marL="68580" lvl="0" indent="0" algn="just">
              <a:buNone/>
            </a:pPr>
            <a:r>
              <a:rPr lang="en-US" dirty="0">
                <a:solidFill>
                  <a:schemeClr val="tx1"/>
                </a:solidFill>
              </a:rPr>
              <a:t> Entrepreneurs love finding out the answer to the question, ‘what will </a:t>
            </a:r>
            <a:r>
              <a:rPr lang="en-US" dirty="0" smtClean="0">
                <a:solidFill>
                  <a:schemeClr val="tx1"/>
                </a:solidFill>
              </a:rPr>
              <a:t>happen, if ’ </a:t>
            </a:r>
            <a:r>
              <a:rPr lang="en-US" dirty="0">
                <a:solidFill>
                  <a:schemeClr val="tx1"/>
                </a:solidFill>
              </a:rPr>
              <a:t>t</a:t>
            </a:r>
            <a:r>
              <a:rPr lang="en-US" dirty="0" smtClean="0">
                <a:solidFill>
                  <a:schemeClr val="tx1"/>
                </a:solidFill>
              </a:rPr>
              <a:t>hey’re </a:t>
            </a:r>
            <a:r>
              <a:rPr lang="en-US" dirty="0">
                <a:solidFill>
                  <a:schemeClr val="tx1"/>
                </a:solidFill>
              </a:rPr>
              <a:t>experimental. Entrepreneurs love learning. They regularly read business books to advance their knowledge. So naturally, entrepreneurship appeals to them because </a:t>
            </a:r>
            <a:r>
              <a:rPr lang="en-US" i="1" dirty="0">
                <a:solidFill>
                  <a:schemeClr val="tx1"/>
                </a:solidFill>
              </a:rPr>
              <a:t>doing</a:t>
            </a:r>
            <a:r>
              <a:rPr lang="en-MY" dirty="0">
                <a:solidFill>
                  <a:schemeClr val="tx1"/>
                </a:solidFill>
              </a:rPr>
              <a:t> allows them to learn the most in the shortest amount of time. Their curiosity allows their continued growth. </a:t>
            </a:r>
          </a:p>
          <a:p>
            <a:pPr marL="68580" lvl="0" indent="0" algn="just">
              <a:buNone/>
            </a:pPr>
            <a:r>
              <a:rPr lang="en-US" b="1" dirty="0" smtClean="0">
                <a:solidFill>
                  <a:schemeClr val="tx1"/>
                </a:solidFill>
              </a:rPr>
              <a:t>    </a:t>
            </a:r>
            <a:r>
              <a:rPr lang="en-US" b="1" dirty="0" smtClean="0">
                <a:solidFill>
                  <a:srgbClr val="74A510"/>
                </a:solidFill>
              </a:rPr>
              <a:t>They’re ambitious</a:t>
            </a:r>
          </a:p>
          <a:p>
            <a:pPr marL="68580" lvl="0" indent="0" algn="just">
              <a:buNone/>
            </a:pPr>
            <a:r>
              <a:rPr lang="en-US" dirty="0">
                <a:solidFill>
                  <a:schemeClr val="tx1"/>
                </a:solidFill>
              </a:rPr>
              <a:t> Those who love reaching difficult goals and milestones are made to be entrepreneurs. There’s no limit to how much an entrepreneur can make and so they can always work to achieve higher levels of greatness. Since there’s no limit to what they can achieve, entrepreneurs constantly find themselves growing and achieving more than they ever imagined. When obstacles get presented in front of them, they find the workaround to their goal. Entrepreneurs are unstoppable.</a:t>
            </a:r>
            <a:endParaRPr lang="en-MY" dirty="0">
              <a:solidFill>
                <a:schemeClr val="tx1"/>
              </a:solidFill>
            </a:endParaRPr>
          </a:p>
          <a:p>
            <a:endParaRPr lang="en-GB" dirty="0"/>
          </a:p>
        </p:txBody>
      </p:sp>
    </p:spTree>
    <p:extLst>
      <p:ext uri="{BB962C8B-B14F-4D97-AF65-F5344CB8AC3E}">
        <p14:creationId xmlns:p14="http://schemas.microsoft.com/office/powerpoint/2010/main" val="442298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008" y="2323652"/>
            <a:ext cx="8329794" cy="3508977"/>
          </a:xfrm>
        </p:spPr>
        <p:txBody>
          <a:bodyPr/>
          <a:lstStyle/>
          <a:p>
            <a:pPr marL="68580" indent="0" algn="just">
              <a:buNone/>
            </a:pPr>
            <a:r>
              <a:rPr lang="en-US" dirty="0" smtClean="0"/>
              <a:t>      </a:t>
            </a:r>
            <a:r>
              <a:rPr lang="en-US" dirty="0" smtClean="0">
                <a:solidFill>
                  <a:srgbClr val="000000"/>
                </a:solidFill>
              </a:rPr>
              <a:t> There </a:t>
            </a:r>
            <a:r>
              <a:rPr lang="en-US" dirty="0">
                <a:solidFill>
                  <a:srgbClr val="000000"/>
                </a:solidFill>
              </a:rPr>
              <a:t>are many skills required to start a business. The most popular entrepreneur skills are marketing, business development, customer service, leadership, execution, resilience, focus, determination, talent acquisition, continuous learner. Want to find more popular entrepreneur skills? Check out these business </a:t>
            </a:r>
            <a:r>
              <a:rPr lang="en-US" dirty="0" smtClean="0">
                <a:solidFill>
                  <a:srgbClr val="000000"/>
                </a:solidFill>
              </a:rPr>
              <a:t>skills. </a:t>
            </a:r>
            <a:r>
              <a:rPr lang="en-MY" dirty="0" smtClean="0">
                <a:solidFill>
                  <a:srgbClr val="000000"/>
                </a:solidFill>
              </a:rPr>
              <a:t> </a:t>
            </a:r>
            <a:endParaRPr lang="en-GB" dirty="0">
              <a:solidFill>
                <a:srgbClr val="000000"/>
              </a:solidFill>
            </a:endParaRPr>
          </a:p>
        </p:txBody>
      </p:sp>
      <p:sp>
        <p:nvSpPr>
          <p:cNvPr id="5" name="Title 1"/>
          <p:cNvSpPr>
            <a:spLocks noGrp="1"/>
          </p:cNvSpPr>
          <p:nvPr>
            <p:ph type="title"/>
          </p:nvPr>
        </p:nvSpPr>
        <p:spPr/>
        <p:txBody>
          <a:bodyPr>
            <a:normAutofit fontScale="90000"/>
          </a:bodyPr>
          <a:lstStyle/>
          <a:p>
            <a:pPr algn="ct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US" b="1" dirty="0">
                <a:solidFill>
                  <a:schemeClr val="accent3">
                    <a:lumMod val="50000"/>
                  </a:schemeClr>
                </a:solidFill>
              </a:rPr>
              <a:t/>
            </a:r>
            <a:br>
              <a:rPr lang="en-US" b="1" dirty="0">
                <a:solidFill>
                  <a:schemeClr val="accent3">
                    <a:lumMod val="50000"/>
                  </a:schemeClr>
                </a:solidFill>
              </a:rPr>
            </a:br>
            <a:r>
              <a:rPr lang="en-US" b="1" dirty="0" smtClean="0">
                <a:solidFill>
                  <a:schemeClr val="accent3">
                    <a:lumMod val="50000"/>
                  </a:schemeClr>
                </a:solidFill>
              </a:rPr>
              <a:t/>
            </a:r>
            <a:br>
              <a:rPr lang="en-US" b="1" dirty="0" smtClean="0">
                <a:solidFill>
                  <a:schemeClr val="accent3">
                    <a:lumMod val="50000"/>
                  </a:schemeClr>
                </a:solidFill>
              </a:rPr>
            </a:br>
            <a:r>
              <a:rPr lang="en-MY" b="1" dirty="0"/>
              <a:t/>
            </a:r>
            <a:br>
              <a:rPr lang="en-MY" b="1" dirty="0"/>
            </a:br>
            <a:r>
              <a:rPr lang="en-MY" b="1" dirty="0" smtClean="0"/>
              <a:t>What is Entrepreneur Skill ?</a:t>
            </a:r>
            <a:br>
              <a:rPr lang="en-MY" b="1" dirty="0" smtClean="0"/>
            </a:br>
            <a:endParaRPr lang="en-GB" dirty="0"/>
          </a:p>
        </p:txBody>
      </p:sp>
    </p:spTree>
    <p:extLst>
      <p:ext uri="{BB962C8B-B14F-4D97-AF65-F5344CB8AC3E}">
        <p14:creationId xmlns:p14="http://schemas.microsoft.com/office/powerpoint/2010/main" val="253017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05512"/>
          </a:xfrm>
        </p:spPr>
        <p:txBody>
          <a:bodyPr/>
          <a:lstStyle/>
          <a:p>
            <a:r>
              <a:rPr lang="en-AU" dirty="0">
                <a:solidFill>
                  <a:srgbClr val="FF0000"/>
                </a:solidFill>
              </a:rPr>
              <a:t>Learning Outline </a:t>
            </a:r>
            <a:endParaRPr lang="en-GB" dirty="0">
              <a:solidFill>
                <a:srgbClr val="FF0000"/>
              </a:solidFill>
            </a:endParaRPr>
          </a:p>
        </p:txBody>
      </p:sp>
      <p:sp>
        <p:nvSpPr>
          <p:cNvPr id="3" name="Content Placeholder 2"/>
          <p:cNvSpPr>
            <a:spLocks noGrp="1"/>
          </p:cNvSpPr>
          <p:nvPr>
            <p:ph idx="1"/>
          </p:nvPr>
        </p:nvSpPr>
        <p:spPr>
          <a:xfrm>
            <a:off x="1703294" y="2323652"/>
            <a:ext cx="6828118" cy="3508977"/>
          </a:xfrm>
        </p:spPr>
        <p:txBody>
          <a:bodyPr/>
          <a:lstStyle/>
          <a:p>
            <a:pPr lvl="0"/>
            <a:endParaRPr lang="en-US" dirty="0" smtClean="0">
              <a:latin typeface="Tahoma"/>
              <a:cs typeface="Tahoma"/>
            </a:endParaRPr>
          </a:p>
          <a:p>
            <a:pPr lvl="0"/>
            <a:r>
              <a:rPr lang="en-US" dirty="0" smtClean="0">
                <a:latin typeface="Tahoma"/>
                <a:cs typeface="Tahoma"/>
              </a:rPr>
              <a:t>Definition </a:t>
            </a:r>
            <a:r>
              <a:rPr lang="en-US" dirty="0">
                <a:latin typeface="Tahoma"/>
                <a:cs typeface="Tahoma"/>
              </a:rPr>
              <a:t>of </a:t>
            </a:r>
            <a:r>
              <a:rPr lang="en-US" dirty="0" smtClean="0">
                <a:latin typeface="Tahoma"/>
                <a:cs typeface="Tahoma"/>
              </a:rPr>
              <a:t>Entrepreneurship</a:t>
            </a:r>
          </a:p>
          <a:p>
            <a:r>
              <a:rPr lang="en-US" dirty="0"/>
              <a:t>The Nature and characteristic of  </a:t>
            </a:r>
            <a:r>
              <a:rPr lang="en-US" dirty="0" smtClean="0"/>
              <a:t>   </a:t>
            </a:r>
            <a:r>
              <a:rPr lang="en-US" dirty="0" err="1" smtClean="0"/>
              <a:t>etrepreneurship</a:t>
            </a:r>
            <a:endParaRPr lang="en-MY" dirty="0">
              <a:latin typeface="Tahoma"/>
              <a:cs typeface="Tahoma"/>
            </a:endParaRPr>
          </a:p>
          <a:p>
            <a:pPr lvl="0"/>
            <a:r>
              <a:rPr lang="en-US" dirty="0">
                <a:latin typeface="Tahoma"/>
                <a:cs typeface="Tahoma"/>
              </a:rPr>
              <a:t>Entrepreneurship concept</a:t>
            </a:r>
            <a:endParaRPr lang="en-MY" dirty="0">
              <a:latin typeface="Tahoma"/>
              <a:cs typeface="Tahoma"/>
            </a:endParaRPr>
          </a:p>
          <a:p>
            <a:pPr lvl="0"/>
            <a:r>
              <a:rPr lang="en-US" dirty="0">
                <a:latin typeface="Tahoma"/>
                <a:cs typeface="Tahoma"/>
              </a:rPr>
              <a:t>Entrepreneurship roles influence</a:t>
            </a:r>
            <a:endParaRPr lang="en-MY" dirty="0">
              <a:latin typeface="Tahoma"/>
              <a:cs typeface="Tahoma"/>
            </a:endParaRPr>
          </a:p>
          <a:p>
            <a:pPr lvl="0"/>
            <a:r>
              <a:rPr lang="en-US" dirty="0">
                <a:latin typeface="Tahoma"/>
                <a:cs typeface="Tahoma"/>
              </a:rPr>
              <a:t>Economical </a:t>
            </a:r>
            <a:r>
              <a:rPr lang="en-US" dirty="0" smtClean="0">
                <a:latin typeface="Tahoma"/>
                <a:cs typeface="Tahoma"/>
              </a:rPr>
              <a:t>influence</a:t>
            </a:r>
            <a:endParaRPr lang="en-MY" dirty="0">
              <a:latin typeface="Tahoma"/>
              <a:cs typeface="Tahoma"/>
            </a:endParaRPr>
          </a:p>
        </p:txBody>
      </p:sp>
    </p:spTree>
    <p:extLst>
      <p:ext uri="{BB962C8B-B14F-4D97-AF65-F5344CB8AC3E}">
        <p14:creationId xmlns:p14="http://schemas.microsoft.com/office/powerpoint/2010/main" val="1438600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215254"/>
            <a:ext cx="7024744" cy="587147"/>
          </a:xfrm>
        </p:spPr>
        <p:txBody>
          <a:bodyPr>
            <a:normAutofit fontScale="90000"/>
          </a:bodyPr>
          <a:lstStyle/>
          <a:p>
            <a:r>
              <a:rPr lang="en-US" b="1" dirty="0"/>
              <a:t>Concept of Entrepreneur </a:t>
            </a:r>
            <a:r>
              <a:rPr lang="en-MY" b="1" dirty="0"/>
              <a:t/>
            </a:r>
            <a:br>
              <a:rPr lang="en-MY" b="1" dirty="0"/>
            </a:br>
            <a:endParaRPr lang="en-GB" dirty="0"/>
          </a:p>
        </p:txBody>
      </p:sp>
      <p:sp>
        <p:nvSpPr>
          <p:cNvPr id="3" name="Content Placeholder 2"/>
          <p:cNvSpPr>
            <a:spLocks noGrp="1"/>
          </p:cNvSpPr>
          <p:nvPr>
            <p:ph idx="1"/>
          </p:nvPr>
        </p:nvSpPr>
        <p:spPr>
          <a:xfrm>
            <a:off x="1043492" y="1679510"/>
            <a:ext cx="6777317" cy="4153119"/>
          </a:xfrm>
        </p:spPr>
        <p:txBody>
          <a:bodyPr>
            <a:normAutofit fontScale="92500" lnSpcReduction="10000"/>
          </a:bodyPr>
          <a:lstStyle/>
          <a:p>
            <a:pPr marL="68580" indent="0" algn="just">
              <a:buNone/>
            </a:pPr>
            <a:r>
              <a:rPr lang="en-US" b="1" dirty="0"/>
              <a:t>Innovation</a:t>
            </a:r>
            <a:endParaRPr lang="en-MY" b="1" dirty="0"/>
          </a:p>
          <a:p>
            <a:pPr algn="just"/>
            <a:r>
              <a:rPr lang="en-MY" dirty="0" smtClean="0"/>
              <a:t>  An </a:t>
            </a:r>
            <a:r>
              <a:rPr lang="en-MY" dirty="0"/>
              <a:t>entrepreneur is the key source of innovation and variation in an economy. It is actually one of the most important tools of an entrepreneurs success. They use innovation to exploit opportunities available in the market and overcome any threats.</a:t>
            </a:r>
          </a:p>
          <a:p>
            <a:pPr algn="just"/>
            <a:r>
              <a:rPr lang="en-MY" dirty="0" smtClean="0"/>
              <a:t>   So </a:t>
            </a:r>
            <a:r>
              <a:rPr lang="en-MY" dirty="0"/>
              <a:t>this innovation can be a new product, service, technology, production technique, marketing strategy, etc. Or innovation can involve doing something better and more economically. Either way in the concept of entrepreneurship, it is a key factor.</a:t>
            </a:r>
          </a:p>
          <a:p>
            <a:endParaRPr lang="en-GB" dirty="0"/>
          </a:p>
        </p:txBody>
      </p:sp>
    </p:spTree>
    <p:extLst>
      <p:ext uri="{BB962C8B-B14F-4D97-AF65-F5344CB8AC3E}">
        <p14:creationId xmlns:p14="http://schemas.microsoft.com/office/powerpoint/2010/main" val="2600806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 of Entrepreneur </a:t>
            </a:r>
            <a:endParaRPr lang="en-GB" dirty="0"/>
          </a:p>
        </p:txBody>
      </p:sp>
      <p:sp>
        <p:nvSpPr>
          <p:cNvPr id="3" name="Content Placeholder 2"/>
          <p:cNvSpPr>
            <a:spLocks noGrp="1"/>
          </p:cNvSpPr>
          <p:nvPr>
            <p:ph idx="1"/>
          </p:nvPr>
        </p:nvSpPr>
        <p:spPr/>
        <p:txBody>
          <a:bodyPr>
            <a:normAutofit fontScale="77500" lnSpcReduction="20000"/>
          </a:bodyPr>
          <a:lstStyle/>
          <a:p>
            <a:pPr marL="68580" indent="0">
              <a:buNone/>
            </a:pPr>
            <a:r>
              <a:rPr lang="en-US" b="1" dirty="0"/>
              <a:t>Risk-Taking</a:t>
            </a:r>
            <a:endParaRPr lang="en-MY" b="1" dirty="0"/>
          </a:p>
          <a:p>
            <a:pPr algn="just"/>
            <a:r>
              <a:rPr lang="en-MY" dirty="0" smtClean="0"/>
              <a:t>      Entrepreneurship </a:t>
            </a:r>
            <a:r>
              <a:rPr lang="en-MY" dirty="0"/>
              <a:t>and risk-taking go hand in hand. One of the most important features of entrepreneurship is that the whole business is run and managed by one person. So there is no one to share the risks with.</a:t>
            </a:r>
          </a:p>
          <a:p>
            <a:pPr algn="just"/>
            <a:r>
              <a:rPr lang="en-MY" dirty="0" smtClean="0"/>
              <a:t>     Not </a:t>
            </a:r>
            <a:r>
              <a:rPr lang="en-MY" dirty="0"/>
              <a:t>taking any risks can stagnate a business and excessive impulsive risk-taking can cause losses. So a good entrepreneur knows how to take and manage the risks of his business. But the willingness of an entrepreneur to take risks gives them a competitive edge in the economy. It helps them exploit the opportunities the economy provides.</a:t>
            </a:r>
          </a:p>
          <a:p>
            <a:endParaRPr lang="en-GB" dirty="0"/>
          </a:p>
        </p:txBody>
      </p:sp>
    </p:spTree>
    <p:extLst>
      <p:ext uri="{BB962C8B-B14F-4D97-AF65-F5344CB8AC3E}">
        <p14:creationId xmlns:p14="http://schemas.microsoft.com/office/powerpoint/2010/main" val="2218445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 of Entrepreneur </a:t>
            </a:r>
            <a:endParaRPr lang="en-GB" dirty="0"/>
          </a:p>
        </p:txBody>
      </p:sp>
      <p:sp>
        <p:nvSpPr>
          <p:cNvPr id="3" name="Content Placeholder 2"/>
          <p:cNvSpPr>
            <a:spLocks noGrp="1"/>
          </p:cNvSpPr>
          <p:nvPr>
            <p:ph idx="1"/>
          </p:nvPr>
        </p:nvSpPr>
        <p:spPr/>
        <p:txBody>
          <a:bodyPr>
            <a:normAutofit fontScale="85000" lnSpcReduction="20000"/>
          </a:bodyPr>
          <a:lstStyle/>
          <a:p>
            <a:pPr marL="68580" indent="0">
              <a:buNone/>
            </a:pPr>
            <a:r>
              <a:rPr lang="en-US" b="1" dirty="0" smtClean="0"/>
              <a:t>     Vision</a:t>
            </a:r>
            <a:endParaRPr lang="en-MY" b="1" dirty="0"/>
          </a:p>
          <a:p>
            <a:r>
              <a:rPr lang="en-MY" dirty="0" smtClean="0"/>
              <a:t>      Vision </a:t>
            </a:r>
            <a:r>
              <a:rPr lang="en-MY" dirty="0"/>
              <a:t>or foresight is one of the main driving forces behind any entrepreneur. It is the energy that drives the business forward by using the foresight of the entrepreneur. It is what gives the business an outline for the future – the tasks to complete, the risks to take, the culture to establish, etc.</a:t>
            </a:r>
          </a:p>
          <a:p>
            <a:r>
              <a:rPr lang="en-MY" dirty="0" smtClean="0"/>
              <a:t>     All </a:t>
            </a:r>
            <a:r>
              <a:rPr lang="en-MY" dirty="0"/>
              <a:t>great entrepreneurs of the world that started with an entrepreneurship business are known to have great vision. This helps them set out short term and long term goals for their business and also plan ways to achieve these objectives.</a:t>
            </a:r>
          </a:p>
          <a:p>
            <a:endParaRPr lang="en-GB" dirty="0"/>
          </a:p>
        </p:txBody>
      </p:sp>
    </p:spTree>
    <p:extLst>
      <p:ext uri="{BB962C8B-B14F-4D97-AF65-F5344CB8AC3E}">
        <p14:creationId xmlns:p14="http://schemas.microsoft.com/office/powerpoint/2010/main" val="665144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 of Entrepreneur </a:t>
            </a:r>
            <a:endParaRPr lang="en-GB" dirty="0"/>
          </a:p>
        </p:txBody>
      </p:sp>
      <p:sp>
        <p:nvSpPr>
          <p:cNvPr id="3" name="Content Placeholder 2"/>
          <p:cNvSpPr>
            <a:spLocks noGrp="1"/>
          </p:cNvSpPr>
          <p:nvPr>
            <p:ph idx="1"/>
          </p:nvPr>
        </p:nvSpPr>
        <p:spPr>
          <a:xfrm>
            <a:off x="1043492" y="2323652"/>
            <a:ext cx="7024742" cy="3508977"/>
          </a:xfrm>
        </p:spPr>
        <p:txBody>
          <a:bodyPr>
            <a:normAutofit fontScale="85000" lnSpcReduction="10000"/>
          </a:bodyPr>
          <a:lstStyle/>
          <a:p>
            <a:pPr marL="68580" indent="0">
              <a:buNone/>
            </a:pPr>
            <a:r>
              <a:rPr lang="en-US" b="1" dirty="0" smtClean="0"/>
              <a:t>        </a:t>
            </a:r>
            <a:r>
              <a:rPr lang="en-US" b="1" dirty="0"/>
              <a:t>Organization</a:t>
            </a:r>
            <a:endParaRPr lang="en-MY" b="1" dirty="0"/>
          </a:p>
          <a:p>
            <a:pPr algn="just"/>
            <a:r>
              <a:rPr lang="en-MY" dirty="0" smtClean="0"/>
              <a:t>     In </a:t>
            </a:r>
            <a:r>
              <a:rPr lang="en-MY" dirty="0"/>
              <a:t>entrepreneurship, it is essentially a one-man show. The entrepreneur bears all the risks and enjoys all the rewards. And sure he has the help of employees and middle-level management, yet he must be the one in ultimate control. This requires a lot of organization and impeccable organizational skills.</a:t>
            </a:r>
          </a:p>
          <a:p>
            <a:pPr algn="just"/>
            <a:r>
              <a:rPr lang="en-MY" dirty="0" smtClean="0"/>
              <a:t>     An </a:t>
            </a:r>
            <a:r>
              <a:rPr lang="en-MY" dirty="0"/>
              <a:t>entrepreneur must be able to manage and organize his finances, his employees, his resources, etc. So his organizational abilities are one of the most important elements of entrepreneurship.</a:t>
            </a:r>
          </a:p>
          <a:p>
            <a:pPr marL="68580" indent="0">
              <a:buNone/>
            </a:pPr>
            <a:endParaRPr lang="en-GB" dirty="0"/>
          </a:p>
        </p:txBody>
      </p:sp>
    </p:spTree>
    <p:extLst>
      <p:ext uri="{BB962C8B-B14F-4D97-AF65-F5344CB8AC3E}">
        <p14:creationId xmlns:p14="http://schemas.microsoft.com/office/powerpoint/2010/main" val="425772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 of Entrepreneur </a:t>
            </a:r>
            <a:endParaRPr lang="en-GB" dirty="0"/>
          </a:p>
        </p:txBody>
      </p:sp>
      <p:sp>
        <p:nvSpPr>
          <p:cNvPr id="3" name="Content Placeholder 2"/>
          <p:cNvSpPr>
            <a:spLocks noGrp="1"/>
          </p:cNvSpPr>
          <p:nvPr>
            <p:ph idx="1"/>
          </p:nvPr>
        </p:nvSpPr>
        <p:spPr>
          <a:xfrm>
            <a:off x="1043492" y="2323652"/>
            <a:ext cx="7024742" cy="3508977"/>
          </a:xfrm>
        </p:spPr>
        <p:txBody>
          <a:bodyPr>
            <a:normAutofit lnSpcReduction="10000"/>
          </a:bodyPr>
          <a:lstStyle/>
          <a:p>
            <a:pPr marL="68580" indent="0">
              <a:buNone/>
            </a:pPr>
            <a:r>
              <a:rPr lang="en-US" b="1" dirty="0" smtClean="0"/>
              <a:t>        </a:t>
            </a:r>
            <a:r>
              <a:rPr lang="en-US" b="1" dirty="0"/>
              <a:t>Creation of Businesses</a:t>
            </a:r>
            <a:r>
              <a:rPr lang="en-US" b="1" dirty="0" smtClean="0"/>
              <a:t>/Organization</a:t>
            </a:r>
            <a:endParaRPr lang="en-MY" b="1" dirty="0"/>
          </a:p>
          <a:p>
            <a:pPr marL="68580" indent="0" algn="just">
              <a:buNone/>
            </a:pPr>
            <a:r>
              <a:rPr lang="en-MY" dirty="0"/>
              <a:t>Entrepreneurship is essentially a business owned entirely by one person. And the majority of these businesses are actually single handly run by the entrepreneurs themselves. So they assemble and coordinate their factors of production. They create their organizations from the ground up. They even learn some managerial skills along the way.</a:t>
            </a:r>
          </a:p>
          <a:p>
            <a:pPr marL="68580" indent="0">
              <a:buNone/>
            </a:pPr>
            <a:endParaRPr lang="en-GB" dirty="0"/>
          </a:p>
        </p:txBody>
      </p:sp>
    </p:spTree>
    <p:extLst>
      <p:ext uri="{BB962C8B-B14F-4D97-AF65-F5344CB8AC3E}">
        <p14:creationId xmlns:p14="http://schemas.microsoft.com/office/powerpoint/2010/main" val="4271917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Concept of Entrepreneur </a:t>
            </a:r>
            <a:endParaRPr lang="en-GB" dirty="0"/>
          </a:p>
        </p:txBody>
      </p:sp>
      <p:sp>
        <p:nvSpPr>
          <p:cNvPr id="3" name="Content Placeholder 2"/>
          <p:cNvSpPr>
            <a:spLocks noGrp="1"/>
          </p:cNvSpPr>
          <p:nvPr>
            <p:ph idx="1"/>
          </p:nvPr>
        </p:nvSpPr>
        <p:spPr>
          <a:xfrm>
            <a:off x="1043492" y="2323652"/>
            <a:ext cx="7024742" cy="3508977"/>
          </a:xfrm>
        </p:spPr>
        <p:txBody>
          <a:bodyPr>
            <a:normAutofit fontScale="92500" lnSpcReduction="10000"/>
          </a:bodyPr>
          <a:lstStyle/>
          <a:p>
            <a:pPr marL="68580" indent="0">
              <a:buNone/>
            </a:pPr>
            <a:r>
              <a:rPr lang="en-US" b="1" dirty="0"/>
              <a:t> </a:t>
            </a:r>
            <a:r>
              <a:rPr lang="en-US" b="1" dirty="0" smtClean="0"/>
              <a:t>         Economic </a:t>
            </a:r>
            <a:r>
              <a:rPr lang="en-US" b="1" dirty="0"/>
              <a:t>Development</a:t>
            </a:r>
            <a:endParaRPr lang="en-MY" b="1" dirty="0"/>
          </a:p>
          <a:p>
            <a:r>
              <a:rPr lang="en-MY" dirty="0" smtClean="0"/>
              <a:t>      Entrepreneurs </a:t>
            </a:r>
            <a:r>
              <a:rPr lang="en-MY" dirty="0"/>
              <a:t>play a very important role in the national economy of any country. They are the spark that ignites the flames of economic development in a country.</a:t>
            </a:r>
          </a:p>
          <a:p>
            <a:r>
              <a:rPr lang="en-MY" dirty="0" smtClean="0"/>
              <a:t>     They </a:t>
            </a:r>
            <a:r>
              <a:rPr lang="en-MY" dirty="0"/>
              <a:t>not only invest their own capital but also attract capital from the market. Entrepreneurs make productive use of these savings, they mobilize them and turn them into a productive resource.</a:t>
            </a:r>
          </a:p>
          <a:p>
            <a:pPr marL="68580" indent="0">
              <a:buNone/>
            </a:pPr>
            <a:endParaRPr lang="en-GB" dirty="0"/>
          </a:p>
        </p:txBody>
      </p:sp>
    </p:spTree>
    <p:extLst>
      <p:ext uri="{BB962C8B-B14F-4D97-AF65-F5344CB8AC3E}">
        <p14:creationId xmlns:p14="http://schemas.microsoft.com/office/powerpoint/2010/main" val="73594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92669"/>
          </a:xfrm>
        </p:spPr>
        <p:txBody>
          <a:bodyPr/>
          <a:lstStyle/>
          <a:p>
            <a:r>
              <a:rPr lang="en-US" dirty="0">
                <a:solidFill>
                  <a:srgbClr val="FF6700"/>
                </a:solidFill>
              </a:rPr>
              <a:t>Entrepreneurship</a:t>
            </a:r>
            <a:endParaRPr lang="en-GB" dirty="0"/>
          </a:p>
        </p:txBody>
      </p:sp>
      <p:pic>
        <p:nvPicPr>
          <p:cNvPr id="4" name="Content Placeholder 3" descr="Ent-1.jpg"/>
          <p:cNvPicPr>
            <a:picLocks noGrp="1" noChangeAspect="1"/>
          </p:cNvPicPr>
          <p:nvPr>
            <p:ph idx="1"/>
          </p:nvPr>
        </p:nvPicPr>
        <p:blipFill>
          <a:blip r:embed="rId2">
            <a:extLst>
              <a:ext uri="{28A0092B-C50C-407E-A947-70E740481C1C}">
                <a14:useLocalDpi xmlns:a14="http://schemas.microsoft.com/office/drawing/2010/main" val="0"/>
              </a:ext>
            </a:extLst>
          </a:blip>
          <a:srcRect t="-1775" b="-1775"/>
          <a:stretch>
            <a:fillRect/>
          </a:stretch>
        </p:blipFill>
        <p:spPr/>
      </p:pic>
    </p:spTree>
    <p:extLst>
      <p:ext uri="{BB962C8B-B14F-4D97-AF65-F5344CB8AC3E}">
        <p14:creationId xmlns:p14="http://schemas.microsoft.com/office/powerpoint/2010/main" val="1193784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779" y="1027664"/>
            <a:ext cx="8170332" cy="566892"/>
          </a:xfrm>
        </p:spPr>
        <p:txBody>
          <a:bodyPr>
            <a:normAutofit fontScale="90000"/>
          </a:bodyPr>
          <a:lstStyle/>
          <a:p>
            <a:pPr algn="ctr"/>
            <a:r>
              <a:rPr lang="en-US" dirty="0">
                <a:solidFill>
                  <a:srgbClr val="FF6700"/>
                </a:solidFill>
              </a:rPr>
              <a:t>What is </a:t>
            </a:r>
            <a:r>
              <a:rPr lang="en-US" dirty="0" smtClean="0">
                <a:solidFill>
                  <a:srgbClr val="FF6700"/>
                </a:solidFill>
              </a:rPr>
              <a:t>Entrepreneurship?</a:t>
            </a:r>
            <a:r>
              <a:rPr lang="en-MY" dirty="0" smtClean="0">
                <a:solidFill>
                  <a:srgbClr val="FF6700"/>
                </a:solidFill>
              </a:rPr>
              <a:t> </a:t>
            </a:r>
            <a:endParaRPr lang="en-GB" dirty="0">
              <a:solidFill>
                <a:srgbClr val="FF6700"/>
              </a:solidFill>
            </a:endParaRPr>
          </a:p>
        </p:txBody>
      </p:sp>
      <p:sp>
        <p:nvSpPr>
          <p:cNvPr id="3" name="Content Placeholder 2"/>
          <p:cNvSpPr>
            <a:spLocks noGrp="1"/>
          </p:cNvSpPr>
          <p:nvPr>
            <p:ph idx="1"/>
          </p:nvPr>
        </p:nvSpPr>
        <p:spPr>
          <a:xfrm>
            <a:off x="479779" y="1594556"/>
            <a:ext cx="8170331" cy="4811888"/>
          </a:xfrm>
        </p:spPr>
        <p:txBody>
          <a:bodyPr>
            <a:normAutofit fontScale="92500"/>
          </a:bodyPr>
          <a:lstStyle/>
          <a:p>
            <a:r>
              <a:rPr lang="en-MY" dirty="0"/>
              <a:t>Entrepreneurship is the act of creating a business or businesses while building and scaling it to generate a profit. </a:t>
            </a:r>
          </a:p>
          <a:p>
            <a:r>
              <a:rPr lang="en-MY" dirty="0"/>
              <a:t>This entrepreneur definition can be a bit vague but for good reason. An entrepreneur can be a person who sets up their first online store on the side or a freelancer just starting out. </a:t>
            </a:r>
          </a:p>
          <a:p>
            <a:r>
              <a:rPr lang="en-US" dirty="0" smtClean="0"/>
              <a:t>The </a:t>
            </a:r>
            <a:r>
              <a:rPr lang="en-US" dirty="0"/>
              <a:t>meaning</a:t>
            </a:r>
            <a:r>
              <a:rPr lang="en-US" dirty="0" smtClean="0"/>
              <a:t> </a:t>
            </a:r>
            <a:r>
              <a:rPr lang="en-US" dirty="0"/>
              <a:t>entrepreneur </a:t>
            </a:r>
            <a:r>
              <a:rPr lang="en-US" dirty="0" smtClean="0"/>
              <a:t>involves </a:t>
            </a:r>
            <a:r>
              <a:rPr lang="en-US" dirty="0"/>
              <a:t>much more than being a business or job creator. Entrepreneurs are some of the world’s most powerful transformers. From </a:t>
            </a:r>
            <a:r>
              <a:rPr lang="en-US" dirty="0" err="1"/>
              <a:t>Elon</a:t>
            </a:r>
            <a:r>
              <a:rPr lang="en-US" dirty="0"/>
              <a:t> Musk sending people to Mars to Bill Gates and Steve Jobs making computers part of every household, entrepreneurs imagine the world differently.</a:t>
            </a:r>
            <a:r>
              <a:rPr lang="en-MY" dirty="0"/>
              <a:t> </a:t>
            </a:r>
            <a:endParaRPr lang="en-GB" dirty="0"/>
          </a:p>
        </p:txBody>
      </p:sp>
    </p:spTree>
    <p:extLst>
      <p:ext uri="{BB962C8B-B14F-4D97-AF65-F5344CB8AC3E}">
        <p14:creationId xmlns:p14="http://schemas.microsoft.com/office/powerpoint/2010/main" val="288225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08003"/>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solidFill>
                  <a:srgbClr val="7F3400"/>
                </a:solidFill>
              </a:rPr>
              <a:t>What </a:t>
            </a:r>
            <a:r>
              <a:rPr lang="en-US" dirty="0">
                <a:solidFill>
                  <a:srgbClr val="7F3400"/>
                </a:solidFill>
              </a:rPr>
              <a:t>Is an Entrepreneur?</a:t>
            </a:r>
            <a:r>
              <a:rPr lang="en-MY" dirty="0"/>
              <a:t/>
            </a:r>
            <a:br>
              <a:rPr lang="en-MY" dirty="0"/>
            </a:br>
            <a:endParaRPr lang="en-GB" dirty="0"/>
          </a:p>
        </p:txBody>
      </p:sp>
      <p:sp>
        <p:nvSpPr>
          <p:cNvPr id="3" name="Content Placeholder 2"/>
          <p:cNvSpPr>
            <a:spLocks noGrp="1"/>
          </p:cNvSpPr>
          <p:nvPr>
            <p:ph idx="1"/>
          </p:nvPr>
        </p:nvSpPr>
        <p:spPr>
          <a:xfrm>
            <a:off x="479778" y="1524000"/>
            <a:ext cx="8184444" cy="4308629"/>
          </a:xfrm>
        </p:spPr>
        <p:txBody>
          <a:bodyPr>
            <a:normAutofit fontScale="92500"/>
          </a:bodyPr>
          <a:lstStyle/>
          <a:p>
            <a:r>
              <a:rPr lang="en-US" dirty="0" smtClean="0"/>
              <a:t>    An </a:t>
            </a:r>
            <a:r>
              <a:rPr lang="en-US" dirty="0"/>
              <a:t>entrepreneur is an individual who creates a new business, bearing most of the risks and enjoying most of the rewards. The entrepreneur is commonly seen as an innovator, a source of new ideas, goods, services, and business/or procedures.</a:t>
            </a:r>
            <a:endParaRPr lang="en-MY" dirty="0"/>
          </a:p>
          <a:p>
            <a:r>
              <a:rPr lang="en-US" dirty="0" smtClean="0"/>
              <a:t>    Entrepreneurs </a:t>
            </a:r>
            <a:r>
              <a:rPr lang="en-US" dirty="0"/>
              <a:t>play a key role in any economy, using the skills and initiative necessary to anticipate needs and bring good new ideas to market. Entrepreneurs who prove to be successful in taking on the risks of a startup are rewarded with profits, fame, and continued growth opportunities. Those who fail, suffer losses and become less prevalent in the </a:t>
            </a:r>
            <a:r>
              <a:rPr lang="en-US" dirty="0" smtClean="0"/>
              <a:t>markets. </a:t>
            </a:r>
            <a:r>
              <a:rPr lang="en-MY" dirty="0" smtClean="0"/>
              <a:t> </a:t>
            </a:r>
            <a:endParaRPr lang="en-GB" dirty="0"/>
          </a:p>
        </p:txBody>
      </p:sp>
    </p:spTree>
    <p:extLst>
      <p:ext uri="{BB962C8B-B14F-4D97-AF65-F5344CB8AC3E}">
        <p14:creationId xmlns:p14="http://schemas.microsoft.com/office/powerpoint/2010/main" val="2631191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65669"/>
          </a:xfrm>
        </p:spPr>
        <p:txBody>
          <a:bodyPr>
            <a:normAutofit fontScale="90000"/>
          </a:bodyPr>
          <a:lstStyle/>
          <a:p>
            <a:r>
              <a:rPr lang="en-GB" dirty="0" smtClean="0">
                <a:solidFill>
                  <a:srgbClr val="FF6700"/>
                </a:solidFill>
              </a:rPr>
              <a:t>Entrepreneur</a:t>
            </a:r>
            <a:r>
              <a:rPr lang="mr-IN" dirty="0" smtClean="0">
                <a:solidFill>
                  <a:srgbClr val="FF6700"/>
                </a:solidFill>
              </a:rPr>
              <a:t>…</a:t>
            </a:r>
            <a:endParaRPr lang="en-GB" dirty="0">
              <a:solidFill>
                <a:srgbClr val="FF6700"/>
              </a:solidFill>
            </a:endParaRPr>
          </a:p>
        </p:txBody>
      </p:sp>
      <p:sp>
        <p:nvSpPr>
          <p:cNvPr id="3" name="Content Placeholder 2"/>
          <p:cNvSpPr>
            <a:spLocks noGrp="1"/>
          </p:cNvSpPr>
          <p:nvPr>
            <p:ph idx="1"/>
          </p:nvPr>
        </p:nvSpPr>
        <p:spPr>
          <a:xfrm>
            <a:off x="522111" y="2102556"/>
            <a:ext cx="8198555" cy="3730073"/>
          </a:xfrm>
        </p:spPr>
        <p:txBody>
          <a:bodyPr>
            <a:normAutofit lnSpcReduction="10000"/>
          </a:bodyPr>
          <a:lstStyle/>
          <a:p>
            <a:pPr lvl="0"/>
            <a:r>
              <a:rPr lang="en-MY" dirty="0"/>
              <a:t>A  person who undertakes the risk of starting a new business venture is called and entrepreneur.</a:t>
            </a:r>
          </a:p>
          <a:p>
            <a:pPr lvl="0"/>
            <a:r>
              <a:rPr lang="en-MY" dirty="0"/>
              <a:t>An entrepreneur creates a firm, which aggregates capital and labor in order to produce goods or services for profit.</a:t>
            </a:r>
          </a:p>
          <a:p>
            <a:pPr lvl="0"/>
            <a:r>
              <a:rPr lang="en-MY" dirty="0"/>
              <a:t>Entrepreneurship is an important driver of economic growth and innovation.</a:t>
            </a:r>
          </a:p>
          <a:p>
            <a:pPr lvl="0"/>
            <a:r>
              <a:rPr lang="en-MY" dirty="0"/>
              <a:t>Entrepreneurship is high-risk, but also can be high-reward as it serves to generate economic wealth, growth and innovation. </a:t>
            </a:r>
          </a:p>
          <a:p>
            <a:endParaRPr lang="en-GB" dirty="0"/>
          </a:p>
        </p:txBody>
      </p:sp>
    </p:spTree>
    <p:extLst>
      <p:ext uri="{BB962C8B-B14F-4D97-AF65-F5344CB8AC3E}">
        <p14:creationId xmlns:p14="http://schemas.microsoft.com/office/powerpoint/2010/main" val="801168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ENT DEV.jpg"/>
          <p:cNvPicPr>
            <a:picLocks noGrp="1" noChangeAspect="1"/>
          </p:cNvPicPr>
          <p:nvPr>
            <p:ph idx="1"/>
          </p:nvPr>
        </p:nvPicPr>
        <p:blipFill>
          <a:blip r:embed="rId2" cstate="print">
            <a:extLst>
              <a:ext uri="{28A0092B-C50C-407E-A947-70E740481C1C}">
                <a14:useLocalDpi xmlns:a14="http://schemas.microsoft.com/office/drawing/2010/main" val="0"/>
              </a:ext>
            </a:extLst>
          </a:blip>
          <a:srcRect l="-19335" r="-19335"/>
          <a:stretch>
            <a:fillRect/>
          </a:stretch>
        </p:blipFill>
        <p:spPr>
          <a:xfrm>
            <a:off x="479778" y="1552222"/>
            <a:ext cx="7341031" cy="4280407"/>
          </a:xfrm>
        </p:spPr>
      </p:pic>
    </p:spTree>
    <p:extLst>
      <p:ext uri="{BB962C8B-B14F-4D97-AF65-F5344CB8AC3E}">
        <p14:creationId xmlns:p14="http://schemas.microsoft.com/office/powerpoint/2010/main" val="3800217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1297183"/>
            <a:ext cx="7024744" cy="573492"/>
          </a:xfrm>
        </p:spPr>
        <p:txBody>
          <a:bodyPr>
            <a:normAutofit fontScale="90000"/>
          </a:bodyPr>
          <a:lstStyle/>
          <a:p>
            <a:r>
              <a:rPr lang="en-US" dirty="0" smtClean="0">
                <a:solidFill>
                  <a:srgbClr val="7F3400"/>
                </a:solidFill>
              </a:rPr>
              <a:t>Entrepreneurial  </a:t>
            </a:r>
            <a:r>
              <a:rPr lang="en-US" dirty="0">
                <a:solidFill>
                  <a:srgbClr val="7F3400"/>
                </a:solidFill>
              </a:rPr>
              <a:t>Ideas</a:t>
            </a:r>
            <a:r>
              <a:rPr lang="en-MY" dirty="0">
                <a:solidFill>
                  <a:srgbClr val="7F3400"/>
                </a:solidFill>
              </a:rPr>
              <a:t/>
            </a:r>
            <a:br>
              <a:rPr lang="en-MY" dirty="0">
                <a:solidFill>
                  <a:srgbClr val="7F3400"/>
                </a:solidFill>
              </a:rPr>
            </a:br>
            <a:endParaRPr lang="en-GB" dirty="0">
              <a:solidFill>
                <a:srgbClr val="7F3400"/>
              </a:solidFill>
            </a:endParaRPr>
          </a:p>
        </p:txBody>
      </p:sp>
      <p:sp>
        <p:nvSpPr>
          <p:cNvPr id="3" name="Content Placeholder 2"/>
          <p:cNvSpPr>
            <a:spLocks noGrp="1"/>
          </p:cNvSpPr>
          <p:nvPr>
            <p:ph idx="1"/>
          </p:nvPr>
        </p:nvSpPr>
        <p:spPr>
          <a:xfrm>
            <a:off x="1043492" y="1693166"/>
            <a:ext cx="6777317" cy="4139464"/>
          </a:xfrm>
        </p:spPr>
        <p:txBody>
          <a:bodyPr>
            <a:normAutofit fontScale="32500" lnSpcReduction="20000"/>
          </a:bodyPr>
          <a:lstStyle/>
          <a:p>
            <a:pPr marL="68580" indent="0" algn="just">
              <a:buNone/>
            </a:pPr>
            <a:r>
              <a:rPr lang="en-MY" sz="6000" dirty="0">
                <a:solidFill>
                  <a:schemeClr val="tx1"/>
                </a:solidFill>
              </a:rPr>
              <a:t>A startup entrepreneur can build almost any type of business. Here are a few business ideas to get you started:</a:t>
            </a:r>
          </a:p>
          <a:p>
            <a:pPr lvl="0" algn="just"/>
            <a:r>
              <a:rPr lang="en-US" sz="6000" dirty="0">
                <a:solidFill>
                  <a:schemeClr val="tx1"/>
                </a:solidFill>
              </a:rPr>
              <a:t>Ecommerce store owner</a:t>
            </a:r>
            <a:endParaRPr lang="en-MY" sz="6000" dirty="0">
              <a:solidFill>
                <a:schemeClr val="tx1"/>
              </a:solidFill>
            </a:endParaRPr>
          </a:p>
          <a:p>
            <a:pPr lvl="0" algn="just"/>
            <a:r>
              <a:rPr lang="en-US" sz="6000" dirty="0">
                <a:solidFill>
                  <a:schemeClr val="tx1"/>
                </a:solidFill>
              </a:rPr>
              <a:t>Freelancer </a:t>
            </a:r>
            <a:r>
              <a:rPr lang="en-US" sz="6000" dirty="0">
                <a:solidFill>
                  <a:srgbClr val="000000"/>
                </a:solidFill>
              </a:rPr>
              <a:t>(write a blog, accountant, designer)</a:t>
            </a:r>
            <a:endParaRPr lang="en-MY" sz="6000" dirty="0">
              <a:solidFill>
                <a:srgbClr val="000000"/>
              </a:solidFill>
            </a:endParaRPr>
          </a:p>
          <a:p>
            <a:pPr lvl="0" algn="just"/>
            <a:r>
              <a:rPr lang="en-US" sz="6000" dirty="0">
                <a:solidFill>
                  <a:schemeClr val="tx1"/>
                </a:solidFill>
              </a:rPr>
              <a:t>Teaching (online courses, author)</a:t>
            </a:r>
            <a:endParaRPr lang="en-MY" sz="6000" dirty="0">
              <a:solidFill>
                <a:schemeClr val="tx1"/>
              </a:solidFill>
            </a:endParaRPr>
          </a:p>
          <a:p>
            <a:pPr lvl="0" algn="just"/>
            <a:r>
              <a:rPr lang="en-US" sz="6000" dirty="0">
                <a:solidFill>
                  <a:schemeClr val="tx1"/>
                </a:solidFill>
              </a:rPr>
              <a:t>App creator </a:t>
            </a:r>
            <a:r>
              <a:rPr lang="en-US" sz="6000" dirty="0" smtClean="0">
                <a:solidFill>
                  <a:schemeClr val="tx1"/>
                </a:solidFill>
              </a:rPr>
              <a:t>(Chabot's, </a:t>
            </a:r>
            <a:r>
              <a:rPr lang="en-US" sz="6000" dirty="0">
                <a:solidFill>
                  <a:schemeClr val="tx1"/>
                </a:solidFill>
              </a:rPr>
              <a:t>social media apps)</a:t>
            </a:r>
            <a:endParaRPr lang="en-MY" sz="6000" dirty="0">
              <a:solidFill>
                <a:schemeClr val="tx1"/>
              </a:solidFill>
            </a:endParaRPr>
          </a:p>
          <a:p>
            <a:pPr lvl="0" algn="just"/>
            <a:r>
              <a:rPr lang="en-US" sz="6000" dirty="0">
                <a:solidFill>
                  <a:schemeClr val="tx1"/>
                </a:solidFill>
              </a:rPr>
              <a:t>Service based business (food delivery, cleaning, dog walking)</a:t>
            </a:r>
            <a:endParaRPr lang="en-MY" sz="6000" dirty="0">
              <a:solidFill>
                <a:schemeClr val="tx1"/>
              </a:solidFill>
            </a:endParaRPr>
          </a:p>
          <a:p>
            <a:pPr lvl="0" algn="just"/>
            <a:r>
              <a:rPr lang="en-US" sz="6000" dirty="0">
                <a:solidFill>
                  <a:schemeClr val="tx1"/>
                </a:solidFill>
              </a:rPr>
              <a:t>Consultant based business (wedding planner, life coach)</a:t>
            </a:r>
            <a:endParaRPr lang="en-MY" sz="6000" dirty="0">
              <a:solidFill>
                <a:schemeClr val="tx1"/>
              </a:solidFill>
            </a:endParaRPr>
          </a:p>
          <a:p>
            <a:pPr lvl="0" algn="just"/>
            <a:r>
              <a:rPr lang="en-US" sz="6000" dirty="0">
                <a:solidFill>
                  <a:schemeClr val="tx1"/>
                </a:solidFill>
              </a:rPr>
              <a:t>Apartment rentals (</a:t>
            </a:r>
            <a:r>
              <a:rPr lang="en-US" sz="6000" dirty="0" smtClean="0">
                <a:solidFill>
                  <a:schemeClr val="tx1"/>
                </a:solidFill>
              </a:rPr>
              <a:t>Air </a:t>
            </a:r>
            <a:r>
              <a:rPr lang="en-US" sz="6000" dirty="0" err="1" smtClean="0">
                <a:solidFill>
                  <a:schemeClr val="tx1"/>
                </a:solidFill>
              </a:rPr>
              <a:t>bnb</a:t>
            </a:r>
            <a:r>
              <a:rPr lang="en-US" sz="6000" dirty="0">
                <a:solidFill>
                  <a:schemeClr val="tx1"/>
                </a:solidFill>
              </a:rPr>
              <a:t>)</a:t>
            </a:r>
            <a:endParaRPr lang="en-MY" sz="6000" dirty="0">
              <a:solidFill>
                <a:schemeClr val="tx1"/>
              </a:solidFill>
            </a:endParaRPr>
          </a:p>
          <a:p>
            <a:pPr lvl="0" algn="just"/>
            <a:r>
              <a:rPr lang="en-US" sz="6000" dirty="0">
                <a:solidFill>
                  <a:schemeClr val="tx1"/>
                </a:solidFill>
              </a:rPr>
              <a:t>Marketing businesses (PR firms, influencers, SEO brands)</a:t>
            </a:r>
            <a:endParaRPr lang="en-MY" sz="6000" dirty="0">
              <a:solidFill>
                <a:schemeClr val="tx1"/>
              </a:solidFill>
            </a:endParaRPr>
          </a:p>
          <a:p>
            <a:endParaRPr lang="en-GB" dirty="0"/>
          </a:p>
        </p:txBody>
      </p:sp>
    </p:spTree>
    <p:extLst>
      <p:ext uri="{BB962C8B-B14F-4D97-AF65-F5344CB8AC3E}">
        <p14:creationId xmlns:p14="http://schemas.microsoft.com/office/powerpoint/2010/main" val="107823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2" y="1297183"/>
            <a:ext cx="7024744" cy="573492"/>
          </a:xfrm>
        </p:spPr>
        <p:txBody>
          <a:bodyPr>
            <a:normAutofit fontScale="90000"/>
          </a:bodyPr>
          <a:lstStyle/>
          <a:p>
            <a:r>
              <a:rPr lang="en-US" dirty="0" smtClean="0">
                <a:solidFill>
                  <a:srgbClr val="7F3400"/>
                </a:solidFill>
              </a:rPr>
              <a:t>Entrepreneurial  Ideas</a:t>
            </a:r>
            <a:r>
              <a:rPr lang="mr-IN" dirty="0" smtClean="0">
                <a:solidFill>
                  <a:srgbClr val="7F3400"/>
                </a:solidFill>
              </a:rPr>
              <a:t>…</a:t>
            </a:r>
            <a:r>
              <a:rPr lang="en-MY" dirty="0">
                <a:solidFill>
                  <a:srgbClr val="7F3400"/>
                </a:solidFill>
              </a:rPr>
              <a:t/>
            </a:r>
            <a:br>
              <a:rPr lang="en-MY" dirty="0">
                <a:solidFill>
                  <a:srgbClr val="7F3400"/>
                </a:solidFill>
              </a:rPr>
            </a:br>
            <a:endParaRPr lang="en-GB" dirty="0">
              <a:solidFill>
                <a:srgbClr val="7F3400"/>
              </a:solidFill>
            </a:endParaRPr>
          </a:p>
        </p:txBody>
      </p:sp>
      <p:sp>
        <p:nvSpPr>
          <p:cNvPr id="3" name="Content Placeholder 2"/>
          <p:cNvSpPr>
            <a:spLocks noGrp="1"/>
          </p:cNvSpPr>
          <p:nvPr>
            <p:ph idx="1"/>
          </p:nvPr>
        </p:nvSpPr>
        <p:spPr>
          <a:xfrm>
            <a:off x="1043492" y="1693166"/>
            <a:ext cx="6777317" cy="4139464"/>
          </a:xfrm>
        </p:spPr>
        <p:txBody>
          <a:bodyPr>
            <a:normAutofit fontScale="32500" lnSpcReduction="20000"/>
          </a:bodyPr>
          <a:lstStyle/>
          <a:p>
            <a:pPr lvl="0"/>
            <a:r>
              <a:rPr lang="en-US" sz="6000" dirty="0">
                <a:solidFill>
                  <a:srgbClr val="000000"/>
                </a:solidFill>
              </a:rPr>
              <a:t>Affiliate marketing (Amazon, </a:t>
            </a:r>
            <a:r>
              <a:rPr lang="en-US" sz="6000" dirty="0" err="1">
                <a:solidFill>
                  <a:srgbClr val="000000"/>
                </a:solidFill>
              </a:rPr>
              <a:t>Clickbank</a:t>
            </a:r>
            <a:r>
              <a:rPr lang="en-US" sz="6000" dirty="0">
                <a:solidFill>
                  <a:srgbClr val="000000"/>
                </a:solidFill>
              </a:rPr>
              <a:t>, </a:t>
            </a:r>
            <a:r>
              <a:rPr lang="en-US" sz="6000" dirty="0" err="1">
                <a:solidFill>
                  <a:srgbClr val="000000"/>
                </a:solidFill>
              </a:rPr>
              <a:t>etc</a:t>
            </a:r>
            <a:r>
              <a:rPr lang="en-US" sz="6000" dirty="0">
                <a:solidFill>
                  <a:srgbClr val="000000"/>
                </a:solidFill>
              </a:rPr>
              <a:t>)</a:t>
            </a:r>
            <a:endParaRPr lang="en-MY" sz="6000" dirty="0">
              <a:solidFill>
                <a:srgbClr val="000000"/>
              </a:solidFill>
            </a:endParaRPr>
          </a:p>
          <a:p>
            <a:pPr lvl="0"/>
            <a:r>
              <a:rPr lang="en-US" sz="6000" dirty="0">
                <a:solidFill>
                  <a:srgbClr val="000000"/>
                </a:solidFill>
              </a:rPr>
              <a:t>Blogger (Product reviews, niche blog, magazine)</a:t>
            </a:r>
            <a:endParaRPr lang="en-MY" sz="6000" dirty="0">
              <a:solidFill>
                <a:srgbClr val="000000"/>
              </a:solidFill>
            </a:endParaRPr>
          </a:p>
          <a:p>
            <a:pPr lvl="0"/>
            <a:r>
              <a:rPr lang="en-US" sz="6000" dirty="0" err="1">
                <a:solidFill>
                  <a:srgbClr val="000000"/>
                </a:solidFill>
              </a:rPr>
              <a:t>Vlogger</a:t>
            </a:r>
            <a:r>
              <a:rPr lang="en-US" sz="6000" dirty="0">
                <a:solidFill>
                  <a:srgbClr val="000000"/>
                </a:solidFill>
              </a:rPr>
              <a:t> (Start a YouTube channel, Twitch)</a:t>
            </a:r>
            <a:endParaRPr lang="en-MY" sz="6000" dirty="0">
              <a:solidFill>
                <a:srgbClr val="000000"/>
              </a:solidFill>
            </a:endParaRPr>
          </a:p>
          <a:p>
            <a:pPr lvl="0"/>
            <a:r>
              <a:rPr lang="en-US" sz="6000" dirty="0">
                <a:solidFill>
                  <a:srgbClr val="000000"/>
                </a:solidFill>
              </a:rPr>
              <a:t>Flipper (domain name, website, house)</a:t>
            </a:r>
            <a:endParaRPr lang="en-MY" sz="6000" dirty="0">
              <a:solidFill>
                <a:srgbClr val="000000"/>
              </a:solidFill>
            </a:endParaRPr>
          </a:p>
          <a:p>
            <a:pPr lvl="0"/>
            <a:r>
              <a:rPr lang="en-US" sz="6000" dirty="0">
                <a:solidFill>
                  <a:srgbClr val="000000"/>
                </a:solidFill>
              </a:rPr>
              <a:t>Translator</a:t>
            </a:r>
            <a:endParaRPr lang="en-MY" sz="6000" dirty="0">
              <a:solidFill>
                <a:srgbClr val="000000"/>
              </a:solidFill>
            </a:endParaRPr>
          </a:p>
          <a:p>
            <a:pPr lvl="0"/>
            <a:r>
              <a:rPr lang="en-US" sz="6000" dirty="0">
                <a:solidFill>
                  <a:srgbClr val="000000"/>
                </a:solidFill>
              </a:rPr>
              <a:t>Gig Economy (</a:t>
            </a:r>
            <a:r>
              <a:rPr lang="en-US" sz="6000" dirty="0" smtClean="0">
                <a:solidFill>
                  <a:srgbClr val="000000"/>
                </a:solidFill>
              </a:rPr>
              <a:t>driver)</a:t>
            </a:r>
            <a:endParaRPr lang="en-MY" sz="6000" dirty="0">
              <a:solidFill>
                <a:srgbClr val="000000"/>
              </a:solidFill>
            </a:endParaRPr>
          </a:p>
          <a:p>
            <a:pPr lvl="0"/>
            <a:r>
              <a:rPr lang="en-US" sz="6000" dirty="0">
                <a:solidFill>
                  <a:srgbClr val="000000"/>
                </a:solidFill>
              </a:rPr>
              <a:t>Real estate agent (condos, houses, commercial)</a:t>
            </a:r>
            <a:endParaRPr lang="en-MY" sz="6000" dirty="0">
              <a:solidFill>
                <a:srgbClr val="000000"/>
              </a:solidFill>
            </a:endParaRPr>
          </a:p>
          <a:p>
            <a:pPr lvl="0"/>
            <a:r>
              <a:rPr lang="en-US" sz="6000" dirty="0">
                <a:solidFill>
                  <a:srgbClr val="000000"/>
                </a:solidFill>
              </a:rPr>
              <a:t>Photographer (product photography, sell photos)</a:t>
            </a:r>
            <a:endParaRPr lang="en-MY" sz="6000" dirty="0">
              <a:solidFill>
                <a:srgbClr val="000000"/>
              </a:solidFill>
            </a:endParaRPr>
          </a:p>
          <a:p>
            <a:pPr lvl="0"/>
            <a:r>
              <a:rPr lang="en-US" sz="6000" dirty="0">
                <a:solidFill>
                  <a:srgbClr val="000000"/>
                </a:solidFill>
              </a:rPr>
              <a:t>Stock Broker (buying and selling stocks)</a:t>
            </a:r>
            <a:endParaRPr lang="en-MY" sz="6000" dirty="0">
              <a:solidFill>
                <a:srgbClr val="000000"/>
              </a:solidFill>
            </a:endParaRPr>
          </a:p>
          <a:p>
            <a:pPr lvl="0"/>
            <a:r>
              <a:rPr lang="en-US" sz="6000" dirty="0">
                <a:solidFill>
                  <a:srgbClr val="000000"/>
                </a:solidFill>
              </a:rPr>
              <a:t>Tutor</a:t>
            </a:r>
            <a:endParaRPr lang="en-MY" sz="6000" dirty="0">
              <a:solidFill>
                <a:srgbClr val="000000"/>
              </a:solidFill>
            </a:endParaRPr>
          </a:p>
          <a:p>
            <a:pPr lvl="0"/>
            <a:r>
              <a:rPr lang="en-US" sz="6000" dirty="0">
                <a:solidFill>
                  <a:srgbClr val="000000"/>
                </a:solidFill>
              </a:rPr>
              <a:t>Reseller business</a:t>
            </a:r>
            <a:endParaRPr lang="en-MY" sz="6000" dirty="0">
              <a:solidFill>
                <a:srgbClr val="000000"/>
              </a:solidFill>
            </a:endParaRPr>
          </a:p>
          <a:p>
            <a:endParaRPr lang="en-GB" dirty="0"/>
          </a:p>
        </p:txBody>
      </p:sp>
    </p:spTree>
    <p:extLst>
      <p:ext uri="{BB962C8B-B14F-4D97-AF65-F5344CB8AC3E}">
        <p14:creationId xmlns:p14="http://schemas.microsoft.com/office/powerpoint/2010/main" val="997594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140</TotalTime>
  <Words>1127</Words>
  <Application>Microsoft Macintosh PowerPoint</Application>
  <PresentationFormat>On-screen Show (4:3)</PresentationFormat>
  <Paragraphs>111</Paragraphs>
  <Slides>25</Slides>
  <Notes>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Austin</vt:lpstr>
      <vt:lpstr>Entrepreneurship Development </vt:lpstr>
      <vt:lpstr>Learning Outline </vt:lpstr>
      <vt:lpstr>Entrepreneurship</vt:lpstr>
      <vt:lpstr>What is Entrepreneurship? </vt:lpstr>
      <vt:lpstr>             What Is an Entrepreneur? </vt:lpstr>
      <vt:lpstr>Entrepreneur…</vt:lpstr>
      <vt:lpstr>PowerPoint Presentation</vt:lpstr>
      <vt:lpstr>Entrepreneurial  Ideas </vt:lpstr>
      <vt:lpstr>Entrepreneurial  Ideas… </vt:lpstr>
      <vt:lpstr>The Characteristics Entrepreneurship</vt:lpstr>
      <vt:lpstr>The Characteristics Entrepreneurship</vt:lpstr>
      <vt:lpstr>The Characteristics Entrepreneurship</vt:lpstr>
      <vt:lpstr>The Characteristics Entrepreneurship</vt:lpstr>
      <vt:lpstr>The Characteristics Entrepreneurship</vt:lpstr>
      <vt:lpstr>The Characteristics Entrepreneurship</vt:lpstr>
      <vt:lpstr>The Characteristics Entrepreneurship</vt:lpstr>
      <vt:lpstr>The Characteristics Entrepreneurship</vt:lpstr>
      <vt:lpstr>The Characteristics Entrepreneurship</vt:lpstr>
      <vt:lpstr>                                    What is Entrepreneur Skill ? </vt:lpstr>
      <vt:lpstr>Concept of Entrepreneur  </vt:lpstr>
      <vt:lpstr>Concept of Entrepreneur </vt:lpstr>
      <vt:lpstr>Concept of Entrepreneur </vt:lpstr>
      <vt:lpstr>Concept of Entrepreneur </vt:lpstr>
      <vt:lpstr>Concept of Entrepreneur </vt:lpstr>
      <vt:lpstr>Concept of Entrepreneur </vt:lpstr>
    </vt:vector>
  </TitlesOfParts>
  <Company>nsg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ABDUR RAHMAN</dc:creator>
  <cp:lastModifiedBy>MOHAMMAD ABDUR RAHMAN</cp:lastModifiedBy>
  <cp:revision>11</cp:revision>
  <dcterms:created xsi:type="dcterms:W3CDTF">2020-05-03T19:01:09Z</dcterms:created>
  <dcterms:modified xsi:type="dcterms:W3CDTF">2020-05-03T21:22:01Z</dcterms:modified>
</cp:coreProperties>
</file>