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8" r:id="rId21"/>
    <p:sldId id="273" r:id="rId22"/>
    <p:sldId id="274" r:id="rId23"/>
    <p:sldId id="279" r:id="rId24"/>
    <p:sldId id="280" r:id="rId25"/>
    <p:sldId id="281" r:id="rId26"/>
    <p:sldId id="276" r:id="rId27"/>
    <p:sldId id="277" r:id="rId28"/>
  </p:sldIdLst>
  <p:sldSz cx="1008062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212" y="198"/>
      </p:cViewPr>
      <p:guideLst>
        <p:guide orient="horz" pos="2381"/>
        <p:guide pos="317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34" name="Picture 33"/>
          <p:cNvPicPr/>
          <p:nvPr/>
        </p:nvPicPr>
        <p:blipFill>
          <a:blip r:embed="rId2"/>
          <a:stretch/>
        </p:blipFill>
        <p:spPr>
          <a:xfrm>
            <a:off x="2292480" y="1768680"/>
            <a:ext cx="5494680" cy="4384080"/>
          </a:xfrm>
          <a:prstGeom prst="rect">
            <a:avLst/>
          </a:prstGeom>
          <a:ln>
            <a:noFill/>
          </a:ln>
        </p:spPr>
      </p:pic>
      <p:pic>
        <p:nvPicPr>
          <p:cNvPr id="35" name="Picture 34"/>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70" name="Picture 69"/>
          <p:cNvPicPr/>
          <p:nvPr/>
        </p:nvPicPr>
        <p:blipFill>
          <a:blip r:embed="rId2"/>
          <a:stretch/>
        </p:blipFill>
        <p:spPr>
          <a:xfrm>
            <a:off x="2292480" y="1768680"/>
            <a:ext cx="5494680" cy="4384080"/>
          </a:xfrm>
          <a:prstGeom prst="rect">
            <a:avLst/>
          </a:prstGeom>
          <a:ln>
            <a:noFill/>
          </a:ln>
        </p:spPr>
      </p:pic>
      <p:pic>
        <p:nvPicPr>
          <p:cNvPr id="71" name="Picture 70"/>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5"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7"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9"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0"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84"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5"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6"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88"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9"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0"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2"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3"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4"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6" name="PlaceHolder 2"/>
          <p:cNvSpPr>
            <a:spLocks noGrp="1"/>
          </p:cNvSpPr>
          <p:nvPr>
            <p:ph type="body"/>
          </p:nvPr>
        </p:nvSpPr>
        <p:spPr>
          <a:xfrm>
            <a:off x="504000" y="176868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97" name="PlaceHolder 3"/>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99"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0"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1"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2" name="PlaceHolder 5"/>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04" name="PlaceHolder 2"/>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05" name="PlaceHolder 3"/>
          <p:cNvSpPr>
            <a:spLocks noGrp="1"/>
          </p:cNvSpPr>
          <p:nvPr>
            <p:ph type="body"/>
          </p:nvPr>
        </p:nvSpPr>
        <p:spPr>
          <a:xfrm>
            <a:off x="504000" y="1768680"/>
            <a:ext cx="907200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pic>
        <p:nvPicPr>
          <p:cNvPr id="106" name="Picture 105"/>
          <p:cNvPicPr/>
          <p:nvPr/>
        </p:nvPicPr>
        <p:blipFill>
          <a:blip r:embed="rId2"/>
          <a:stretch/>
        </p:blipFill>
        <p:spPr>
          <a:xfrm>
            <a:off x="2292480" y="1768680"/>
            <a:ext cx="5494680" cy="4384080"/>
          </a:xfrm>
          <a:prstGeom prst="rect">
            <a:avLst/>
          </a:prstGeom>
          <a:ln>
            <a:noFill/>
          </a:ln>
        </p:spPr>
      </p:pic>
      <p:pic>
        <p:nvPicPr>
          <p:cNvPr id="107" name="Picture 106"/>
          <p:cNvPicPr/>
          <p:nvPr/>
        </p:nvPicPr>
        <p:blipFill>
          <a:blip r:embed="rId2"/>
          <a:stretch/>
        </p:blipFill>
        <p:spPr>
          <a:xfrm>
            <a:off x="2292480" y="1768680"/>
            <a:ext cx="5494680" cy="43840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lstStyle/>
          <a:p>
            <a:endParaRPr lang="en-US" sz="28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r>
              <a:rPr lang="en-US" sz="1800" b="0" strike="noStrike" spc="-1">
                <a:solidFill>
                  <a:srgbClr val="000000"/>
                </a:solidFill>
                <a:uFill>
                  <a:solidFill>
                    <a:srgbClr val="FFFFFF"/>
                  </a:solidFill>
                </a:uFill>
                <a:latin typeface="Arial"/>
              </a:rPr>
              <a:t>Click to edit the title text format</a:t>
            </a:r>
          </a:p>
        </p:txBody>
      </p:sp>
      <p:sp>
        <p:nvSpPr>
          <p:cNvPr id="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0" tIns="0" rIns="0" bIns="0" anchor="ctr"/>
          <a:lstStyle/>
          <a:p>
            <a:r>
              <a:rPr lang="en-US" sz="1800" b="0" strike="noStrike" spc="-1">
                <a:solidFill>
                  <a:srgbClr val="000000"/>
                </a:solidFill>
                <a:uFill>
                  <a:solidFill>
                    <a:srgbClr val="FFFFFF"/>
                  </a:solidFill>
                </a:uFill>
                <a:latin typeface="Arial"/>
              </a:rPr>
              <a:t>Click to edit the title text format</a:t>
            </a:r>
          </a:p>
        </p:txBody>
      </p:sp>
      <p:sp>
        <p:nvSpPr>
          <p:cNvPr id="37"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1640" cy="1261440"/>
          </a:xfrm>
          <a:prstGeom prst="rect">
            <a:avLst/>
          </a:prstGeom>
        </p:spPr>
        <p:txBody>
          <a:bodyPr lIns="0" tIns="0" rIns="0" bIns="0" anchor="ctr"/>
          <a:lstStyle/>
          <a:p>
            <a:endParaRPr lang="en-US" sz="1800" b="0" strike="noStrike" spc="-1">
              <a:solidFill>
                <a:srgbClr val="000000"/>
              </a:solidFill>
              <a:uFill>
                <a:solidFill>
                  <a:srgbClr val="FFFFFF"/>
                </a:solidFill>
              </a:uFill>
              <a:latin typeface="Arial"/>
            </a:endParaRPr>
          </a:p>
        </p:txBody>
      </p:sp>
      <p:sp>
        <p:nvSpPr>
          <p:cNvPr id="7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0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w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jpeg"/><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504000" y="128520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endParaRPr lang="en-US" sz="1800" b="0" strike="noStrike" spc="-1">
              <a:solidFill>
                <a:srgbClr val="000000"/>
              </a:solidFill>
              <a:uFill>
                <a:solidFill>
                  <a:srgbClr val="FFFFFF"/>
                </a:solidFill>
              </a:uFill>
              <a:latin typeface="Arial"/>
            </a:endParaRPr>
          </a:p>
          <a:p>
            <a:pPr algn="ctr">
              <a:lnSpc>
                <a:spcPct val="100000"/>
              </a:lnSpc>
            </a:pPr>
            <a:r>
              <a:rPr lang="en-US" sz="4800" b="1" strike="noStrike" cap="all" spc="-1">
                <a:solidFill>
                  <a:srgbClr val="00CC33"/>
                </a:solidFill>
                <a:uFill>
                  <a:solidFill>
                    <a:srgbClr val="FFFFFF"/>
                  </a:solidFill>
                </a:uFill>
                <a:latin typeface="Times New Roman"/>
                <a:ea typeface="DejaVu Sans"/>
              </a:rPr>
              <a:t>3D TRANSFORMATION </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X-axis rotation</a:t>
            </a:r>
            <a:endParaRPr lang="en-US" sz="1800" b="0" strike="noStrike" spc="-1">
              <a:solidFill>
                <a:srgbClr val="000000"/>
              </a:solidFill>
              <a:uFill>
                <a:solidFill>
                  <a:srgbClr val="FFFFFF"/>
                </a:solidFill>
              </a:uFill>
              <a:latin typeface="Arial"/>
            </a:endParaRPr>
          </a:p>
        </p:txBody>
      </p:sp>
      <p:sp>
        <p:nvSpPr>
          <p:cNvPr id="134" name="CustomShape 2"/>
          <p:cNvSpPr/>
          <p:nvPr/>
        </p:nvSpPr>
        <p:spPr>
          <a:xfrm>
            <a:off x="504000" y="1769040"/>
            <a:ext cx="9070560" cy="5087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74320" indent="-272880">
              <a:lnSpc>
                <a:spcPct val="100000"/>
              </a:lnSpc>
            </a:pPr>
            <a:r>
              <a:rPr lang="en-US" sz="2600" b="0" strike="noStrike" spc="-1">
                <a:solidFill>
                  <a:srgbClr val="000000"/>
                </a:solidFill>
                <a:uFill>
                  <a:solidFill>
                    <a:srgbClr val="FFFFFF"/>
                  </a:solidFill>
                </a:uFill>
                <a:latin typeface="Times New Roman"/>
                <a:ea typeface="DejaVu Sans"/>
              </a:rPr>
              <a:t>The equation for X-axis rotation</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0" strike="noStrike" spc="-1">
                <a:solidFill>
                  <a:srgbClr val="000000"/>
                </a:solidFill>
                <a:uFill>
                  <a:solidFill>
                    <a:srgbClr val="FFFFFF"/>
                  </a:solidFill>
                </a:uFill>
                <a:latin typeface="Times New Roman"/>
                <a:ea typeface="DejaVu Sans"/>
              </a:rPr>
              <a:t> </a:t>
            </a:r>
            <a:r>
              <a:rPr lang="en-US" sz="2600" b="1" strike="noStrike" spc="-1">
                <a:solidFill>
                  <a:srgbClr val="000000"/>
                </a:solidFill>
                <a:uFill>
                  <a:solidFill>
                    <a:srgbClr val="FFFFFF"/>
                  </a:solidFill>
                </a:uFill>
                <a:latin typeface="Times New Roman"/>
                <a:ea typeface="DejaVu Sans"/>
              </a:rPr>
              <a:t>x’ = x</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y’ = y cosθ – z sinθ</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z’ = y sinθ + z cosθ </a:t>
            </a:r>
            <a:endParaRPr lang="en-US" sz="1800" b="0" strike="noStrike" spc="-1">
              <a:solidFill>
                <a:srgbClr val="000000"/>
              </a:solidFill>
              <a:uFill>
                <a:solidFill>
                  <a:srgbClr val="FFFFFF"/>
                </a:solidFill>
              </a:uFill>
              <a:latin typeface="Arial"/>
            </a:endParaRPr>
          </a:p>
        </p:txBody>
      </p:sp>
      <p:pic>
        <p:nvPicPr>
          <p:cNvPr id="135" name="Picture 18"/>
          <p:cNvPicPr/>
          <p:nvPr/>
        </p:nvPicPr>
        <p:blipFill>
          <a:blip r:embed="rId2"/>
          <a:stretch/>
        </p:blipFill>
        <p:spPr>
          <a:xfrm>
            <a:off x="6035040" y="2103120"/>
            <a:ext cx="2806920" cy="2053440"/>
          </a:xfrm>
          <a:prstGeom prst="rect">
            <a:avLst/>
          </a:prstGeom>
          <a:ln w="57240">
            <a:solidFill>
              <a:srgbClr val="FFFFFF"/>
            </a:solidFill>
            <a:miter/>
          </a:ln>
        </p:spPr>
      </p:pic>
      <p:pic>
        <p:nvPicPr>
          <p:cNvPr id="136" name="Picture 105"/>
          <p:cNvPicPr/>
          <p:nvPr/>
        </p:nvPicPr>
        <p:blipFill>
          <a:blip r:embed="rId3"/>
          <a:stretch/>
        </p:blipFill>
        <p:spPr>
          <a:xfrm>
            <a:off x="548640" y="4449960"/>
            <a:ext cx="3948480" cy="1675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Y-axis rotation</a:t>
            </a:r>
            <a:endParaRPr lang="en-US" sz="1800" b="0" strike="noStrike" spc="-1">
              <a:solidFill>
                <a:srgbClr val="000000"/>
              </a:solidFill>
              <a:uFill>
                <a:solidFill>
                  <a:srgbClr val="FFFFFF"/>
                </a:solidFill>
              </a:uFill>
              <a:latin typeface="Arial"/>
            </a:endParaRPr>
          </a:p>
        </p:txBody>
      </p:sp>
      <p:sp>
        <p:nvSpPr>
          <p:cNvPr id="138"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74320" indent="-272880">
              <a:lnSpc>
                <a:spcPct val="100000"/>
              </a:lnSpc>
            </a:pPr>
            <a:r>
              <a:rPr lang="en-US" sz="2600" b="0" strike="noStrike" spc="-1" dirty="0">
                <a:solidFill>
                  <a:srgbClr val="000000"/>
                </a:solidFill>
                <a:uFill>
                  <a:solidFill>
                    <a:srgbClr val="FFFFFF"/>
                  </a:solidFill>
                </a:uFill>
                <a:latin typeface="Times New Roman"/>
                <a:ea typeface="DejaVu Sans"/>
              </a:rPr>
              <a:t>The equation for Y-axis </a:t>
            </a:r>
            <a:r>
              <a:rPr lang="en-US" sz="2600" b="0" strike="noStrike" spc="-1" dirty="0" err="1">
                <a:solidFill>
                  <a:srgbClr val="000000"/>
                </a:solidFill>
                <a:uFill>
                  <a:solidFill>
                    <a:srgbClr val="FFFFFF"/>
                  </a:solidFill>
                </a:uFill>
                <a:latin typeface="Times New Roman"/>
                <a:ea typeface="DejaVu Sans"/>
              </a:rPr>
              <a:t>rotaion</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0" strike="noStrike" spc="-1" dirty="0">
                <a:solidFill>
                  <a:srgbClr val="000000"/>
                </a:solidFill>
                <a:uFill>
                  <a:solidFill>
                    <a:srgbClr val="FFFFFF"/>
                  </a:solidFill>
                </a:uFill>
                <a:latin typeface="Times New Roman"/>
                <a:ea typeface="DejaVu Sans"/>
              </a:rPr>
              <a:t> </a:t>
            </a:r>
            <a:r>
              <a:rPr lang="en-US" sz="2600" b="1" strike="noStrike" spc="-1" dirty="0">
                <a:solidFill>
                  <a:srgbClr val="000000"/>
                </a:solidFill>
                <a:uFill>
                  <a:solidFill>
                    <a:srgbClr val="FFFFFF"/>
                  </a:solidFill>
                </a:uFill>
                <a:latin typeface="Times New Roman"/>
                <a:ea typeface="DejaVu Sans"/>
              </a:rPr>
              <a:t>x’ = x </a:t>
            </a:r>
            <a:r>
              <a:rPr lang="en-US" sz="2600" b="1" strike="noStrike" spc="-1" dirty="0" err="1">
                <a:solidFill>
                  <a:srgbClr val="000000"/>
                </a:solidFill>
                <a:uFill>
                  <a:solidFill>
                    <a:srgbClr val="FFFFFF"/>
                  </a:solidFill>
                </a:uFill>
                <a:latin typeface="Times New Roman"/>
                <a:ea typeface="DejaVu Sans"/>
              </a:rPr>
              <a:t>cosθ</a:t>
            </a:r>
            <a:r>
              <a:rPr lang="en-US" sz="2600" b="1" strike="noStrike" spc="-1" dirty="0">
                <a:solidFill>
                  <a:srgbClr val="000000"/>
                </a:solidFill>
                <a:uFill>
                  <a:solidFill>
                    <a:srgbClr val="FFFFFF"/>
                  </a:solidFill>
                </a:uFill>
                <a:latin typeface="Times New Roman"/>
                <a:ea typeface="DejaVu Sans"/>
              </a:rPr>
              <a:t> + z </a:t>
            </a:r>
            <a:r>
              <a:rPr lang="en-US" sz="2600" b="1" strike="noStrike" spc="-1" dirty="0" err="1">
                <a:solidFill>
                  <a:srgbClr val="000000"/>
                </a:solidFill>
                <a:uFill>
                  <a:solidFill>
                    <a:srgbClr val="FFFFFF"/>
                  </a:solidFill>
                </a:uFill>
                <a:latin typeface="Times New Roman"/>
                <a:ea typeface="DejaVu Sans"/>
              </a:rPr>
              <a:t>sinθ</a:t>
            </a:r>
            <a:r>
              <a:rPr lang="en-US" sz="2600" b="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1" strike="noStrike" spc="-1" dirty="0">
                <a:solidFill>
                  <a:srgbClr val="000000"/>
                </a:solidFill>
                <a:uFill>
                  <a:solidFill>
                    <a:srgbClr val="FFFFFF"/>
                  </a:solidFill>
                </a:uFill>
                <a:latin typeface="Times New Roman"/>
                <a:ea typeface="DejaVu Sans"/>
              </a:rPr>
              <a:t> y’ = y</a:t>
            </a:r>
            <a:endParaRPr lang="en-US" sz="1800" b="0" strike="noStrike" spc="-1" dirty="0">
              <a:solidFill>
                <a:srgbClr val="000000"/>
              </a:solidFill>
              <a:uFill>
                <a:solidFill>
                  <a:srgbClr val="FFFFFF"/>
                </a:solidFill>
              </a:uFill>
              <a:latin typeface="Arial"/>
            </a:endParaRPr>
          </a:p>
          <a:p>
            <a:pPr marL="274320" indent="-272880">
              <a:lnSpc>
                <a:spcPct val="100000"/>
              </a:lnSpc>
            </a:pPr>
            <a:r>
              <a:rPr lang="en-US" sz="2600" b="1" strike="noStrike" spc="-1" dirty="0">
                <a:solidFill>
                  <a:srgbClr val="000000"/>
                </a:solidFill>
                <a:uFill>
                  <a:solidFill>
                    <a:srgbClr val="FFFFFF"/>
                  </a:solidFill>
                </a:uFill>
                <a:latin typeface="Times New Roman"/>
                <a:ea typeface="DejaVu Sans"/>
              </a:rPr>
              <a:t> z’ = z </a:t>
            </a:r>
            <a:r>
              <a:rPr lang="en-US" sz="2600" b="1" strike="noStrike" spc="-1" dirty="0" err="1">
                <a:solidFill>
                  <a:srgbClr val="000000"/>
                </a:solidFill>
                <a:uFill>
                  <a:solidFill>
                    <a:srgbClr val="FFFFFF"/>
                  </a:solidFill>
                </a:uFill>
                <a:latin typeface="Times New Roman"/>
                <a:ea typeface="DejaVu Sans"/>
              </a:rPr>
              <a:t>cosθ</a:t>
            </a:r>
            <a:r>
              <a:rPr lang="en-US" sz="2600" b="1" strike="noStrike" spc="-1" dirty="0">
                <a:solidFill>
                  <a:srgbClr val="000000"/>
                </a:solidFill>
                <a:uFill>
                  <a:solidFill>
                    <a:srgbClr val="FFFFFF"/>
                  </a:solidFill>
                </a:uFill>
                <a:latin typeface="Times New Roman"/>
                <a:ea typeface="DejaVu Sans"/>
              </a:rPr>
              <a:t> - x </a:t>
            </a:r>
            <a:r>
              <a:rPr lang="en-US" sz="2600" b="1" strike="noStrike" spc="-1" dirty="0" err="1">
                <a:solidFill>
                  <a:srgbClr val="000000"/>
                </a:solidFill>
                <a:uFill>
                  <a:solidFill>
                    <a:srgbClr val="FFFFFF"/>
                  </a:solidFill>
                </a:uFill>
                <a:latin typeface="Times New Roman"/>
                <a:ea typeface="DejaVu Sans"/>
              </a:rPr>
              <a:t>sinθ</a:t>
            </a:r>
            <a:r>
              <a:rPr lang="en-US" sz="2600" b="1" strike="noStrike" spc="-1" dirty="0">
                <a:solidFill>
                  <a:srgbClr val="000000"/>
                </a:solidFill>
                <a:uFill>
                  <a:solidFill>
                    <a:srgbClr val="FFFFFF"/>
                  </a:solidFill>
                </a:uFill>
                <a:latin typeface="Times New Roman"/>
                <a:ea typeface="DejaVu Sans"/>
              </a:rPr>
              <a:t> </a:t>
            </a:r>
            <a:endParaRPr lang="en-US" sz="1800" b="0" strike="noStrike" spc="-1" dirty="0">
              <a:solidFill>
                <a:srgbClr val="000000"/>
              </a:solidFill>
              <a:uFill>
                <a:solidFill>
                  <a:srgbClr val="FFFFFF"/>
                </a:solidFill>
              </a:uFill>
              <a:latin typeface="Arial"/>
            </a:endParaRPr>
          </a:p>
          <a:p>
            <a:pPr marL="274320" indent="-272880">
              <a:lnSpc>
                <a:spcPct val="100000"/>
              </a:lnSpc>
            </a:pPr>
            <a:endParaRPr lang="en-US" sz="1800" b="0" strike="noStrike" spc="-1" dirty="0">
              <a:solidFill>
                <a:srgbClr val="000000"/>
              </a:solidFill>
              <a:uFill>
                <a:solidFill>
                  <a:srgbClr val="FFFFFF"/>
                </a:solidFill>
              </a:uFill>
              <a:latin typeface="Arial"/>
            </a:endParaRPr>
          </a:p>
        </p:txBody>
      </p:sp>
      <p:pic>
        <p:nvPicPr>
          <p:cNvPr id="139" name="Picture 108"/>
          <p:cNvPicPr/>
          <p:nvPr/>
        </p:nvPicPr>
        <p:blipFill>
          <a:blip r:embed="rId2"/>
          <a:stretch/>
        </p:blipFill>
        <p:spPr>
          <a:xfrm>
            <a:off x="504000" y="4327560"/>
            <a:ext cx="3885120" cy="1967400"/>
          </a:xfrm>
          <a:prstGeom prst="rect">
            <a:avLst/>
          </a:prstGeom>
          <a:ln>
            <a:noFill/>
          </a:ln>
        </p:spPr>
      </p:pic>
      <p:pic>
        <p:nvPicPr>
          <p:cNvPr id="140" name="Picture 15"/>
          <p:cNvPicPr/>
          <p:nvPr/>
        </p:nvPicPr>
        <p:blipFill>
          <a:blip r:embed="rId3"/>
          <a:stretch/>
        </p:blipFill>
        <p:spPr>
          <a:xfrm>
            <a:off x="5394960" y="3291840"/>
            <a:ext cx="3127320" cy="3382920"/>
          </a:xfrm>
          <a:prstGeom prst="rect">
            <a:avLst/>
          </a:prstGeom>
          <a:ln w="5724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392112" y="1646237"/>
            <a:ext cx="4430712" cy="2895600"/>
          </a:xfrm>
          <a:prstGeom prst="rect">
            <a:avLst/>
          </a:prstGeom>
          <a:noFill/>
          <a:ln>
            <a:noFill/>
          </a:ln>
        </p:spPr>
        <p:txBody>
          <a:bodyPr lIns="0" tIns="0" rIns="0" bIns="0" anchor="ctr"/>
          <a:lstStyle/>
          <a:p>
            <a:pPr marL="1080">
              <a:lnSpc>
                <a:spcPct val="100000"/>
              </a:lnSpc>
            </a:pPr>
            <a:r>
              <a:rPr lang="en-US" sz="2800" b="0" strike="noStrike" spc="-1" dirty="0">
                <a:solidFill>
                  <a:srgbClr val="000000"/>
                </a:solidFill>
                <a:uFill>
                  <a:solidFill>
                    <a:srgbClr val="FFFFFF"/>
                  </a:solidFill>
                </a:uFill>
                <a:latin typeface="Times New Roman"/>
                <a:ea typeface="DejaVu Sans"/>
              </a:rPr>
              <a:t>The equation for Z-axis rotation</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x’ = x </a:t>
            </a:r>
            <a:r>
              <a:rPr lang="en-US" sz="2800" b="0" strike="noStrike" spc="-1" dirty="0" err="1">
                <a:solidFill>
                  <a:srgbClr val="000000"/>
                </a:solidFill>
                <a:uFill>
                  <a:solidFill>
                    <a:srgbClr val="FFFFFF"/>
                  </a:solidFill>
                </a:uFill>
                <a:latin typeface="Times New Roman"/>
                <a:ea typeface="DejaVu Sans"/>
              </a:rPr>
              <a:t>cosθ</a:t>
            </a:r>
            <a:r>
              <a:rPr lang="en-US" sz="2800" b="0" strike="noStrike" spc="-1" dirty="0">
                <a:solidFill>
                  <a:srgbClr val="000000"/>
                </a:solidFill>
                <a:uFill>
                  <a:solidFill>
                    <a:srgbClr val="FFFFFF"/>
                  </a:solidFill>
                </a:uFill>
                <a:latin typeface="Times New Roman"/>
                <a:ea typeface="DejaVu Sans"/>
              </a:rPr>
              <a:t> – y </a:t>
            </a:r>
            <a:r>
              <a:rPr lang="en-US" sz="2800" b="0" strike="noStrike" spc="-1" dirty="0" err="1">
                <a:solidFill>
                  <a:srgbClr val="000000"/>
                </a:solidFill>
                <a:uFill>
                  <a:solidFill>
                    <a:srgbClr val="FFFFFF"/>
                  </a:solidFill>
                </a:uFill>
                <a:latin typeface="Times New Roman"/>
                <a:ea typeface="DejaVu Sans"/>
              </a:rPr>
              <a:t>sinθ</a:t>
            </a:r>
            <a:r>
              <a:rPr lang="en-US" sz="2800" b="0" strike="noStrike" spc="-1" dirty="0">
                <a:solidFill>
                  <a:srgbClr val="000000"/>
                </a:solidFill>
                <a:uFill>
                  <a:solidFill>
                    <a:srgbClr val="FFFFFF"/>
                  </a:solidFill>
                </a:uFill>
                <a:latin typeface="Times New Roman"/>
                <a:ea typeface="DejaVu Sans"/>
              </a:rPr>
              <a:t> </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y’ = x </a:t>
            </a:r>
            <a:r>
              <a:rPr lang="en-US" sz="2800" b="0" strike="noStrike" spc="-1" dirty="0" err="1">
                <a:solidFill>
                  <a:srgbClr val="000000"/>
                </a:solidFill>
                <a:uFill>
                  <a:solidFill>
                    <a:srgbClr val="FFFFFF"/>
                  </a:solidFill>
                </a:uFill>
                <a:latin typeface="Times New Roman"/>
                <a:ea typeface="DejaVu Sans"/>
              </a:rPr>
              <a:t>sinθ</a:t>
            </a:r>
            <a:r>
              <a:rPr lang="en-US" sz="2800" b="0" strike="noStrike" spc="-1" dirty="0">
                <a:solidFill>
                  <a:srgbClr val="000000"/>
                </a:solidFill>
                <a:uFill>
                  <a:solidFill>
                    <a:srgbClr val="FFFFFF"/>
                  </a:solidFill>
                </a:uFill>
                <a:latin typeface="Times New Roman"/>
                <a:ea typeface="DejaVu Sans"/>
              </a:rPr>
              <a:t> + y </a:t>
            </a:r>
            <a:r>
              <a:rPr lang="en-US" sz="2800" b="0" strike="noStrike" spc="-1" dirty="0" err="1">
                <a:solidFill>
                  <a:srgbClr val="000000"/>
                </a:solidFill>
                <a:uFill>
                  <a:solidFill>
                    <a:srgbClr val="FFFFFF"/>
                  </a:solidFill>
                </a:uFill>
                <a:latin typeface="Times New Roman"/>
                <a:ea typeface="DejaVu Sans"/>
              </a:rPr>
              <a:t>cosθ</a:t>
            </a:r>
            <a:endParaRPr lang="en-US" sz="3200" b="0" strike="noStrike" spc="-1" dirty="0">
              <a:solidFill>
                <a:srgbClr val="000000"/>
              </a:solidFill>
              <a:uFill>
                <a:solidFill>
                  <a:srgbClr val="FFFFFF"/>
                </a:solidFill>
              </a:uFill>
              <a:latin typeface="Arial"/>
            </a:endParaRPr>
          </a:p>
          <a:p>
            <a:pPr>
              <a:lnSpc>
                <a:spcPct val="100000"/>
              </a:lnSpc>
            </a:pPr>
            <a:r>
              <a:rPr lang="en-US" sz="2800" b="0" strike="noStrike" spc="-1" dirty="0">
                <a:solidFill>
                  <a:srgbClr val="000000"/>
                </a:solidFill>
                <a:uFill>
                  <a:solidFill>
                    <a:srgbClr val="FFFFFF"/>
                  </a:solidFill>
                </a:uFill>
                <a:latin typeface="Times New Roman"/>
                <a:ea typeface="DejaVu Sans"/>
              </a:rPr>
              <a:t>   z’ = z</a:t>
            </a:r>
            <a:endParaRPr lang="en-US" sz="3200" b="0" strike="noStrike" spc="-1" dirty="0">
              <a:solidFill>
                <a:srgbClr val="000000"/>
              </a:solidFill>
              <a:uFill>
                <a:solidFill>
                  <a:srgbClr val="FFFFFF"/>
                </a:solidFill>
              </a:uFill>
              <a:latin typeface="Arial"/>
            </a:endParaRPr>
          </a:p>
          <a:p>
            <a:pPr>
              <a:lnSpc>
                <a:spcPct val="90000"/>
              </a:lnSpc>
            </a:pPr>
            <a:endParaRPr lang="en-US" sz="3200" b="0" strike="noStrike" spc="-1" dirty="0">
              <a:solidFill>
                <a:srgbClr val="000000"/>
              </a:solidFill>
              <a:uFill>
                <a:solidFill>
                  <a:srgbClr val="FFFFFF"/>
                </a:solidFill>
              </a:uFill>
              <a:latin typeface="Arial"/>
            </a:endParaRPr>
          </a:p>
          <a:p>
            <a:pPr>
              <a:lnSpc>
                <a:spcPct val="90000"/>
              </a:lnSpc>
            </a:pPr>
            <a:endParaRPr lang="en-US" sz="3200" b="0" strike="noStrike" spc="-1" dirty="0">
              <a:solidFill>
                <a:srgbClr val="000000"/>
              </a:solidFill>
              <a:uFill>
                <a:solidFill>
                  <a:srgbClr val="FFFFFF"/>
                </a:solidFill>
              </a:uFill>
              <a:latin typeface="Arial"/>
            </a:endParaRPr>
          </a:p>
        </p:txBody>
      </p:sp>
      <p:sp>
        <p:nvSpPr>
          <p:cNvPr id="142" name="TextShape 2"/>
          <p:cNvSpPr txBox="1"/>
          <p:nvPr/>
        </p:nvSpPr>
        <p:spPr>
          <a:xfrm>
            <a:off x="504000" y="301320"/>
            <a:ext cx="9071640" cy="1261440"/>
          </a:xfrm>
          <a:prstGeom prst="rect">
            <a:avLst/>
          </a:prstGeom>
          <a:noFill/>
          <a:ln>
            <a:noFill/>
          </a:ln>
        </p:spPr>
        <p:txBody>
          <a:bodyPr lIns="0" tIns="0" rIns="0" bIns="0" anchor="ctr"/>
          <a:lstStyle/>
          <a:p>
            <a:pPr algn="ctr">
              <a:lnSpc>
                <a:spcPct val="100000"/>
              </a:lnSpc>
            </a:pPr>
            <a:r>
              <a:rPr lang="en-US" sz="4400" b="1" strike="noStrike" cap="all" spc="-1">
                <a:solidFill>
                  <a:srgbClr val="00CC33"/>
                </a:solidFill>
                <a:uFill>
                  <a:solidFill>
                    <a:srgbClr val="FFFFFF"/>
                  </a:solidFill>
                </a:uFill>
                <a:latin typeface="Times New Roman"/>
                <a:ea typeface="DejaVu Sans"/>
              </a:rPr>
              <a:t>Z-axis rotation</a:t>
            </a:r>
            <a:endParaRPr lang="en-US" sz="1800" b="0" strike="noStrike" spc="-1">
              <a:solidFill>
                <a:srgbClr val="000000"/>
              </a:solidFill>
              <a:uFill>
                <a:solidFill>
                  <a:srgbClr val="FFFFFF"/>
                </a:solidFill>
              </a:uFill>
              <a:latin typeface="Arial"/>
            </a:endParaRPr>
          </a:p>
        </p:txBody>
      </p:sp>
      <p:pic>
        <p:nvPicPr>
          <p:cNvPr id="143" name="Picture 12"/>
          <p:cNvPicPr/>
          <p:nvPr/>
        </p:nvPicPr>
        <p:blipFill>
          <a:blip r:embed="rId2"/>
          <a:stretch/>
        </p:blipFill>
        <p:spPr>
          <a:xfrm>
            <a:off x="5613480" y="2670480"/>
            <a:ext cx="3799440" cy="1960920"/>
          </a:xfrm>
          <a:prstGeom prst="rect">
            <a:avLst/>
          </a:prstGeom>
          <a:ln w="57240">
            <a:solidFill>
              <a:srgbClr val="00FFFF"/>
            </a:solidFill>
            <a:miter/>
          </a:ln>
        </p:spPr>
      </p:pic>
      <p:pic>
        <p:nvPicPr>
          <p:cNvPr id="144" name="Picture 143"/>
          <p:cNvPicPr/>
          <p:nvPr/>
        </p:nvPicPr>
        <p:blipFill>
          <a:blip r:embed="rId3"/>
          <a:stretch/>
        </p:blipFill>
        <p:spPr>
          <a:xfrm>
            <a:off x="315912" y="4618037"/>
            <a:ext cx="4597560" cy="19558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p:txBody>
      </p:sp>
      <p:sp>
        <p:nvSpPr>
          <p:cNvPr id="146" name="CustomShape 2"/>
          <p:cNvSpPr/>
          <p:nvPr/>
        </p:nvSpPr>
        <p:spPr>
          <a:xfrm>
            <a:off x="504000" y="1769040"/>
            <a:ext cx="9070560" cy="49964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Changes the size of the object and repositions the object relative to the coordinate origin.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p:txBody>
      </p:sp>
      <p:pic>
        <p:nvPicPr>
          <p:cNvPr id="147" name="Picture 112"/>
          <p:cNvPicPr/>
          <p:nvPr/>
        </p:nvPicPr>
        <p:blipFill>
          <a:blip r:embed="rId2"/>
          <a:stretch/>
        </p:blipFill>
        <p:spPr>
          <a:xfrm>
            <a:off x="1280160" y="3383280"/>
            <a:ext cx="3351600" cy="2119680"/>
          </a:xfrm>
          <a:prstGeom prst="rect">
            <a:avLst/>
          </a:prstGeom>
          <a:ln>
            <a:noFill/>
          </a:ln>
        </p:spPr>
      </p:pic>
      <p:pic>
        <p:nvPicPr>
          <p:cNvPr id="148" name="Picture 113"/>
          <p:cNvPicPr/>
          <p:nvPr/>
        </p:nvPicPr>
        <p:blipFill>
          <a:blip r:embed="rId3"/>
          <a:srcRect l="28037" t="8547" b="25311"/>
          <a:stretch/>
        </p:blipFill>
        <p:spPr>
          <a:xfrm>
            <a:off x="5943600" y="3017520"/>
            <a:ext cx="2703960" cy="28692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p:txBody>
      </p:sp>
      <p:sp>
        <p:nvSpPr>
          <p:cNvPr id="150" name="CustomShape 2"/>
          <p:cNvSpPr/>
          <p:nvPr/>
        </p:nvSpPr>
        <p:spPr>
          <a:xfrm>
            <a:off x="504000" y="1769040"/>
            <a:ext cx="9070560" cy="51793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 equations for scaling</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0" strike="noStrike" spc="-1">
                <a:solidFill>
                  <a:srgbClr val="000000"/>
                </a:solidFill>
                <a:uFill>
                  <a:solidFill>
                    <a:srgbClr val="FFFFFF"/>
                  </a:solidFill>
                </a:uFill>
                <a:latin typeface="Trebuchet MS"/>
                <a:ea typeface="DejaVu Sans"/>
              </a:rPr>
              <a:t>   </a:t>
            </a:r>
            <a:r>
              <a:rPr lang="en-US" sz="2600" b="1" strike="noStrike" spc="-1">
                <a:solidFill>
                  <a:srgbClr val="000000"/>
                </a:solidFill>
                <a:uFill>
                  <a:solidFill>
                    <a:srgbClr val="FFFFFF"/>
                  </a:solidFill>
                </a:uFill>
                <a:latin typeface="Times New Roman"/>
                <a:ea typeface="DejaVu Sans"/>
              </a:rPr>
              <a:t>              x’ = x . sx      </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S</a:t>
            </a:r>
            <a:r>
              <a:rPr lang="en-US" sz="2600" b="1" strike="noStrike" spc="-1" baseline="-25000">
                <a:solidFill>
                  <a:srgbClr val="000000"/>
                </a:solidFill>
                <a:uFill>
                  <a:solidFill>
                    <a:srgbClr val="FFFFFF"/>
                  </a:solidFill>
                </a:uFill>
                <a:latin typeface="Times New Roman"/>
                <a:ea typeface="DejaVu Sans"/>
              </a:rPr>
              <a:t>sx,sy,sz</a:t>
            </a:r>
            <a:r>
              <a:rPr lang="en-US" sz="2600" b="1" strike="noStrike" spc="-1">
                <a:solidFill>
                  <a:srgbClr val="000000"/>
                </a:solidFill>
                <a:uFill>
                  <a:solidFill>
                    <a:srgbClr val="FFFFFF"/>
                  </a:solidFill>
                </a:uFill>
                <a:latin typeface="Times New Roman"/>
                <a:ea typeface="DejaVu Sans"/>
              </a:rPr>
              <a:t>   y’ = y . sy </a:t>
            </a:r>
            <a:endParaRPr lang="en-US" sz="1800" b="0" strike="noStrike" spc="-1">
              <a:solidFill>
                <a:srgbClr val="000000"/>
              </a:solidFill>
              <a:uFill>
                <a:solidFill>
                  <a:srgbClr val="FFFFFF"/>
                </a:solidFill>
              </a:uFill>
              <a:latin typeface="Arial"/>
            </a:endParaRPr>
          </a:p>
          <a:p>
            <a:pPr marL="274320" indent="-272880">
              <a:lnSpc>
                <a:spcPct val="100000"/>
              </a:lnSpc>
            </a:pPr>
            <a:r>
              <a:rPr lang="en-US" sz="2600" b="1" strike="noStrike" spc="-1">
                <a:solidFill>
                  <a:srgbClr val="000000"/>
                </a:solidFill>
                <a:uFill>
                  <a:solidFill>
                    <a:srgbClr val="FFFFFF"/>
                  </a:solidFill>
                </a:uFill>
                <a:latin typeface="Times New Roman"/>
                <a:ea typeface="DejaVu Sans"/>
              </a:rPr>
              <a:t>                 z’ = z . sz</a:t>
            </a:r>
            <a:endParaRPr lang="en-US" sz="1800" b="0" strike="noStrike" spc="-1">
              <a:solidFill>
                <a:srgbClr val="000000"/>
              </a:solidFill>
              <a:uFill>
                <a:solidFill>
                  <a:srgbClr val="FFFFFF"/>
                </a:solidFill>
              </a:uFill>
              <a:latin typeface="Arial"/>
            </a:endParaRPr>
          </a:p>
          <a:p>
            <a:pPr marL="274320" indent="-272880">
              <a:lnSpc>
                <a:spcPct val="100000"/>
              </a:lnSpc>
            </a:pPr>
            <a:endParaRPr lang="en-US" sz="1800" b="0" strike="noStrike" spc="-1">
              <a:solidFill>
                <a:srgbClr val="000000"/>
              </a:solidFill>
              <a:uFill>
                <a:solidFill>
                  <a:srgbClr val="FFFFFF"/>
                </a:solidFill>
              </a:uFill>
              <a:latin typeface="Arial"/>
            </a:endParaRPr>
          </a:p>
        </p:txBody>
      </p:sp>
      <p:pic>
        <p:nvPicPr>
          <p:cNvPr id="151" name="Picture 3"/>
          <p:cNvPicPr/>
          <p:nvPr/>
        </p:nvPicPr>
        <p:blipFill>
          <a:blip r:embed="rId2"/>
          <a:stretch/>
        </p:blipFill>
        <p:spPr>
          <a:xfrm>
            <a:off x="5029200" y="2011680"/>
            <a:ext cx="3418920" cy="41605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reflection </a:t>
            </a:r>
            <a:endParaRPr lang="en-US" sz="1800" b="0" strike="noStrike" spc="-1">
              <a:solidFill>
                <a:srgbClr val="000000"/>
              </a:solidFill>
              <a:uFill>
                <a:solidFill>
                  <a:srgbClr val="FFFFFF"/>
                </a:solidFill>
              </a:uFill>
              <a:latin typeface="Arial"/>
            </a:endParaRPr>
          </a:p>
        </p:txBody>
      </p:sp>
      <p:sp>
        <p:nvSpPr>
          <p:cNvPr id="153" name="CustomShape 2"/>
          <p:cNvSpPr/>
          <p:nvPr/>
        </p:nvSpPr>
        <p:spPr>
          <a:xfrm>
            <a:off x="504000" y="1769040"/>
            <a:ext cx="9070560" cy="51793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Reflection in computer graphics is used to emulate reflective objects like mirrors and shiny surfaces</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Reflection may be an x-axis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y-axis , z-axis. and also in</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the planes xy-plane,yz-plane , and</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zx-plane.</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Reflection relative to a given</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Axis are equivalent to 180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Degree rotations   </a:t>
            </a:r>
            <a:endParaRPr lang="en-US" sz="1800" b="0" strike="noStrike" spc="-1">
              <a:solidFill>
                <a:srgbClr val="000000"/>
              </a:solidFill>
              <a:uFill>
                <a:solidFill>
                  <a:srgbClr val="FFFFFF"/>
                </a:solidFill>
              </a:uFill>
              <a:latin typeface="Arial"/>
            </a:endParaRPr>
          </a:p>
        </p:txBody>
      </p:sp>
      <p:pic>
        <p:nvPicPr>
          <p:cNvPr id="154" name="Picture 2"/>
          <p:cNvPicPr/>
          <p:nvPr/>
        </p:nvPicPr>
        <p:blipFill>
          <a:blip r:embed="rId2"/>
          <a:stretch/>
        </p:blipFill>
        <p:spPr>
          <a:xfrm>
            <a:off x="6583680" y="3547440"/>
            <a:ext cx="2734920" cy="3218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reflection</a:t>
            </a:r>
            <a:r>
              <a:rPr lang="en-US" sz="3800" b="1" strike="noStrike" cap="all" spc="-1">
                <a:solidFill>
                  <a:srgbClr val="00CC33"/>
                </a:solidFill>
                <a:uFill>
                  <a:solidFill>
                    <a:srgbClr val="FFFFFF"/>
                  </a:solidFill>
                </a:uFill>
                <a:latin typeface="Trebuchet MS"/>
                <a:ea typeface="DejaVu Sans"/>
              </a:rPr>
              <a:t> </a:t>
            </a:r>
            <a:endParaRPr lang="en-US" sz="1800" b="0" strike="noStrike" spc="-1">
              <a:solidFill>
                <a:srgbClr val="000000"/>
              </a:solidFill>
              <a:uFill>
                <a:solidFill>
                  <a:srgbClr val="FFFFFF"/>
                </a:solidFill>
              </a:uFill>
              <a:latin typeface="Arial"/>
            </a:endParaRPr>
          </a:p>
        </p:txBody>
      </p:sp>
      <p:sp>
        <p:nvSpPr>
          <p:cNvPr id="156"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Reflection about x-axis:-</a:t>
            </a:r>
            <a:endParaRPr lang="en-US" sz="1800" b="0" strike="noStrike" spc="-1" dirty="0">
              <a:solidFill>
                <a:srgbClr val="000000"/>
              </a:solidFill>
              <a:uFill>
                <a:solidFill>
                  <a:srgbClr val="FFFFFF"/>
                </a:solidFill>
              </a:uFill>
              <a:latin typeface="Arial"/>
            </a:endParaRPr>
          </a:p>
          <a:p>
            <a:pPr marL="108720">
              <a:lnSpc>
                <a:spcPct val="100000"/>
              </a:lnSpc>
            </a:pPr>
            <a:r>
              <a:rPr lang="en-US" sz="2600" b="1" strike="noStrike" spc="-1" dirty="0">
                <a:solidFill>
                  <a:srgbClr val="000000"/>
                </a:solidFill>
                <a:uFill>
                  <a:solidFill>
                    <a:srgbClr val="FFFFFF"/>
                  </a:solidFill>
                </a:uFill>
                <a:latin typeface="Times New Roman"/>
                <a:ea typeface="DejaVu Sans"/>
              </a:rPr>
              <a:t> x’=x        y’=-y     z’=-z</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1   0   0   0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-1   0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-1   0</a:t>
            </a:r>
            <a:endParaRPr lang="en-US" sz="1800" b="0" strike="noStrike" spc="-1" dirty="0">
              <a:solidFill>
                <a:srgbClr val="000000"/>
              </a:solidFill>
              <a:uFill>
                <a:solidFill>
                  <a:srgbClr val="FFFFFF"/>
                </a:solidFill>
              </a:uFill>
              <a:latin typeface="Arial"/>
            </a:endParaRPr>
          </a:p>
          <a:p>
            <a:pPr marL="108720">
              <a:lnSpc>
                <a:spcPct val="100000"/>
              </a:lnSpc>
            </a:pPr>
            <a:r>
              <a:rPr lang="en-US" sz="2600" b="0" strike="noStrike" spc="-1" dirty="0">
                <a:solidFill>
                  <a:srgbClr val="000000"/>
                </a:solidFill>
                <a:uFill>
                  <a:solidFill>
                    <a:srgbClr val="FFFFFF"/>
                  </a:solidFill>
                </a:uFill>
                <a:latin typeface="Times New Roman"/>
                <a:ea typeface="DejaVu Sans"/>
              </a:rPr>
              <a:t>   0   0   0   1 </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Reflection about y-axis:-</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  </a:t>
            </a:r>
            <a:r>
              <a:rPr lang="en-US" sz="2600" b="1" strike="noStrike" spc="-1" dirty="0">
                <a:solidFill>
                  <a:srgbClr val="000000"/>
                </a:solidFill>
                <a:uFill>
                  <a:solidFill>
                    <a:srgbClr val="FFFFFF"/>
                  </a:solidFill>
                </a:uFill>
                <a:latin typeface="Times New Roman"/>
                <a:ea typeface="DejaVu Sans"/>
              </a:rPr>
              <a:t>y’=y         x’=-x       z’=-z</a:t>
            </a:r>
            <a:endParaRPr lang="en-US" sz="1800" b="0" strike="noStrike" spc="-1" dirty="0">
              <a:solidFill>
                <a:srgbClr val="000000"/>
              </a:solidFill>
              <a:uFill>
                <a:solidFill>
                  <a:srgbClr val="FFFFFF"/>
                </a:solidFill>
              </a:uFill>
              <a:latin typeface="Arial"/>
            </a:endParaRPr>
          </a:p>
        </p:txBody>
      </p:sp>
      <p:sp>
        <p:nvSpPr>
          <p:cNvPr id="157" name="Line 3"/>
          <p:cNvSpPr/>
          <p:nvPr/>
        </p:nvSpPr>
        <p:spPr>
          <a:xfrm flipV="1">
            <a:off x="6583680" y="2455200"/>
            <a:ext cx="1101240" cy="1568160"/>
          </a:xfrm>
          <a:prstGeom prst="line">
            <a:avLst/>
          </a:prstGeom>
          <a:ln w="11520">
            <a:round/>
          </a:ln>
        </p:spPr>
        <p:style>
          <a:lnRef idx="0">
            <a:scrgbClr r="0" g="0" b="0"/>
          </a:lnRef>
          <a:fillRef idx="0">
            <a:scrgbClr r="0" g="0" b="0"/>
          </a:fillRef>
          <a:effectRef idx="0">
            <a:scrgbClr r="0" g="0" b="0"/>
          </a:effectRef>
          <a:fontRef idx="minor"/>
        </p:style>
      </p:sp>
      <p:sp>
        <p:nvSpPr>
          <p:cNvPr id="158" name="Line 4"/>
          <p:cNvSpPr/>
          <p:nvPr/>
        </p:nvSpPr>
        <p:spPr>
          <a:xfrm flipV="1">
            <a:off x="6122160" y="3217320"/>
            <a:ext cx="2016000" cy="6480"/>
          </a:xfrm>
          <a:prstGeom prst="line">
            <a:avLst/>
          </a:prstGeom>
          <a:ln w="11520">
            <a:round/>
          </a:ln>
        </p:spPr>
        <p:style>
          <a:lnRef idx="0">
            <a:scrgbClr r="0" g="0" b="0"/>
          </a:lnRef>
          <a:fillRef idx="0">
            <a:scrgbClr r="0" g="0" b="0"/>
          </a:fillRef>
          <a:effectRef idx="0">
            <a:scrgbClr r="0" g="0" b="0"/>
          </a:effectRef>
          <a:fontRef idx="minor"/>
        </p:style>
      </p:sp>
      <p:sp>
        <p:nvSpPr>
          <p:cNvPr id="159" name="Line 5"/>
          <p:cNvSpPr/>
          <p:nvPr/>
        </p:nvSpPr>
        <p:spPr>
          <a:xfrm flipV="1">
            <a:off x="6499440" y="5796360"/>
            <a:ext cx="2016000" cy="6480"/>
          </a:xfrm>
          <a:prstGeom prst="line">
            <a:avLst/>
          </a:prstGeom>
          <a:ln w="11520">
            <a:round/>
          </a:ln>
        </p:spPr>
        <p:style>
          <a:lnRef idx="0">
            <a:scrgbClr r="0" g="0" b="0"/>
          </a:lnRef>
          <a:fillRef idx="0">
            <a:scrgbClr r="0" g="0" b="0"/>
          </a:fillRef>
          <a:effectRef idx="0">
            <a:scrgbClr r="0" g="0" b="0"/>
          </a:effectRef>
          <a:fontRef idx="minor"/>
        </p:style>
      </p:sp>
      <p:sp>
        <p:nvSpPr>
          <p:cNvPr id="160" name="Line 6"/>
          <p:cNvSpPr/>
          <p:nvPr/>
        </p:nvSpPr>
        <p:spPr>
          <a:xfrm>
            <a:off x="7132320" y="2455200"/>
            <a:ext cx="360" cy="1512000"/>
          </a:xfrm>
          <a:prstGeom prst="line">
            <a:avLst/>
          </a:prstGeom>
          <a:ln w="11520">
            <a:round/>
          </a:ln>
        </p:spPr>
        <p:style>
          <a:lnRef idx="0">
            <a:scrgbClr r="0" g="0" b="0"/>
          </a:lnRef>
          <a:fillRef idx="0">
            <a:scrgbClr r="0" g="0" b="0"/>
          </a:fillRef>
          <a:effectRef idx="0">
            <a:scrgbClr r="0" g="0" b="0"/>
          </a:effectRef>
          <a:fontRef idx="minor"/>
        </p:style>
      </p:sp>
      <p:sp>
        <p:nvSpPr>
          <p:cNvPr id="161" name="Line 7"/>
          <p:cNvSpPr/>
          <p:nvPr/>
        </p:nvSpPr>
        <p:spPr>
          <a:xfrm>
            <a:off x="7498080" y="5071680"/>
            <a:ext cx="360" cy="1512000"/>
          </a:xfrm>
          <a:prstGeom prst="line">
            <a:avLst/>
          </a:prstGeom>
          <a:ln w="11520">
            <a:round/>
          </a:ln>
        </p:spPr>
        <p:style>
          <a:lnRef idx="0">
            <a:scrgbClr r="0" g="0" b="0"/>
          </a:lnRef>
          <a:fillRef idx="0">
            <a:scrgbClr r="0" g="0" b="0"/>
          </a:fillRef>
          <a:effectRef idx="0">
            <a:scrgbClr r="0" g="0" b="0"/>
          </a:effectRef>
          <a:fontRef idx="minor"/>
        </p:style>
      </p:sp>
      <p:sp>
        <p:nvSpPr>
          <p:cNvPr id="162" name="CustomShape 8"/>
          <p:cNvSpPr/>
          <p:nvPr/>
        </p:nvSpPr>
        <p:spPr>
          <a:xfrm>
            <a:off x="7589520" y="2743200"/>
            <a:ext cx="286560" cy="286560"/>
          </a:xfrm>
          <a:prstGeom prst="star5">
            <a:avLst>
              <a:gd name="adj" fmla="val 19098"/>
              <a:gd name="hf" fmla="val 105146"/>
              <a:gd name="vf" fmla="val 110557"/>
            </a:avLst>
          </a:prstGeom>
          <a:solidFill>
            <a:srgbClr val="000000"/>
          </a:solidFill>
          <a:ln w="39960">
            <a:round/>
          </a:ln>
        </p:spPr>
        <p:style>
          <a:lnRef idx="0">
            <a:scrgbClr r="0" g="0" b="0"/>
          </a:lnRef>
          <a:fillRef idx="0">
            <a:scrgbClr r="0" g="0" b="0"/>
          </a:fillRef>
          <a:effectRef idx="0">
            <a:scrgbClr r="0" g="0" b="0"/>
          </a:effectRef>
          <a:fontRef idx="minor"/>
        </p:style>
      </p:sp>
      <p:sp>
        <p:nvSpPr>
          <p:cNvPr id="163" name="CustomShape 9"/>
          <p:cNvSpPr/>
          <p:nvPr/>
        </p:nvSpPr>
        <p:spPr>
          <a:xfrm>
            <a:off x="7576200" y="3369960"/>
            <a:ext cx="286560" cy="286560"/>
          </a:xfrm>
          <a:prstGeom prst="star5">
            <a:avLst>
              <a:gd name="adj" fmla="val 19098"/>
              <a:gd name="hf" fmla="val 105146"/>
              <a:gd name="vf" fmla="val 110557"/>
            </a:avLst>
          </a:prstGeom>
          <a:solidFill>
            <a:srgbClr val="FFFFFF"/>
          </a:solidFill>
          <a:ln w="39960">
            <a:solidFill>
              <a:srgbClr val="AC66BB"/>
            </a:solidFill>
            <a:round/>
          </a:ln>
        </p:spPr>
        <p:style>
          <a:lnRef idx="0">
            <a:scrgbClr r="0" g="0" b="0"/>
          </a:lnRef>
          <a:fillRef idx="0">
            <a:scrgbClr r="0" g="0" b="0"/>
          </a:fillRef>
          <a:effectRef idx="0">
            <a:scrgbClr r="0" g="0" b="0"/>
          </a:effectRef>
          <a:fontRef idx="minor"/>
        </p:style>
      </p:sp>
      <p:sp>
        <p:nvSpPr>
          <p:cNvPr id="164" name="Line 10"/>
          <p:cNvSpPr/>
          <p:nvPr/>
        </p:nvSpPr>
        <p:spPr>
          <a:xfrm flipV="1">
            <a:off x="6949440" y="5015520"/>
            <a:ext cx="1101240" cy="1568160"/>
          </a:xfrm>
          <a:prstGeom prst="line">
            <a:avLst/>
          </a:prstGeom>
          <a:ln w="11520">
            <a:round/>
          </a:ln>
        </p:spPr>
        <p:style>
          <a:lnRef idx="0">
            <a:scrgbClr r="0" g="0" b="0"/>
          </a:lnRef>
          <a:fillRef idx="0">
            <a:scrgbClr r="0" g="0" b="0"/>
          </a:fillRef>
          <a:effectRef idx="0">
            <a:scrgbClr r="0" g="0" b="0"/>
          </a:effectRef>
          <a:fontRef idx="minor"/>
        </p:style>
      </p:sp>
      <p:sp>
        <p:nvSpPr>
          <p:cNvPr id="165" name="CustomShape 11"/>
          <p:cNvSpPr/>
          <p:nvPr/>
        </p:nvSpPr>
        <p:spPr>
          <a:xfrm>
            <a:off x="8036640" y="5212080"/>
            <a:ext cx="375120" cy="502560"/>
          </a:xfrm>
          <a:prstGeom prst="smileyFace">
            <a:avLst>
              <a:gd name="adj" fmla="val 4653"/>
            </a:avLst>
          </a:prstGeom>
          <a:solidFill>
            <a:srgbClr val="B83D68"/>
          </a:solidFill>
          <a:ln w="39960">
            <a:solidFill>
              <a:srgbClr val="882D4C"/>
            </a:solidFill>
            <a:round/>
          </a:ln>
        </p:spPr>
        <p:style>
          <a:lnRef idx="0">
            <a:scrgbClr r="0" g="0" b="0"/>
          </a:lnRef>
          <a:fillRef idx="0">
            <a:scrgbClr r="0" g="0" b="0"/>
          </a:fillRef>
          <a:effectRef idx="0">
            <a:scrgbClr r="0" g="0" b="0"/>
          </a:effectRef>
          <a:fontRef idx="minor"/>
        </p:style>
      </p:sp>
      <p:sp>
        <p:nvSpPr>
          <p:cNvPr id="166" name="CustomShape 12"/>
          <p:cNvSpPr/>
          <p:nvPr/>
        </p:nvSpPr>
        <p:spPr>
          <a:xfrm>
            <a:off x="6675120" y="5165640"/>
            <a:ext cx="375120" cy="502560"/>
          </a:xfrm>
          <a:prstGeom prst="smileyFace">
            <a:avLst>
              <a:gd name="adj" fmla="val 4653"/>
            </a:avLst>
          </a:prstGeom>
          <a:solidFill>
            <a:srgbClr val="FFFFFF"/>
          </a:solidFill>
          <a:ln w="39960">
            <a:solidFill>
              <a:srgbClr val="B83D68"/>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reflection </a:t>
            </a:r>
            <a:endParaRPr lang="en-US" sz="1800" b="0" strike="noStrike" spc="-1">
              <a:solidFill>
                <a:srgbClr val="000000"/>
              </a:solidFill>
              <a:uFill>
                <a:solidFill>
                  <a:srgbClr val="FFFFFF"/>
                </a:solidFill>
              </a:uFill>
              <a:latin typeface="Arial"/>
            </a:endParaRPr>
          </a:p>
        </p:txBody>
      </p:sp>
      <p:sp>
        <p:nvSpPr>
          <p:cNvPr id="168" name="CustomShape 2"/>
          <p:cNvSpPr/>
          <p:nvPr/>
        </p:nvSpPr>
        <p:spPr>
          <a:xfrm>
            <a:off x="504000" y="1563480"/>
            <a:ext cx="9070560" cy="5567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 matrix for reflection about y-axis:-</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-1  0  0  0</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0  1  0  0</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0  0 -1  0</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0  0  0  1</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Reflection about z-axis:-</a:t>
            </a:r>
            <a:endParaRPr lang="en-US" sz="1800" b="0" strike="noStrike" spc="-1">
              <a:solidFill>
                <a:srgbClr val="000000"/>
              </a:solidFill>
              <a:uFill>
                <a:solidFill>
                  <a:srgbClr val="FFFFFF"/>
                </a:solidFill>
              </a:uFill>
              <a:latin typeface="Arial"/>
            </a:endParaRPr>
          </a:p>
          <a:p>
            <a:pPr marL="108720">
              <a:lnSpc>
                <a:spcPct val="100000"/>
              </a:lnSpc>
            </a:pPr>
            <a:r>
              <a:rPr lang="en-US" sz="2600" b="1" strike="noStrike" spc="-1">
                <a:solidFill>
                  <a:srgbClr val="000000"/>
                </a:solidFill>
                <a:uFill>
                  <a:solidFill>
                    <a:srgbClr val="FFFFFF"/>
                  </a:solidFill>
                </a:uFill>
                <a:latin typeface="Times New Roman"/>
                <a:ea typeface="DejaVu Sans"/>
              </a:rPr>
              <a:t>    x’=-x      y’=-y     z’=z </a:t>
            </a:r>
            <a:r>
              <a:rPr lang="en-US" sz="2600" b="0"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-1  0  0  0</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0 -1  0  0</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0  0  1  0</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0  0  0  1</a:t>
            </a:r>
            <a:endParaRPr lang="en-US" sz="1800" b="0" strike="noStrike" spc="-1">
              <a:solidFill>
                <a:srgbClr val="000000"/>
              </a:solidFill>
              <a:uFill>
                <a:solidFill>
                  <a:srgbClr val="FFFFFF"/>
                </a:solidFill>
              </a:uFill>
              <a:latin typeface="Arial"/>
            </a:endParaRPr>
          </a:p>
        </p:txBody>
      </p:sp>
      <p:sp>
        <p:nvSpPr>
          <p:cNvPr id="169" name="Line 3"/>
          <p:cNvSpPr/>
          <p:nvPr/>
        </p:nvSpPr>
        <p:spPr>
          <a:xfrm>
            <a:off x="6857640" y="5029200"/>
            <a:ext cx="360" cy="1512000"/>
          </a:xfrm>
          <a:prstGeom prst="line">
            <a:avLst/>
          </a:prstGeom>
          <a:ln w="11520">
            <a:round/>
          </a:ln>
        </p:spPr>
        <p:style>
          <a:lnRef idx="0">
            <a:scrgbClr r="0" g="0" b="0"/>
          </a:lnRef>
          <a:fillRef idx="0">
            <a:scrgbClr r="0" g="0" b="0"/>
          </a:fillRef>
          <a:effectRef idx="0">
            <a:scrgbClr r="0" g="0" b="0"/>
          </a:effectRef>
          <a:fontRef idx="minor"/>
        </p:style>
      </p:sp>
      <p:sp>
        <p:nvSpPr>
          <p:cNvPr id="170" name="Line 4"/>
          <p:cNvSpPr/>
          <p:nvPr/>
        </p:nvSpPr>
        <p:spPr>
          <a:xfrm flipV="1">
            <a:off x="6035040" y="5132520"/>
            <a:ext cx="1728360" cy="1268280"/>
          </a:xfrm>
          <a:prstGeom prst="line">
            <a:avLst/>
          </a:prstGeom>
          <a:ln w="11520">
            <a:round/>
          </a:ln>
        </p:spPr>
        <p:style>
          <a:lnRef idx="0">
            <a:scrgbClr r="0" g="0" b="0"/>
          </a:lnRef>
          <a:fillRef idx="0">
            <a:scrgbClr r="0" g="0" b="0"/>
          </a:fillRef>
          <a:effectRef idx="0">
            <a:scrgbClr r="0" g="0" b="0"/>
          </a:effectRef>
          <a:fontRef idx="minor"/>
        </p:style>
      </p:sp>
      <p:sp>
        <p:nvSpPr>
          <p:cNvPr id="171" name="Line 5"/>
          <p:cNvSpPr/>
          <p:nvPr/>
        </p:nvSpPr>
        <p:spPr>
          <a:xfrm flipV="1">
            <a:off x="5852160" y="5747760"/>
            <a:ext cx="2016000" cy="104400"/>
          </a:xfrm>
          <a:prstGeom prst="line">
            <a:avLst/>
          </a:prstGeom>
          <a:ln w="11520">
            <a:round/>
          </a:ln>
        </p:spPr>
        <p:style>
          <a:lnRef idx="0">
            <a:scrgbClr r="0" g="0" b="0"/>
          </a:lnRef>
          <a:fillRef idx="0">
            <a:scrgbClr r="0" g="0" b="0"/>
          </a:fillRef>
          <a:effectRef idx="0">
            <a:scrgbClr r="0" g="0" b="0"/>
          </a:effectRef>
          <a:fontRef idx="minor"/>
        </p:style>
      </p:sp>
      <p:sp>
        <p:nvSpPr>
          <p:cNvPr id="172" name="CustomShape 6"/>
          <p:cNvSpPr/>
          <p:nvPr/>
        </p:nvSpPr>
        <p:spPr>
          <a:xfrm>
            <a:off x="7315200" y="5394960"/>
            <a:ext cx="358920" cy="286560"/>
          </a:xfrm>
          <a:prstGeom prst="flowChartExtract">
            <a:avLst/>
          </a:prstGeom>
          <a:solidFill>
            <a:srgbClr val="B83D68"/>
          </a:solidFill>
          <a:ln w="39960">
            <a:solidFill>
              <a:srgbClr val="882D4C"/>
            </a:solidFill>
            <a:round/>
          </a:ln>
        </p:spPr>
        <p:style>
          <a:lnRef idx="0">
            <a:scrgbClr r="0" g="0" b="0"/>
          </a:lnRef>
          <a:fillRef idx="0">
            <a:scrgbClr r="0" g="0" b="0"/>
          </a:fillRef>
          <a:effectRef idx="0">
            <a:scrgbClr r="0" g="0" b="0"/>
          </a:effectRef>
          <a:fontRef idx="minor"/>
        </p:style>
      </p:sp>
      <p:sp>
        <p:nvSpPr>
          <p:cNvPr id="173" name="CustomShape 7"/>
          <p:cNvSpPr/>
          <p:nvPr/>
        </p:nvSpPr>
        <p:spPr>
          <a:xfrm>
            <a:off x="6400800" y="6113160"/>
            <a:ext cx="358920" cy="286560"/>
          </a:xfrm>
          <a:prstGeom prst="flowChartExtract">
            <a:avLst/>
          </a:prstGeom>
          <a:solidFill>
            <a:srgbClr val="B83D68"/>
          </a:solidFill>
          <a:ln w="39960">
            <a:solidFill>
              <a:srgbClr val="882D4C"/>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94E294D7-9F83-4CAA-B63B-5D964529A8DD}"/>
              </a:ext>
            </a:extLst>
          </p:cNvPr>
          <p:cNvSpPr>
            <a:spLocks noGrp="1"/>
          </p:cNvSpPr>
          <p:nvPr>
            <p:ph type="subTitle"/>
          </p:nvPr>
        </p:nvSpPr>
        <p:spPr/>
        <p:txBody>
          <a:bodyPr/>
          <a:lstStyle/>
          <a:p>
            <a:endParaRPr lang="en-US" dirty="0"/>
          </a:p>
        </p:txBody>
      </p:sp>
      <p:pic>
        <p:nvPicPr>
          <p:cNvPr id="5" name="Picture 4">
            <a:extLst>
              <a:ext uri="{FF2B5EF4-FFF2-40B4-BE49-F238E27FC236}">
                <a16:creationId xmlns="" xmlns:a16="http://schemas.microsoft.com/office/drawing/2014/main" id="{73C604A9-E1BB-422C-B027-7F9B4E7ED5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00" y="1069375"/>
            <a:ext cx="8879712" cy="5420923"/>
          </a:xfrm>
          <a:prstGeom prst="rect">
            <a:avLst/>
          </a:prstGeom>
        </p:spPr>
      </p:pic>
    </p:spTree>
    <p:extLst>
      <p:ext uri="{BB962C8B-B14F-4D97-AF65-F5344CB8AC3E}">
        <p14:creationId xmlns:p14="http://schemas.microsoft.com/office/powerpoint/2010/main" val="3095741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shearing</a:t>
            </a:r>
            <a:endParaRPr lang="en-US" sz="1800" b="0" strike="noStrike" spc="-1">
              <a:solidFill>
                <a:srgbClr val="000000"/>
              </a:solidFill>
              <a:uFill>
                <a:solidFill>
                  <a:srgbClr val="FFFFFF"/>
                </a:solidFill>
              </a:uFill>
              <a:latin typeface="Arial"/>
            </a:endParaRPr>
          </a:p>
        </p:txBody>
      </p:sp>
      <p:sp>
        <p:nvSpPr>
          <p:cNvPr id="175" name="CustomShape 2"/>
          <p:cNvSpPr/>
          <p:nvPr/>
        </p:nvSpPr>
        <p:spPr>
          <a:xfrm>
            <a:off x="504000" y="1769040"/>
            <a:ext cx="9070560" cy="5270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1" strike="noStrike" spc="-1" dirty="0">
                <a:solidFill>
                  <a:srgbClr val="000000"/>
                </a:solidFill>
                <a:uFill>
                  <a:solidFill>
                    <a:srgbClr val="FFFFFF"/>
                  </a:solidFill>
                </a:uFill>
                <a:latin typeface="Times New Roman"/>
                <a:ea typeface="DejaVu Sans"/>
              </a:rPr>
              <a:t>Modify object shapes</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1" strike="noStrike" spc="-1" dirty="0">
                <a:solidFill>
                  <a:srgbClr val="000000"/>
                </a:solidFill>
                <a:uFill>
                  <a:solidFill>
                    <a:srgbClr val="FFFFFF"/>
                  </a:solidFill>
                </a:uFill>
                <a:latin typeface="Times New Roman"/>
                <a:ea typeface="DejaVu Sans"/>
              </a:rPr>
              <a:t>Useful for perspective </a:t>
            </a:r>
            <a:r>
              <a:rPr lang="en-US" sz="2600" b="1" strike="noStrike" spc="-1" dirty="0" smtClean="0">
                <a:solidFill>
                  <a:srgbClr val="000000"/>
                </a:solidFill>
                <a:uFill>
                  <a:solidFill>
                    <a:srgbClr val="FFFFFF"/>
                  </a:solidFill>
                </a:uFill>
                <a:latin typeface="Times New Roman"/>
                <a:ea typeface="DejaVu Sans"/>
              </a:rPr>
              <a:t>projections to produce images look natural</a:t>
            </a:r>
            <a:endParaRPr lang="en-US" sz="1800" b="0" strike="noStrike" spc="-1" dirty="0">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When an object is viewed from different directions and at different distances, the appearance of the object will be different. Such view is called perspective view.  Perspective projections mimic what the human eyes see.</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spc="-1">
                <a:solidFill>
                  <a:srgbClr val="00CC33"/>
                </a:solidFill>
                <a:uFill>
                  <a:solidFill>
                    <a:srgbClr val="FFFFFF"/>
                  </a:solidFill>
                </a:uFill>
                <a:latin typeface="Times New Roman"/>
                <a:ea typeface="DejaVu Sans"/>
              </a:rPr>
              <a:t>CONTENTS</a:t>
            </a:r>
            <a:endParaRPr lang="en-US" sz="1800" b="0" strike="noStrike" spc="-1">
              <a:solidFill>
                <a:srgbClr val="000000"/>
              </a:solidFill>
              <a:uFill>
                <a:solidFill>
                  <a:srgbClr val="FFFFFF"/>
                </a:solidFill>
              </a:uFill>
              <a:latin typeface="Arial"/>
            </a:endParaRPr>
          </a:p>
        </p:txBody>
      </p:sp>
      <p:sp>
        <p:nvSpPr>
          <p:cNvPr id="110" name="CustomShape 2"/>
          <p:cNvSpPr/>
          <p:nvPr/>
        </p:nvSpPr>
        <p:spPr>
          <a:xfrm>
            <a:off x="504000" y="1769040"/>
            <a:ext cx="9070560" cy="52758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Types of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Why we use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Rotation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Scaling</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Reflection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3D Shearing</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CustomShape 1"/>
          <p:cNvSpPr/>
          <p:nvPr/>
        </p:nvSpPr>
        <p:spPr>
          <a:xfrm>
            <a:off x="504000" y="731520"/>
            <a:ext cx="9070560" cy="20109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000" dirty="0"/>
              <a:t>We can denote shearing with </a:t>
            </a:r>
            <a:r>
              <a:rPr lang="en-US" sz="2000" b="1" dirty="0"/>
              <a:t>‘</a:t>
            </a:r>
            <a:r>
              <a:rPr lang="en-US" sz="2000" b="1" dirty="0" err="1"/>
              <a:t>SH</a:t>
            </a:r>
            <a:r>
              <a:rPr lang="en-US" sz="2000" b="1" baseline="-25000" dirty="0" err="1"/>
              <a:t>x</a:t>
            </a:r>
            <a:r>
              <a:rPr lang="en-US" sz="2000" b="1" baseline="-25000" dirty="0"/>
              <a:t>,</a:t>
            </a:r>
            <a:r>
              <a:rPr lang="en-US" sz="2000" b="1" dirty="0"/>
              <a:t>’ ‘</a:t>
            </a:r>
            <a:r>
              <a:rPr lang="en-US" sz="2000" b="1" dirty="0" err="1"/>
              <a:t>SH</a:t>
            </a:r>
            <a:r>
              <a:rPr lang="en-US" sz="2000" b="1" baseline="-25000" dirty="0" err="1"/>
              <a:t>y</a:t>
            </a:r>
            <a:r>
              <a:rPr lang="en-US" sz="2000" b="1" baseline="-25000" dirty="0"/>
              <a:t>,</a:t>
            </a:r>
            <a:r>
              <a:rPr lang="en-US" sz="2000" b="1" dirty="0"/>
              <a:t>’ and ‘</a:t>
            </a:r>
            <a:r>
              <a:rPr lang="en-US" sz="2000" b="1" dirty="0" err="1"/>
              <a:t>SH</a:t>
            </a:r>
            <a:r>
              <a:rPr lang="en-US" sz="2000" b="1" baseline="-25000" dirty="0" err="1"/>
              <a:t>z</a:t>
            </a:r>
            <a:r>
              <a:rPr lang="en-US" sz="2000" b="1" baseline="-25000" dirty="0"/>
              <a:t>.</a:t>
            </a:r>
            <a:r>
              <a:rPr lang="en-US" sz="2000" b="1" dirty="0"/>
              <a:t>’ </a:t>
            </a:r>
            <a:r>
              <a:rPr lang="en-US" sz="2000" dirty="0"/>
              <a:t>These ‘</a:t>
            </a:r>
            <a:r>
              <a:rPr lang="en-US" sz="2000" b="1" dirty="0" err="1"/>
              <a:t>SH</a:t>
            </a:r>
            <a:r>
              <a:rPr lang="en-US" sz="2000" b="1" baseline="-25000" dirty="0" err="1"/>
              <a:t>x</a:t>
            </a:r>
            <a:r>
              <a:rPr lang="en-US" sz="2000" b="1" baseline="-25000" dirty="0"/>
              <a:t>,</a:t>
            </a:r>
            <a:r>
              <a:rPr lang="en-US" sz="2000" b="1" dirty="0"/>
              <a:t>’ ‘</a:t>
            </a:r>
            <a:r>
              <a:rPr lang="en-US" sz="2000" b="1" dirty="0" err="1"/>
              <a:t>SH</a:t>
            </a:r>
            <a:r>
              <a:rPr lang="en-US" sz="2000" b="1" baseline="-25000" dirty="0" err="1"/>
              <a:t>y</a:t>
            </a:r>
            <a:r>
              <a:rPr lang="en-US" sz="2000" b="1" baseline="-25000" dirty="0"/>
              <a:t>,</a:t>
            </a:r>
            <a:r>
              <a:rPr lang="en-US" sz="2000" b="1" dirty="0"/>
              <a:t>’ ‘</a:t>
            </a:r>
            <a:r>
              <a:rPr lang="en-US" sz="2000" b="1" dirty="0" err="1"/>
              <a:t>SH</a:t>
            </a:r>
            <a:r>
              <a:rPr lang="en-US" sz="2000" b="1" baseline="-25000" dirty="0" err="1"/>
              <a:t>z</a:t>
            </a:r>
            <a:r>
              <a:rPr lang="en-US" sz="2000" b="1" dirty="0"/>
              <a:t>’ </a:t>
            </a:r>
            <a:r>
              <a:rPr lang="en-US" sz="2000" dirty="0"/>
              <a:t>are called</a:t>
            </a:r>
            <a:r>
              <a:rPr lang="en-US" sz="2000" b="1" dirty="0"/>
              <a:t> “Shearing factor.”</a:t>
            </a:r>
            <a:endParaRPr lang="en-US" sz="2000" b="0" strike="noStrike" spc="-1" dirty="0">
              <a:solidFill>
                <a:srgbClr val="000000"/>
              </a:solidFill>
              <a:uFill>
                <a:solidFill>
                  <a:srgbClr val="FFFFFF"/>
                </a:solidFill>
              </a:uFill>
              <a:latin typeface="Arial"/>
            </a:endParaRPr>
          </a:p>
          <a:p>
            <a:pPr>
              <a:lnSpc>
                <a:spcPct val="100000"/>
              </a:lnSpc>
            </a:pPr>
            <a:endParaRPr lang="en-US" sz="2000" b="0" strike="noStrike" spc="-1" dirty="0">
              <a:solidFill>
                <a:srgbClr val="000000"/>
              </a:solidFill>
              <a:uFill>
                <a:solidFill>
                  <a:srgbClr val="FFFFFF"/>
                </a:solidFill>
              </a:uFill>
              <a:latin typeface="Arial"/>
            </a:endParaRPr>
          </a:p>
        </p:txBody>
      </p:sp>
      <p:sp>
        <p:nvSpPr>
          <p:cNvPr id="177"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sp>
      <p:pic>
        <p:nvPicPr>
          <p:cNvPr id="178" name="Picture 143"/>
          <p:cNvPicPr/>
          <p:nvPr/>
        </p:nvPicPr>
        <p:blipFill>
          <a:blip r:embed="rId2"/>
          <a:stretch/>
        </p:blipFill>
        <p:spPr>
          <a:xfrm>
            <a:off x="2129760" y="3931920"/>
            <a:ext cx="6272640" cy="27370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p:nvPr>
        </p:nvSpPr>
        <p:spPr>
          <a:xfrm>
            <a:off x="504313" y="1951037"/>
            <a:ext cx="9072000" cy="4384080"/>
          </a:xfrm>
        </p:spPr>
        <p:txBody>
          <a:bodyPr/>
          <a:lstStyle/>
          <a:p>
            <a:r>
              <a:rPr lang="en-US" dirty="0"/>
              <a:t>We can perform shearing on the object by following three </a:t>
            </a:r>
            <a:r>
              <a:rPr lang="en-US" dirty="0" smtClean="0"/>
              <a:t>ways-</a:t>
            </a:r>
          </a:p>
          <a:p>
            <a:endParaRPr lang="en-US" dirty="0" smtClean="0"/>
          </a:p>
          <a:p>
            <a:pPr marL="342900" indent="-342900">
              <a:buAutoNum type="arabicPeriod"/>
            </a:pPr>
            <a:r>
              <a:rPr lang="en-US" b="1" dirty="0" smtClean="0"/>
              <a:t>Shearing </a:t>
            </a:r>
            <a:r>
              <a:rPr lang="en-US" b="1" dirty="0"/>
              <a:t>along the x-axis: </a:t>
            </a:r>
            <a:r>
              <a:rPr lang="en-US" dirty="0"/>
              <a:t>In this, </a:t>
            </a:r>
            <a:r>
              <a:rPr lang="en-US" dirty="0" smtClean="0"/>
              <a:t>we can </a:t>
            </a:r>
            <a:r>
              <a:rPr lang="en-US" dirty="0"/>
              <a:t>store the x coordinate and only change the y and z coordinate</a:t>
            </a:r>
            <a:r>
              <a:rPr lang="en-US" dirty="0" smtClean="0"/>
              <a:t>.</a:t>
            </a:r>
          </a:p>
          <a:p>
            <a:endParaRPr lang="en-US" dirty="0"/>
          </a:p>
          <a:p>
            <a:r>
              <a:rPr lang="en-US" dirty="0"/>
              <a:t>We can represent shearing along x-axis by the following </a:t>
            </a:r>
            <a:r>
              <a:rPr lang="en-US" dirty="0" smtClean="0"/>
              <a:t>equation-</a:t>
            </a:r>
          </a:p>
          <a:p>
            <a:r>
              <a:rPr lang="en-US" b="1" dirty="0" smtClean="0"/>
              <a:t>x</a:t>
            </a:r>
            <a:r>
              <a:rPr lang="en-US" b="1" baseline="-25000" dirty="0" smtClean="0"/>
              <a:t>1</a:t>
            </a:r>
            <a:r>
              <a:rPr lang="en-US" b="1" dirty="0"/>
              <a:t> = x</a:t>
            </a:r>
            <a:r>
              <a:rPr lang="en-US" b="1" baseline="-25000" dirty="0"/>
              <a:t>0</a:t>
            </a:r>
            <a:endParaRPr lang="en-US" dirty="0"/>
          </a:p>
          <a:p>
            <a:r>
              <a:rPr lang="en-US" b="1" dirty="0"/>
              <a:t>y</a:t>
            </a:r>
            <a:r>
              <a:rPr lang="en-US" b="1" baseline="-25000" dirty="0"/>
              <a:t>1</a:t>
            </a:r>
            <a:r>
              <a:rPr lang="en-US" b="1" dirty="0"/>
              <a:t> = y</a:t>
            </a:r>
            <a:r>
              <a:rPr lang="en-US" b="1" baseline="-25000" dirty="0"/>
              <a:t>0</a:t>
            </a:r>
            <a:r>
              <a:rPr lang="en-US" b="1" dirty="0"/>
              <a:t> + </a:t>
            </a:r>
            <a:r>
              <a:rPr lang="en-US" b="1" dirty="0" err="1"/>
              <a:t>SH</a:t>
            </a:r>
            <a:r>
              <a:rPr lang="en-US" b="1" baseline="-25000" dirty="0" err="1"/>
              <a:t>y</a:t>
            </a:r>
            <a:r>
              <a:rPr lang="en-US" b="1" dirty="0"/>
              <a:t>. x</a:t>
            </a:r>
            <a:r>
              <a:rPr lang="en-US" b="1" baseline="-25000" dirty="0"/>
              <a:t>0</a:t>
            </a:r>
            <a:endParaRPr lang="en-US" dirty="0"/>
          </a:p>
          <a:p>
            <a:r>
              <a:rPr lang="en-US" b="1" dirty="0"/>
              <a:t>z</a:t>
            </a:r>
            <a:r>
              <a:rPr lang="en-US" b="1" baseline="-25000" dirty="0"/>
              <a:t>1</a:t>
            </a:r>
            <a:r>
              <a:rPr lang="en-US" b="1" dirty="0"/>
              <a:t> = z</a:t>
            </a:r>
            <a:r>
              <a:rPr lang="en-US" b="1" baseline="-25000" dirty="0"/>
              <a:t>0</a:t>
            </a:r>
            <a:r>
              <a:rPr lang="en-US" b="1" dirty="0"/>
              <a:t> + </a:t>
            </a:r>
            <a:r>
              <a:rPr lang="en-US" b="1" dirty="0" err="1"/>
              <a:t>SH</a:t>
            </a:r>
            <a:r>
              <a:rPr lang="en-US" b="1" baseline="-25000" dirty="0" err="1"/>
              <a:t>z</a:t>
            </a:r>
            <a:r>
              <a:rPr lang="en-US" b="1" dirty="0"/>
              <a:t>. </a:t>
            </a:r>
            <a:r>
              <a:rPr lang="en-US" b="1" dirty="0" smtClean="0"/>
              <a:t>X</a:t>
            </a:r>
            <a:r>
              <a:rPr lang="en-US" b="1" baseline="-25000" dirty="0" smtClean="0"/>
              <a:t>0</a:t>
            </a:r>
          </a:p>
          <a:p>
            <a:endParaRPr lang="en-US" dirty="0"/>
          </a:p>
          <a:p>
            <a:r>
              <a:rPr lang="en-US" b="1" dirty="0"/>
              <a:t>3D Shearing Matrix</a:t>
            </a:r>
            <a:r>
              <a:rPr lang="en-US" b="1" dirty="0" smtClean="0"/>
              <a:t>: </a:t>
            </a:r>
            <a:r>
              <a:rPr lang="en-US" dirty="0"/>
              <a:t>In Matrix form, the above shearing equations may be represented </a:t>
            </a:r>
            <a:r>
              <a:rPr lang="en-US" dirty="0" smtClean="0"/>
              <a:t>as-      </a:t>
            </a:r>
          </a:p>
          <a:p>
            <a:r>
              <a:rPr lang="en-US" b="1" dirty="0"/>
              <a:t> </a:t>
            </a:r>
            <a:r>
              <a:rPr lang="en-US" b="1" dirty="0" smtClean="0"/>
              <a:t>                               </a:t>
            </a:r>
            <a:endParaRPr lang="en-US" b="1" dirty="0"/>
          </a:p>
          <a:p>
            <a:endParaRPr lang="en-US" dirty="0"/>
          </a:p>
        </p:txBody>
      </p:sp>
      <p:sp>
        <p:nvSpPr>
          <p:cNvPr id="6" name="Title 5"/>
          <p:cNvSpPr>
            <a:spLocks noGrp="1"/>
          </p:cNvSpPr>
          <p:nvPr>
            <p:ph type="title"/>
          </p:nvPr>
        </p:nvSpPr>
        <p:spPr/>
        <p:txBody>
          <a:bodyPr/>
          <a:lstStyle/>
          <a:p>
            <a:endParaRPr lang="en-US"/>
          </a:p>
        </p:txBody>
      </p:sp>
      <p:sp>
        <p:nvSpPr>
          <p:cNvPr id="8" name="CustomShape 1"/>
          <p:cNvSpPr txBox="1">
            <a:spLocks/>
          </p:cNvSpPr>
          <p:nvPr/>
        </p:nvSpPr>
        <p:spPr>
          <a:xfrm>
            <a:off x="656400" y="453720"/>
            <a:ext cx="9072000" cy="1261800"/>
          </a:xfrm>
          <a:prstGeom prst="rect">
            <a:avLst/>
          </a:prstGeom>
        </p:spPr>
        <p:style>
          <a:lnRef idx="0">
            <a:scrgbClr r="0" g="0" b="0"/>
          </a:lnRef>
          <a:fillRef idx="0">
            <a:scrgbClr r="0" g="0" b="0"/>
          </a:fillRef>
          <a:effectRef idx="0">
            <a:scrgbClr r="0" g="0" b="0"/>
          </a:effectRef>
          <a:fontRef idx="minor"/>
        </p:style>
        <p:txBody>
          <a:bodyPr lIns="0" tIns="0" rIns="0" bIns="0" anchor="ct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vl6pPr>
              <a:defRPr>
                <a:latin typeface="+mn-lt"/>
                <a:ea typeface="+mn-ea"/>
                <a:cs typeface="+mn-cs"/>
              </a:defRPr>
            </a:lvl6pPr>
            <a:lvl7pPr>
              <a:defRPr>
                <a:latin typeface="+mn-lt"/>
                <a:ea typeface="+mn-ea"/>
                <a:cs typeface="+mn-cs"/>
              </a:defRPr>
            </a:lvl7pPr>
            <a:lvl8pPr>
              <a:defRPr>
                <a:latin typeface="+mn-lt"/>
                <a:ea typeface="+mn-ea"/>
                <a:cs typeface="+mn-cs"/>
              </a:defRPr>
            </a:lvl8pPr>
            <a:lvl9pPr>
              <a:defRPr>
                <a:latin typeface="+mn-lt"/>
                <a:ea typeface="+mn-ea"/>
                <a:cs typeface="+mn-cs"/>
              </a:defRPr>
            </a:lvl9pPr>
          </a:lstStyle>
          <a:p>
            <a:pPr algn="ctr"/>
            <a:r>
              <a:rPr lang="en-US" sz="5400" b="1" kern="0" cap="all" spc="-1" smtClean="0">
                <a:solidFill>
                  <a:srgbClr val="00CC33"/>
                </a:solidFill>
                <a:uFill>
                  <a:solidFill>
                    <a:srgbClr val="FFFFFF"/>
                  </a:solidFill>
                </a:uFill>
                <a:latin typeface="Times New Roman"/>
                <a:ea typeface="DejaVu Sans"/>
              </a:rPr>
              <a:t>3d shearing</a:t>
            </a:r>
            <a:endParaRPr lang="en-US" kern="0" spc="-1" dirty="0">
              <a:solidFill>
                <a:srgbClr val="000000"/>
              </a:solidFill>
              <a:uFill>
                <a:solidFill>
                  <a:srgbClr val="FFFFFF"/>
                </a:solidFill>
              </a:uFill>
              <a:latin typeface="Arial"/>
            </a:endParaRPr>
          </a:p>
        </p:txBody>
      </p:sp>
      <p:pic>
        <p:nvPicPr>
          <p:cNvPr id="2051" name="Picture 3" descr="C:\Users\common user\Pictures\x-axi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7112" y="5107481"/>
            <a:ext cx="4657726" cy="232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454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p:nvPr>
        </p:nvSpPr>
        <p:spPr>
          <a:xfrm>
            <a:off x="468312" y="2103437"/>
            <a:ext cx="9072000" cy="4384080"/>
          </a:xfrm>
        </p:spPr>
        <p:txBody>
          <a:bodyPr/>
          <a:lstStyle/>
          <a:p>
            <a:r>
              <a:rPr lang="en-US" b="1" dirty="0"/>
              <a:t>2.</a:t>
            </a:r>
            <a:r>
              <a:rPr lang="en-US" dirty="0"/>
              <a:t> </a:t>
            </a:r>
            <a:r>
              <a:rPr lang="en-US" b="1" dirty="0"/>
              <a:t>Shearing along the y-axis: </a:t>
            </a:r>
            <a:r>
              <a:rPr lang="en-US" dirty="0"/>
              <a:t>In this, </a:t>
            </a:r>
            <a:r>
              <a:rPr lang="en-US" dirty="0" smtClean="0"/>
              <a:t>we can </a:t>
            </a:r>
            <a:r>
              <a:rPr lang="en-US" dirty="0"/>
              <a:t>store the y coordinate and only change the x and z coordinate</a:t>
            </a:r>
            <a:r>
              <a:rPr lang="en-US" dirty="0" smtClean="0"/>
              <a:t>.</a:t>
            </a:r>
          </a:p>
          <a:p>
            <a:endParaRPr lang="en-US" dirty="0"/>
          </a:p>
          <a:p>
            <a:r>
              <a:rPr lang="en-US" dirty="0"/>
              <a:t>We can represent shearing along with y-axis by the following </a:t>
            </a:r>
            <a:r>
              <a:rPr lang="en-US" dirty="0" smtClean="0"/>
              <a:t>equation-</a:t>
            </a:r>
          </a:p>
          <a:p>
            <a:endParaRPr lang="en-US" dirty="0"/>
          </a:p>
          <a:p>
            <a:r>
              <a:rPr lang="en-US" b="1" dirty="0"/>
              <a:t>x</a:t>
            </a:r>
            <a:r>
              <a:rPr lang="en-US" b="1" baseline="-25000" dirty="0"/>
              <a:t>1</a:t>
            </a:r>
            <a:r>
              <a:rPr lang="en-US" b="1" dirty="0"/>
              <a:t> = x</a:t>
            </a:r>
            <a:r>
              <a:rPr lang="en-US" b="1" baseline="-25000" dirty="0"/>
              <a:t>0</a:t>
            </a:r>
            <a:r>
              <a:rPr lang="en-US" b="1" dirty="0"/>
              <a:t> + </a:t>
            </a:r>
            <a:r>
              <a:rPr lang="en-US" b="1" dirty="0" err="1"/>
              <a:t>SH</a:t>
            </a:r>
            <a:r>
              <a:rPr lang="en-US" b="1" baseline="-25000" dirty="0" err="1"/>
              <a:t>x</a:t>
            </a:r>
            <a:r>
              <a:rPr lang="en-US" b="1" dirty="0"/>
              <a:t>. y</a:t>
            </a:r>
            <a:r>
              <a:rPr lang="en-US" b="1" baseline="-25000" dirty="0"/>
              <a:t>0</a:t>
            </a:r>
            <a:endParaRPr lang="en-US" dirty="0"/>
          </a:p>
          <a:p>
            <a:r>
              <a:rPr lang="en-US" b="1" dirty="0"/>
              <a:t>y</a:t>
            </a:r>
            <a:r>
              <a:rPr lang="en-US" b="1" baseline="-25000" dirty="0"/>
              <a:t>1</a:t>
            </a:r>
            <a:r>
              <a:rPr lang="en-US" b="1" dirty="0"/>
              <a:t> = y</a:t>
            </a:r>
            <a:r>
              <a:rPr lang="en-US" b="1" baseline="-25000" dirty="0"/>
              <a:t>0</a:t>
            </a:r>
            <a:endParaRPr lang="en-US" dirty="0"/>
          </a:p>
          <a:p>
            <a:r>
              <a:rPr lang="en-US" b="1" dirty="0"/>
              <a:t>z</a:t>
            </a:r>
            <a:r>
              <a:rPr lang="en-US" b="1" baseline="-25000" dirty="0"/>
              <a:t>1</a:t>
            </a:r>
            <a:r>
              <a:rPr lang="en-US" b="1" dirty="0"/>
              <a:t> = z</a:t>
            </a:r>
            <a:r>
              <a:rPr lang="en-US" b="1" baseline="-25000" dirty="0"/>
              <a:t>0</a:t>
            </a:r>
            <a:r>
              <a:rPr lang="en-US" b="1" dirty="0"/>
              <a:t> + </a:t>
            </a:r>
            <a:r>
              <a:rPr lang="en-US" b="1" dirty="0" err="1"/>
              <a:t>SH</a:t>
            </a:r>
            <a:r>
              <a:rPr lang="en-US" b="1" baseline="-25000" dirty="0" err="1"/>
              <a:t>z</a:t>
            </a:r>
            <a:r>
              <a:rPr lang="en-US" b="1" dirty="0"/>
              <a:t>. </a:t>
            </a:r>
            <a:r>
              <a:rPr lang="en-US" b="1" dirty="0" smtClean="0"/>
              <a:t>Y</a:t>
            </a:r>
            <a:r>
              <a:rPr lang="en-US" b="1" baseline="-25000" dirty="0" smtClean="0"/>
              <a:t>0</a:t>
            </a:r>
          </a:p>
          <a:p>
            <a:endParaRPr lang="en-US" dirty="0"/>
          </a:p>
          <a:p>
            <a:r>
              <a:rPr lang="en-US" b="1" dirty="0"/>
              <a:t>3D Shearing Matrix</a:t>
            </a:r>
            <a:r>
              <a:rPr lang="en-US" b="1" dirty="0" smtClean="0"/>
              <a:t>: </a:t>
            </a:r>
            <a:r>
              <a:rPr lang="en-US" dirty="0"/>
              <a:t>In Matrix form, the above shearing equations may be represented as-</a:t>
            </a:r>
            <a:endParaRPr lang="en-US" b="1" dirty="0"/>
          </a:p>
          <a:p>
            <a:endParaRPr lang="en-US" dirty="0"/>
          </a:p>
        </p:txBody>
      </p:sp>
      <p:sp>
        <p:nvSpPr>
          <p:cNvPr id="4" name="CustomShape 1"/>
          <p:cNvSpPr txBox="1">
            <a:spLocks/>
          </p:cNvSpPr>
          <p:nvPr/>
        </p:nvSpPr>
        <p:spPr>
          <a:xfrm>
            <a:off x="656400" y="453720"/>
            <a:ext cx="9072000" cy="1261800"/>
          </a:xfrm>
          <a:prstGeom prst="rect">
            <a:avLst/>
          </a:prstGeom>
        </p:spPr>
        <p:style>
          <a:lnRef idx="0">
            <a:scrgbClr r="0" g="0" b="0"/>
          </a:lnRef>
          <a:fillRef idx="0">
            <a:scrgbClr r="0" g="0" b="0"/>
          </a:fillRef>
          <a:effectRef idx="0">
            <a:scrgbClr r="0" g="0" b="0"/>
          </a:effectRef>
          <a:fontRef idx="minor"/>
        </p:style>
        <p:txBody>
          <a:bodyPr lIns="0" tIns="0" rIns="0" bIns="0" anchor="ct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vl6pPr>
              <a:defRPr>
                <a:latin typeface="+mn-lt"/>
                <a:ea typeface="+mn-ea"/>
                <a:cs typeface="+mn-cs"/>
              </a:defRPr>
            </a:lvl6pPr>
            <a:lvl7pPr>
              <a:defRPr>
                <a:latin typeface="+mn-lt"/>
                <a:ea typeface="+mn-ea"/>
                <a:cs typeface="+mn-cs"/>
              </a:defRPr>
            </a:lvl7pPr>
            <a:lvl8pPr>
              <a:defRPr>
                <a:latin typeface="+mn-lt"/>
                <a:ea typeface="+mn-ea"/>
                <a:cs typeface="+mn-cs"/>
              </a:defRPr>
            </a:lvl8pPr>
            <a:lvl9pPr>
              <a:defRPr>
                <a:latin typeface="+mn-lt"/>
                <a:ea typeface="+mn-ea"/>
                <a:cs typeface="+mn-cs"/>
              </a:defRPr>
            </a:lvl9pPr>
          </a:lstStyle>
          <a:p>
            <a:pPr algn="ctr"/>
            <a:r>
              <a:rPr lang="en-US" sz="5400" b="1" kern="0" cap="all" spc="-1" smtClean="0">
                <a:solidFill>
                  <a:srgbClr val="00CC33"/>
                </a:solidFill>
                <a:uFill>
                  <a:solidFill>
                    <a:srgbClr val="FFFFFF"/>
                  </a:solidFill>
                </a:uFill>
                <a:latin typeface="Times New Roman"/>
                <a:ea typeface="DejaVu Sans"/>
              </a:rPr>
              <a:t>3d shearing</a:t>
            </a:r>
            <a:endParaRPr lang="en-US" kern="0" spc="-1" dirty="0">
              <a:solidFill>
                <a:srgbClr val="000000"/>
              </a:solidFill>
              <a:uFill>
                <a:solidFill>
                  <a:srgbClr val="FFFFFF"/>
                </a:solidFill>
              </a:uFill>
              <a:latin typeface="Arial"/>
            </a:endParaRPr>
          </a:p>
        </p:txBody>
      </p:sp>
      <p:pic>
        <p:nvPicPr>
          <p:cNvPr id="5" name="Picture 2" descr="C:\Users\common user\Pictures\y-axi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7693" y="4999037"/>
            <a:ext cx="5139564" cy="2560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131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p:nvPr>
        </p:nvSpPr>
        <p:spPr>
          <a:xfrm>
            <a:off x="315912" y="1951037"/>
            <a:ext cx="9072000" cy="4384080"/>
          </a:xfrm>
        </p:spPr>
        <p:txBody>
          <a:bodyPr/>
          <a:lstStyle/>
          <a:p>
            <a:r>
              <a:rPr lang="en-US" b="1" dirty="0"/>
              <a:t>3. Shearing along with z-axis: </a:t>
            </a:r>
            <a:r>
              <a:rPr lang="en-US" dirty="0"/>
              <a:t>In this, </a:t>
            </a:r>
            <a:r>
              <a:rPr lang="en-US" dirty="0" smtClean="0"/>
              <a:t>we can </a:t>
            </a:r>
            <a:r>
              <a:rPr lang="en-US" dirty="0"/>
              <a:t>store the z coordinate and only change the x and y coordinate</a:t>
            </a:r>
            <a:r>
              <a:rPr lang="en-US" dirty="0" smtClean="0"/>
              <a:t>.</a:t>
            </a:r>
          </a:p>
          <a:p>
            <a:endParaRPr lang="en-US" dirty="0"/>
          </a:p>
          <a:p>
            <a:r>
              <a:rPr lang="en-US" dirty="0"/>
              <a:t>We can represent shearing along with z-axis by the following equation-</a:t>
            </a:r>
          </a:p>
          <a:p>
            <a:r>
              <a:rPr lang="en-US" b="1" dirty="0"/>
              <a:t>x</a:t>
            </a:r>
            <a:r>
              <a:rPr lang="en-US" b="1" baseline="-25000" dirty="0"/>
              <a:t>1</a:t>
            </a:r>
            <a:r>
              <a:rPr lang="en-US" b="1" dirty="0"/>
              <a:t> = x</a:t>
            </a:r>
            <a:r>
              <a:rPr lang="en-US" b="1" baseline="-25000" dirty="0"/>
              <a:t>0</a:t>
            </a:r>
            <a:r>
              <a:rPr lang="en-US" b="1" dirty="0"/>
              <a:t> + </a:t>
            </a:r>
            <a:r>
              <a:rPr lang="en-US" b="1" dirty="0" err="1"/>
              <a:t>SH</a:t>
            </a:r>
            <a:r>
              <a:rPr lang="en-US" b="1" baseline="-25000" dirty="0" err="1"/>
              <a:t>x</a:t>
            </a:r>
            <a:r>
              <a:rPr lang="en-US" b="1" dirty="0"/>
              <a:t>. z</a:t>
            </a:r>
            <a:r>
              <a:rPr lang="en-US" b="1" baseline="-25000" dirty="0"/>
              <a:t>0</a:t>
            </a:r>
            <a:endParaRPr lang="en-US" dirty="0"/>
          </a:p>
          <a:p>
            <a:r>
              <a:rPr lang="en-US" b="1" dirty="0"/>
              <a:t>y</a:t>
            </a:r>
            <a:r>
              <a:rPr lang="en-US" b="1" baseline="-25000" dirty="0"/>
              <a:t>1</a:t>
            </a:r>
            <a:r>
              <a:rPr lang="en-US" b="1" dirty="0"/>
              <a:t> = y</a:t>
            </a:r>
            <a:r>
              <a:rPr lang="en-US" b="1" baseline="-25000" dirty="0"/>
              <a:t>0</a:t>
            </a:r>
            <a:r>
              <a:rPr lang="en-US" b="1" dirty="0"/>
              <a:t> + </a:t>
            </a:r>
            <a:r>
              <a:rPr lang="en-US" b="1" dirty="0" err="1"/>
              <a:t>SH</a:t>
            </a:r>
            <a:r>
              <a:rPr lang="en-US" b="1" baseline="-25000" dirty="0" err="1"/>
              <a:t>y</a:t>
            </a:r>
            <a:r>
              <a:rPr lang="en-US" b="1" dirty="0"/>
              <a:t>. Z</a:t>
            </a:r>
            <a:r>
              <a:rPr lang="en-US" b="1" baseline="-25000" dirty="0"/>
              <a:t>­0</a:t>
            </a:r>
            <a:endParaRPr lang="en-US" dirty="0"/>
          </a:p>
          <a:p>
            <a:r>
              <a:rPr lang="en-US" b="1" dirty="0"/>
              <a:t>z</a:t>
            </a:r>
            <a:r>
              <a:rPr lang="en-US" b="1" baseline="-25000" dirty="0"/>
              <a:t>1</a:t>
            </a:r>
            <a:r>
              <a:rPr lang="en-US" b="1" dirty="0"/>
              <a:t> = </a:t>
            </a:r>
            <a:r>
              <a:rPr lang="en-US" b="1" dirty="0" smtClean="0"/>
              <a:t>z</a:t>
            </a:r>
            <a:r>
              <a:rPr lang="en-US" b="1" baseline="-25000" dirty="0" smtClean="0"/>
              <a:t>0</a:t>
            </a:r>
          </a:p>
          <a:p>
            <a:endParaRPr lang="en-US" dirty="0"/>
          </a:p>
          <a:p>
            <a:r>
              <a:rPr lang="en-US" b="1" dirty="0"/>
              <a:t>3D Shearing Matrix</a:t>
            </a:r>
            <a:r>
              <a:rPr lang="en-US" b="1" dirty="0" smtClean="0"/>
              <a:t>: </a:t>
            </a:r>
            <a:r>
              <a:rPr lang="en-US" dirty="0"/>
              <a:t>In Matrix form, the above shearing equations may be represented as-</a:t>
            </a:r>
            <a:r>
              <a:rPr lang="en-US" b="1" dirty="0" smtClean="0"/>
              <a:t>  </a:t>
            </a:r>
          </a:p>
          <a:p>
            <a:r>
              <a:rPr lang="en-US" b="1" dirty="0"/>
              <a:t> </a:t>
            </a:r>
            <a:r>
              <a:rPr lang="en-US" b="1" dirty="0" smtClean="0"/>
              <a:t>   </a:t>
            </a:r>
            <a:endParaRPr lang="en-US" b="1" dirty="0"/>
          </a:p>
          <a:p>
            <a:endParaRPr lang="en-US" dirty="0"/>
          </a:p>
        </p:txBody>
      </p:sp>
      <p:sp>
        <p:nvSpPr>
          <p:cNvPr id="4" name="CustomShape 1"/>
          <p:cNvSpPr txBox="1">
            <a:spLocks/>
          </p:cNvSpPr>
          <p:nvPr/>
        </p:nvSpPr>
        <p:spPr>
          <a:xfrm>
            <a:off x="656400" y="453720"/>
            <a:ext cx="9072000" cy="1261800"/>
          </a:xfrm>
          <a:prstGeom prst="rect">
            <a:avLst/>
          </a:prstGeom>
        </p:spPr>
        <p:style>
          <a:lnRef idx="0">
            <a:scrgbClr r="0" g="0" b="0"/>
          </a:lnRef>
          <a:fillRef idx="0">
            <a:scrgbClr r="0" g="0" b="0"/>
          </a:fillRef>
          <a:effectRef idx="0">
            <a:scrgbClr r="0" g="0" b="0"/>
          </a:effectRef>
          <a:fontRef idx="minor"/>
        </p:style>
        <p:txBody>
          <a:bodyPr lIns="0" tIns="0" rIns="0" bIns="0" anchor="ctr"/>
          <a:lstStyle>
            <a:lvl1pPr>
              <a:defRPr>
                <a:latin typeface="+mn-lt"/>
                <a:ea typeface="+mn-ea"/>
                <a:cs typeface="+mn-cs"/>
              </a:defRPr>
            </a:lvl1pPr>
            <a:lvl2pPr>
              <a:defRPr>
                <a:latin typeface="+mn-lt"/>
                <a:ea typeface="+mn-ea"/>
                <a:cs typeface="+mn-cs"/>
              </a:defRPr>
            </a:lvl2pPr>
            <a:lvl3pPr>
              <a:defRPr>
                <a:latin typeface="+mn-lt"/>
                <a:ea typeface="+mn-ea"/>
                <a:cs typeface="+mn-cs"/>
              </a:defRPr>
            </a:lvl3pPr>
            <a:lvl4pPr>
              <a:defRPr>
                <a:latin typeface="+mn-lt"/>
                <a:ea typeface="+mn-ea"/>
                <a:cs typeface="+mn-cs"/>
              </a:defRPr>
            </a:lvl4pPr>
            <a:lvl5pPr>
              <a:defRPr>
                <a:latin typeface="+mn-lt"/>
                <a:ea typeface="+mn-ea"/>
                <a:cs typeface="+mn-cs"/>
              </a:defRPr>
            </a:lvl5pPr>
            <a:lvl6pPr>
              <a:defRPr>
                <a:latin typeface="+mn-lt"/>
                <a:ea typeface="+mn-ea"/>
                <a:cs typeface="+mn-cs"/>
              </a:defRPr>
            </a:lvl6pPr>
            <a:lvl7pPr>
              <a:defRPr>
                <a:latin typeface="+mn-lt"/>
                <a:ea typeface="+mn-ea"/>
                <a:cs typeface="+mn-cs"/>
              </a:defRPr>
            </a:lvl7pPr>
            <a:lvl8pPr>
              <a:defRPr>
                <a:latin typeface="+mn-lt"/>
                <a:ea typeface="+mn-ea"/>
                <a:cs typeface="+mn-cs"/>
              </a:defRPr>
            </a:lvl8pPr>
            <a:lvl9pPr>
              <a:defRPr>
                <a:latin typeface="+mn-lt"/>
                <a:ea typeface="+mn-ea"/>
                <a:cs typeface="+mn-cs"/>
              </a:defRPr>
            </a:lvl9pPr>
          </a:lstStyle>
          <a:p>
            <a:pPr algn="ctr"/>
            <a:r>
              <a:rPr lang="en-US" sz="5400" b="1" kern="0" cap="all" spc="-1" smtClean="0">
                <a:solidFill>
                  <a:srgbClr val="00CC33"/>
                </a:solidFill>
                <a:uFill>
                  <a:solidFill>
                    <a:srgbClr val="FFFFFF"/>
                  </a:solidFill>
                </a:uFill>
                <a:latin typeface="Times New Roman"/>
                <a:ea typeface="DejaVu Sans"/>
              </a:rPr>
              <a:t>3d shearing</a:t>
            </a:r>
            <a:endParaRPr lang="en-US" kern="0" spc="-1" dirty="0">
              <a:solidFill>
                <a:srgbClr val="000000"/>
              </a:solidFill>
              <a:uFill>
                <a:solidFill>
                  <a:srgbClr val="FFFFFF"/>
                </a:solidFill>
              </a:uFill>
              <a:latin typeface="Arial"/>
            </a:endParaRPr>
          </a:p>
        </p:txBody>
      </p:sp>
      <p:pic>
        <p:nvPicPr>
          <p:cNvPr id="1026" name="Picture 2" descr="C:\Users\common user\Pictures\z-axi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288" y="4587874"/>
            <a:ext cx="535305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07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6965" y="1835595"/>
            <a:ext cx="6548947" cy="4397272"/>
          </a:xfrm>
          <a:prstGeom prst="rect">
            <a:avLst/>
          </a:prstGeom>
        </p:spPr>
      </p:pic>
      <p:sp>
        <p:nvSpPr>
          <p:cNvPr id="5" name="CustomShape 1"/>
          <p:cNvSpPr>
            <a:spLocks noGrp="1"/>
          </p:cNvSpPr>
          <p:nvPr>
            <p:ph type="title"/>
          </p:nvPr>
        </p:nvSpPr>
        <p:spPr>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246797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p:nvPr>
        </p:nvSpPr>
        <p:spPr/>
        <p:txBody>
          <a:bodyPr/>
          <a:lstStyle/>
          <a:p>
            <a:endParaRPr lang="en-US" dirty="0"/>
          </a:p>
        </p:txBody>
      </p:sp>
      <p:sp>
        <p:nvSpPr>
          <p:cNvPr id="5" name="CustomShape 1"/>
          <p:cNvSpPr>
            <a:spLocks noGrp="1"/>
          </p:cNvSpPr>
          <p:nvPr>
            <p:ph type="title"/>
          </p:nvPr>
        </p:nvSpPr>
        <p:spPr>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dirty="0">
                <a:solidFill>
                  <a:srgbClr val="00CC33"/>
                </a:solidFill>
                <a:uFill>
                  <a:solidFill>
                    <a:srgbClr val="FFFFFF"/>
                  </a:solidFill>
                </a:uFill>
                <a:latin typeface="Times New Roman"/>
                <a:ea typeface="DejaVu Sans"/>
              </a:rPr>
              <a:t>3d shearing</a:t>
            </a:r>
            <a:endParaRPr lang="en-US" sz="1800" b="0" strike="noStrike" spc="-1" dirty="0">
              <a:solidFill>
                <a:srgbClr val="000000"/>
              </a:solidFill>
              <a:uFill>
                <a:solidFill>
                  <a:srgbClr val="FFFFFF"/>
                </a:solidFill>
              </a:uFill>
              <a:latin typeface="Arial"/>
            </a:endParaRPr>
          </a:p>
        </p:txBody>
      </p:sp>
      <p:pic>
        <p:nvPicPr>
          <p:cNvPr id="1026" name="Picture 2" descr="Image result for 3d shearing equation in computer graph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912" y="2255837"/>
            <a:ext cx="6076950"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690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Transformation</a:t>
            </a:r>
            <a:endParaRPr lang="en-US" sz="1800" b="0" strike="noStrike" spc="-1">
              <a:solidFill>
                <a:srgbClr val="000000"/>
              </a:solidFill>
              <a:uFill>
                <a:solidFill>
                  <a:srgbClr val="FFFFFF"/>
                </a:solidFill>
              </a:uFill>
              <a:latin typeface="Arial"/>
            </a:endParaRPr>
          </a:p>
        </p:txBody>
      </p:sp>
      <p:sp>
        <p:nvSpPr>
          <p:cNvPr id="112"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Transformations are a fundamental part of the computer graphics. Transformations are the movement of the object in Cartesian plane . </a:t>
            </a:r>
            <a:endParaRPr lang="en-US" sz="1800" b="0" strike="noStrike" spc="-1">
              <a:solidFill>
                <a:srgbClr val="000000"/>
              </a:solidFill>
              <a:uFill>
                <a:solidFill>
                  <a:srgbClr val="FFFFFF"/>
                </a:solidFill>
              </a:uFill>
              <a:latin typeface="Arial"/>
            </a:endParaRPr>
          </a:p>
        </p:txBody>
      </p:sp>
      <p:pic>
        <p:nvPicPr>
          <p:cNvPr id="113" name="Picture 2"/>
          <p:cNvPicPr/>
          <p:nvPr/>
        </p:nvPicPr>
        <p:blipFill>
          <a:blip r:embed="rId2"/>
          <a:stretch/>
        </p:blipFill>
        <p:spPr>
          <a:xfrm>
            <a:off x="2898360" y="2945880"/>
            <a:ext cx="4678920" cy="3472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182880" y="301320"/>
            <a:ext cx="97833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Types of transformation</a:t>
            </a:r>
            <a:endParaRPr lang="en-US" sz="1800" b="0" strike="noStrike" spc="-1">
              <a:solidFill>
                <a:srgbClr val="000000"/>
              </a:solidFill>
              <a:uFill>
                <a:solidFill>
                  <a:srgbClr val="FFFFFF"/>
                </a:solidFill>
              </a:uFill>
              <a:latin typeface="Arial"/>
            </a:endParaRPr>
          </a:p>
        </p:txBody>
      </p:sp>
      <p:sp>
        <p:nvSpPr>
          <p:cNvPr id="115" name="CustomShape 2"/>
          <p:cNvSpPr/>
          <p:nvPr/>
        </p:nvSpPr>
        <p:spPr>
          <a:xfrm>
            <a:off x="504000" y="238248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There are two types of transformation in computer graphics.</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2D transformation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3D transformation</a:t>
            </a: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Types of 2D and 3D transformation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Translation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Rotation</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3) Scaling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4) Shearing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5) Mirror reflection</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Why we use transformation</a:t>
            </a:r>
            <a:endParaRPr lang="en-US" sz="1800" b="0" strike="noStrike" spc="-1">
              <a:solidFill>
                <a:srgbClr val="000000"/>
              </a:solidFill>
              <a:uFill>
                <a:solidFill>
                  <a:srgbClr val="FFFFFF"/>
                </a:solidFill>
              </a:uFill>
              <a:latin typeface="Arial"/>
            </a:endParaRPr>
          </a:p>
        </p:txBody>
      </p:sp>
      <p:sp>
        <p:nvSpPr>
          <p:cNvPr id="117" name="CustomShape 2"/>
          <p:cNvSpPr/>
          <p:nvPr/>
        </p:nvSpPr>
        <p:spPr>
          <a:xfrm>
            <a:off x="504000" y="23774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gn="just">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Transformation are used to position objects , to shape object , to change viewing positions , and even how something is viewed.</a:t>
            </a:r>
            <a:endParaRPr lang="en-US" sz="1800" b="0" strike="noStrike" spc="-1">
              <a:solidFill>
                <a:srgbClr val="000000"/>
              </a:solidFill>
              <a:uFill>
                <a:solidFill>
                  <a:srgbClr val="FFFFFF"/>
                </a:solidFill>
              </a:uFill>
              <a:latin typeface="Arial"/>
            </a:endParaRPr>
          </a:p>
          <a:p>
            <a:pPr>
              <a:lnSpc>
                <a:spcPct val="100000"/>
              </a:lnSpc>
            </a:pPr>
            <a:endParaRPr lang="en-US" sz="1800" b="0" strike="noStrike" spc="-1">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In simple words transformation is used for </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1) Modeling</a:t>
            </a:r>
            <a:endParaRPr lang="en-US" sz="1800" b="0" strike="noStrike" spc="-1">
              <a:solidFill>
                <a:srgbClr val="000000"/>
              </a:solidFill>
              <a:uFill>
                <a:solidFill>
                  <a:srgbClr val="FFFFFF"/>
                </a:solidFill>
              </a:uFill>
              <a:latin typeface="Arial"/>
            </a:endParaRPr>
          </a:p>
          <a:p>
            <a:pPr marL="108720">
              <a:lnSpc>
                <a:spcPct val="100000"/>
              </a:lnSpc>
            </a:pPr>
            <a:r>
              <a:rPr lang="en-US" sz="2600" b="0" strike="noStrike" spc="-1">
                <a:solidFill>
                  <a:srgbClr val="000000"/>
                </a:solidFill>
                <a:uFill>
                  <a:solidFill>
                    <a:srgbClr val="FFFFFF"/>
                  </a:solidFill>
                </a:uFill>
                <a:latin typeface="Times New Roman"/>
                <a:ea typeface="DejaVu Sans"/>
              </a:rPr>
              <a:t>    2) viewing</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transformation</a:t>
            </a:r>
            <a:endParaRPr lang="en-US" sz="1800" b="0" strike="noStrike" spc="-1">
              <a:solidFill>
                <a:srgbClr val="000000"/>
              </a:solidFill>
              <a:uFill>
                <a:solidFill>
                  <a:srgbClr val="FFFFFF"/>
                </a:solidFill>
              </a:uFill>
              <a:latin typeface="Arial"/>
            </a:endParaRPr>
          </a:p>
        </p:txBody>
      </p:sp>
      <p:sp>
        <p:nvSpPr>
          <p:cNvPr id="119" name="CustomShape 2"/>
          <p:cNvSpPr/>
          <p:nvPr/>
        </p:nvSpPr>
        <p:spPr>
          <a:xfrm>
            <a:off x="504000" y="1769040"/>
            <a:ext cx="9070560" cy="43833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When the transformation takes place on a 3D </a:t>
            </a:r>
            <a:r>
              <a:rPr lang="en-US" sz="2600" b="0" strike="noStrike" spc="-1" dirty="0" smtClean="0">
                <a:solidFill>
                  <a:srgbClr val="000000"/>
                </a:solidFill>
                <a:uFill>
                  <a:solidFill>
                    <a:srgbClr val="FFFFFF"/>
                  </a:solidFill>
                </a:uFill>
                <a:latin typeface="Times New Roman"/>
                <a:ea typeface="DejaVu Sans"/>
              </a:rPr>
              <a:t>plane, it </a:t>
            </a:r>
            <a:r>
              <a:rPr lang="en-US" sz="2600" b="0" strike="noStrike" spc="-1" dirty="0">
                <a:solidFill>
                  <a:srgbClr val="000000"/>
                </a:solidFill>
                <a:uFill>
                  <a:solidFill>
                    <a:srgbClr val="FFFFFF"/>
                  </a:solidFill>
                </a:uFill>
                <a:latin typeface="Times New Roman"/>
                <a:ea typeface="DejaVu Sans"/>
              </a:rPr>
              <a:t>is called 3D transformation.</a:t>
            </a:r>
            <a:endParaRPr lang="en-US" sz="1800" b="0" strike="noStrike" spc="-1" dirty="0">
              <a:solidFill>
                <a:srgbClr val="000000"/>
              </a:solidFill>
              <a:uFill>
                <a:solidFill>
                  <a:srgbClr val="FFFFFF"/>
                </a:solidFill>
              </a:uFill>
              <a:latin typeface="Arial"/>
            </a:endParaRPr>
          </a:p>
          <a:p>
            <a:pPr marL="565920" indent="-456840">
              <a:lnSpc>
                <a:spcPct val="100000"/>
              </a:lnSpc>
              <a:buClr>
                <a:srgbClr val="000000"/>
              </a:buClr>
              <a:buSzPct val="45000"/>
              <a:buFont typeface="Wingdings" charset="2"/>
              <a:buChar char=""/>
            </a:pPr>
            <a:r>
              <a:rPr lang="en-US" sz="2600" b="0" strike="noStrike" spc="-1" dirty="0">
                <a:solidFill>
                  <a:srgbClr val="000000"/>
                </a:solidFill>
                <a:uFill>
                  <a:solidFill>
                    <a:srgbClr val="FFFFFF"/>
                  </a:solidFill>
                </a:uFill>
                <a:latin typeface="Times New Roman"/>
                <a:ea typeface="DejaVu Sans"/>
              </a:rPr>
              <a:t>Generalize from 2D by including </a:t>
            </a:r>
            <a:r>
              <a:rPr lang="en-US" sz="2600" b="1" strike="noStrike" spc="-1" dirty="0">
                <a:solidFill>
                  <a:srgbClr val="000000"/>
                </a:solidFill>
                <a:uFill>
                  <a:solidFill>
                    <a:srgbClr val="FFFFFF"/>
                  </a:solidFill>
                </a:uFill>
                <a:latin typeface="Times New Roman"/>
                <a:ea typeface="DejaVu Sans"/>
              </a:rPr>
              <a:t>z</a:t>
            </a:r>
            <a:r>
              <a:rPr lang="en-US" sz="2600" b="0" strike="noStrike" spc="-1" dirty="0">
                <a:solidFill>
                  <a:srgbClr val="000000"/>
                </a:solidFill>
                <a:uFill>
                  <a:solidFill>
                    <a:srgbClr val="FFFFFF"/>
                  </a:solidFill>
                </a:uFill>
                <a:latin typeface="Times New Roman"/>
                <a:ea typeface="DejaVu Sans"/>
              </a:rPr>
              <a:t> coordinate</a:t>
            </a: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Straight forward for translation and scale, rotation more difficult</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Homogeneous coordinates: 4 components   </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a:p>
            <a:pPr>
              <a:lnSpc>
                <a:spcPct val="100000"/>
              </a:lnSpc>
            </a:pPr>
            <a:r>
              <a:rPr lang="en-US" sz="2600" b="0" strike="noStrike" spc="-1" dirty="0">
                <a:solidFill>
                  <a:srgbClr val="000000"/>
                </a:solidFill>
                <a:uFill>
                  <a:solidFill>
                    <a:srgbClr val="FFFFFF"/>
                  </a:solidFill>
                </a:uFill>
                <a:latin typeface="Times New Roman"/>
                <a:ea typeface="DejaVu Sans"/>
              </a:rPr>
              <a:t>Transformation  matrices: 4×4 elements</a:t>
            </a:r>
            <a:endParaRPr lang="en-US" sz="1800" b="0" strike="noStrike" spc="-1" dirty="0">
              <a:solidFill>
                <a:srgbClr val="000000"/>
              </a:solidFill>
              <a:uFill>
                <a:solidFill>
                  <a:srgbClr val="FFFFFF"/>
                </a:solidFill>
              </a:uFill>
              <a:latin typeface="Arial"/>
            </a:endParaRPr>
          </a:p>
          <a:p>
            <a:pPr>
              <a:lnSpc>
                <a:spcPct val="100000"/>
              </a:lnSpc>
            </a:pPr>
            <a:endParaRPr lang="en-US" sz="1800" b="0" strike="noStrike" spc="-1" dirty="0">
              <a:solidFill>
                <a:srgbClr val="000000"/>
              </a:solidFill>
              <a:uFill>
                <a:solidFill>
                  <a:srgbClr val="FFFFFF"/>
                </a:solidFill>
              </a:uFill>
              <a:latin typeface="Arial"/>
            </a:endParaRPr>
          </a:p>
        </p:txBody>
      </p:sp>
      <p:pic>
        <p:nvPicPr>
          <p:cNvPr id="120" name="Picture 85"/>
          <p:cNvPicPr/>
          <p:nvPr/>
        </p:nvPicPr>
        <p:blipFill>
          <a:blip r:embed="rId2"/>
          <a:stretch/>
        </p:blipFill>
        <p:spPr>
          <a:xfrm>
            <a:off x="6512400" y="4114800"/>
            <a:ext cx="2081880" cy="1904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p:txBody>
      </p:sp>
      <p:sp>
        <p:nvSpPr>
          <p:cNvPr id="122" name="CustomShape 2"/>
          <p:cNvSpPr/>
          <p:nvPr/>
        </p:nvSpPr>
        <p:spPr>
          <a:xfrm>
            <a:off x="504000" y="1737360"/>
            <a:ext cx="9070560" cy="56682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Moving of object is called translation.</a:t>
            </a:r>
            <a:endParaRPr lang="en-US" sz="1800" b="0" strike="noStrike" spc="-1">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In 3 dimensional homogeneous coordinate representation , a point is transformed from position P = ( x, y , z) to P’=( x’, y’, z’)</a:t>
            </a:r>
            <a:endParaRPr lang="en-US" sz="1800" b="0" strike="noStrike" spc="-1">
              <a:solidFill>
                <a:srgbClr val="000000"/>
              </a:solidFill>
              <a:uFill>
                <a:solidFill>
                  <a:srgbClr val="FFFFFF"/>
                </a:solidFill>
              </a:uFill>
              <a:latin typeface="Arial"/>
            </a:endParaRPr>
          </a:p>
          <a:p>
            <a:pPr marL="565920" indent="-456840" algn="just">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This can be written as:-</a:t>
            </a:r>
            <a:endParaRPr lang="en-US" sz="1800" b="0" strike="noStrike" spc="-1">
              <a:solidFill>
                <a:srgbClr val="000000"/>
              </a:solidFill>
              <a:uFill>
                <a:solidFill>
                  <a:srgbClr val="FFFFFF"/>
                </a:solidFill>
              </a:uFill>
              <a:latin typeface="Arial"/>
            </a:endParaRPr>
          </a:p>
          <a:p>
            <a:pPr algn="just">
              <a:lnSpc>
                <a:spcPct val="100000"/>
              </a:lnSpc>
            </a:pPr>
            <a:r>
              <a:rPr lang="en-US" sz="2600" b="0" strike="noStrike" spc="-1">
                <a:solidFill>
                  <a:srgbClr val="000000"/>
                </a:solidFill>
                <a:uFill>
                  <a:solidFill>
                    <a:srgbClr val="FFFFFF"/>
                  </a:solidFill>
                </a:uFill>
                <a:latin typeface="Times New Roman"/>
                <a:ea typeface="DejaVu Sans"/>
              </a:rPr>
              <a:t>Using    </a:t>
            </a:r>
            <a:r>
              <a:rPr lang="en-US" sz="2600" b="0" strike="noStrike" spc="-1">
                <a:solidFill>
                  <a:srgbClr val="FFFF00"/>
                </a:solidFill>
                <a:uFill>
                  <a:solidFill>
                    <a:srgbClr val="FFFFFF"/>
                  </a:solidFill>
                </a:uFill>
                <a:latin typeface="Times New Roman"/>
                <a:ea typeface="DejaVu Sans"/>
              </a:rPr>
              <a:t> </a:t>
            </a:r>
            <a:r>
              <a:rPr lang="en-US" sz="2600" b="1" strike="noStrike" spc="-1">
                <a:solidFill>
                  <a:srgbClr val="000000"/>
                </a:solidFill>
                <a:uFill>
                  <a:solidFill>
                    <a:srgbClr val="FFFFFF"/>
                  </a:solidFill>
                </a:uFill>
                <a:latin typeface="Times New Roman"/>
                <a:ea typeface="DejaVu Sans"/>
              </a:rPr>
              <a:t>P’ = T . P</a:t>
            </a:r>
            <a:r>
              <a:rPr lang="en-US" sz="2600" b="0" strike="noStrike" spc="-1">
                <a:solidFill>
                  <a:srgbClr val="FFFF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gn="just">
              <a:lnSpc>
                <a:spcPct val="100000"/>
              </a:lnSpc>
            </a:pPr>
            <a:endParaRPr lang="en-US" sz="1800" b="0" strike="noStrike" spc="-1">
              <a:solidFill>
                <a:srgbClr val="000000"/>
              </a:solidFill>
              <a:uFill>
                <a:solidFill>
                  <a:srgbClr val="FFFFFF"/>
                </a:solidFill>
              </a:uFill>
              <a:latin typeface="Arial"/>
            </a:endParaRPr>
          </a:p>
          <a:p>
            <a:pPr algn="just">
              <a:lnSpc>
                <a:spcPct val="100000"/>
              </a:lnSpc>
            </a:pPr>
            <a:endParaRPr lang="en-US" sz="1800" b="0" strike="noStrike" spc="-1">
              <a:solidFill>
                <a:srgbClr val="000000"/>
              </a:solidFill>
              <a:uFill>
                <a:solidFill>
                  <a:srgbClr val="FFFFFF"/>
                </a:solidFill>
              </a:uFill>
              <a:latin typeface="Arial"/>
            </a:endParaRPr>
          </a:p>
        </p:txBody>
      </p:sp>
      <p:pic>
        <p:nvPicPr>
          <p:cNvPr id="123" name="Picture 88"/>
          <p:cNvPicPr/>
          <p:nvPr/>
        </p:nvPicPr>
        <p:blipFill>
          <a:blip r:embed="rId2"/>
          <a:stretch/>
        </p:blipFill>
        <p:spPr>
          <a:xfrm>
            <a:off x="888840" y="4343760"/>
            <a:ext cx="2945160" cy="1675440"/>
          </a:xfrm>
          <a:prstGeom prst="rect">
            <a:avLst/>
          </a:prstGeom>
          <a:ln>
            <a:noFill/>
          </a:ln>
        </p:spPr>
      </p:pic>
      <p:pic>
        <p:nvPicPr>
          <p:cNvPr id="124" name="Picture 10"/>
          <p:cNvPicPr/>
          <p:nvPr/>
        </p:nvPicPr>
        <p:blipFill>
          <a:blip r:embed="rId3"/>
          <a:stretch/>
        </p:blipFill>
        <p:spPr>
          <a:xfrm>
            <a:off x="5441760" y="3931920"/>
            <a:ext cx="3243960" cy="2302560"/>
          </a:xfrm>
          <a:prstGeom prst="rect">
            <a:avLst/>
          </a:prstGeom>
          <a:ln w="57240">
            <a:solidFill>
              <a:srgbClr val="FFFFFF"/>
            </a:solidFill>
            <a:miter/>
          </a:ln>
        </p:spPr>
      </p:pic>
      <p:sp>
        <p:nvSpPr>
          <p:cNvPr id="125" name="CustomShape 3"/>
          <p:cNvSpPr/>
          <p:nvPr/>
        </p:nvSpPr>
        <p:spPr>
          <a:xfrm>
            <a:off x="8014680" y="4498920"/>
            <a:ext cx="184680" cy="187560"/>
          </a:xfrm>
          <a:prstGeom prst="ellipse">
            <a:avLst/>
          </a:prstGeom>
          <a:solidFill>
            <a:srgbClr val="FF6600"/>
          </a:solidFill>
          <a:ln w="9360">
            <a:solidFill>
              <a:srgbClr val="FFFFFF"/>
            </a:solidFill>
            <a:round/>
          </a:ln>
        </p:spPr>
        <p:style>
          <a:lnRef idx="0">
            <a:scrgbClr r="0" g="0" b="0"/>
          </a:lnRef>
          <a:fillRef idx="0">
            <a:scrgbClr r="0" g="0" b="0"/>
          </a:fillRef>
          <a:effectRef idx="0">
            <a:scrgbClr r="0" g="0" b="0"/>
          </a:effectRef>
          <a:fontRef idx="minor"/>
        </p:style>
      </p:sp>
      <p:sp>
        <p:nvSpPr>
          <p:cNvPr id="126" name="CustomShape 4"/>
          <p:cNvSpPr/>
          <p:nvPr/>
        </p:nvSpPr>
        <p:spPr>
          <a:xfrm>
            <a:off x="6421680" y="5192640"/>
            <a:ext cx="182160" cy="187560"/>
          </a:xfrm>
          <a:prstGeom prst="ellipse">
            <a:avLst/>
          </a:prstGeom>
          <a:solidFill>
            <a:srgbClr val="FF6600"/>
          </a:solidFill>
          <a:ln w="9360">
            <a:solidFill>
              <a:srgbClr val="FFFFFF"/>
            </a:solidFill>
            <a:roun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translation</a:t>
            </a:r>
            <a:endParaRPr lang="en-US" sz="1800" b="0" strike="noStrike" spc="-1">
              <a:solidFill>
                <a:srgbClr val="000000"/>
              </a:solidFill>
              <a:uFill>
                <a:solidFill>
                  <a:srgbClr val="FFFFFF"/>
                </a:solidFill>
              </a:uFill>
              <a:latin typeface="Arial"/>
            </a:endParaRPr>
          </a:p>
        </p:txBody>
      </p:sp>
      <p:sp>
        <p:nvSpPr>
          <p:cNvPr id="128" name="CustomShape 2"/>
          <p:cNvSpPr/>
          <p:nvPr/>
        </p:nvSpPr>
        <p:spPr>
          <a:xfrm>
            <a:off x="504000" y="1559160"/>
            <a:ext cx="9070560" cy="52977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65920" indent="-456840">
              <a:lnSpc>
                <a:spcPct val="100000"/>
              </a:lnSpc>
              <a:buClr>
                <a:srgbClr val="000000"/>
              </a:buClr>
              <a:buSzPct val="45000"/>
              <a:buFont typeface="Wingdings" charset="2"/>
              <a:buChar char=""/>
            </a:pPr>
            <a:r>
              <a:rPr lang="en-US" sz="2600" b="0" strike="noStrike" spc="-1">
                <a:solidFill>
                  <a:srgbClr val="000000"/>
                </a:solidFill>
                <a:uFill>
                  <a:solidFill>
                    <a:srgbClr val="FFFFFF"/>
                  </a:solidFill>
                </a:uFill>
                <a:latin typeface="Times New Roman"/>
                <a:ea typeface="DejaVu Sans"/>
              </a:rPr>
              <a:t>The matrix representation is equivalent to the three equation.</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a:t>
            </a:r>
            <a:r>
              <a:rPr lang="en-US" sz="2600" b="0" i="1" strike="noStrike" spc="-1">
                <a:solidFill>
                  <a:srgbClr val="000000"/>
                </a:solidFill>
                <a:uFill>
                  <a:solidFill>
                    <a:srgbClr val="FFFFFF"/>
                  </a:solidFill>
                </a:uFill>
                <a:latin typeface="Times New Roman"/>
                <a:ea typeface="DejaVu Sans"/>
              </a:rPr>
              <a:t> </a:t>
            </a:r>
            <a:r>
              <a:rPr lang="en-US" sz="2600" b="1" i="1" strike="noStrike" spc="-1">
                <a:solidFill>
                  <a:srgbClr val="000000"/>
                </a:solidFill>
                <a:uFill>
                  <a:solidFill>
                    <a:srgbClr val="FFFFFF"/>
                  </a:solidFill>
                </a:uFill>
                <a:latin typeface="Times New Roman"/>
                <a:ea typeface="DejaVu Sans"/>
              </a:rPr>
              <a:t>x’=x+ t</a:t>
            </a:r>
            <a:r>
              <a:rPr lang="en-US" sz="2600" b="1" i="1" strike="noStrike" spc="-1" baseline="-25000">
                <a:solidFill>
                  <a:srgbClr val="000000"/>
                </a:solidFill>
                <a:uFill>
                  <a:solidFill>
                    <a:srgbClr val="FFFFFF"/>
                  </a:solidFill>
                </a:uFill>
                <a:latin typeface="Times New Roman"/>
                <a:ea typeface="DejaVu Sans"/>
              </a:rPr>
              <a:t>x </a:t>
            </a:r>
            <a:r>
              <a:rPr lang="en-US" sz="2600" b="1" strike="noStrike" spc="-1">
                <a:solidFill>
                  <a:srgbClr val="000000"/>
                </a:solidFill>
                <a:uFill>
                  <a:solidFill>
                    <a:srgbClr val="FFFFFF"/>
                  </a:solidFill>
                </a:uFill>
                <a:latin typeface="Times New Roman"/>
                <a:ea typeface="DejaVu Sans"/>
              </a:rPr>
              <a:t>,  </a:t>
            </a:r>
            <a:r>
              <a:rPr lang="en-US" sz="2600" b="1" i="1" strike="noStrike" spc="-1">
                <a:solidFill>
                  <a:srgbClr val="000000"/>
                </a:solidFill>
                <a:uFill>
                  <a:solidFill>
                    <a:srgbClr val="FFFFFF"/>
                  </a:solidFill>
                </a:uFill>
                <a:latin typeface="Times New Roman"/>
                <a:ea typeface="DejaVu Sans"/>
              </a:rPr>
              <a:t>y’=y+ t</a:t>
            </a:r>
            <a:r>
              <a:rPr lang="en-US" sz="2600" b="1" i="1" strike="noStrike" spc="-1" baseline="-25000">
                <a:solidFill>
                  <a:srgbClr val="000000"/>
                </a:solidFill>
                <a:uFill>
                  <a:solidFill>
                    <a:srgbClr val="FFFFFF"/>
                  </a:solidFill>
                </a:uFill>
                <a:latin typeface="Times New Roman"/>
                <a:ea typeface="DejaVu Sans"/>
              </a:rPr>
              <a:t>y</a:t>
            </a:r>
            <a:r>
              <a:rPr lang="en-US" sz="2600" b="1" strike="noStrike" spc="-1">
                <a:solidFill>
                  <a:srgbClr val="000000"/>
                </a:solidFill>
                <a:uFill>
                  <a:solidFill>
                    <a:srgbClr val="FFFFFF"/>
                  </a:solidFill>
                </a:uFill>
                <a:latin typeface="Times New Roman"/>
                <a:ea typeface="DejaVu Sans"/>
              </a:rPr>
              <a:t> ,  </a:t>
            </a:r>
            <a:r>
              <a:rPr lang="en-US" sz="2600" b="1" i="1" strike="noStrike" spc="-1">
                <a:solidFill>
                  <a:srgbClr val="000000"/>
                </a:solidFill>
                <a:uFill>
                  <a:solidFill>
                    <a:srgbClr val="FFFFFF"/>
                  </a:solidFill>
                </a:uFill>
                <a:latin typeface="Times New Roman"/>
                <a:ea typeface="DejaVu Sans"/>
              </a:rPr>
              <a:t>z’=z+ t</a:t>
            </a:r>
            <a:r>
              <a:rPr lang="en-US" sz="2600" b="1" i="1" strike="noStrike" spc="-1" baseline="-25000">
                <a:solidFill>
                  <a:srgbClr val="000000"/>
                </a:solidFill>
                <a:uFill>
                  <a:solidFill>
                    <a:srgbClr val="FFFFFF"/>
                  </a:solidFill>
                </a:uFill>
                <a:latin typeface="Times New Roman"/>
                <a:ea typeface="DejaVu Sans"/>
              </a:rPr>
              <a:t>z</a:t>
            </a:r>
            <a:r>
              <a:rPr lang="en-US" sz="2600" b="1"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Where parameter </a:t>
            </a:r>
            <a:r>
              <a:rPr lang="en-US" sz="2600" b="0" i="1" strike="noStrike" spc="-1">
                <a:solidFill>
                  <a:srgbClr val="000000"/>
                </a:solidFill>
                <a:uFill>
                  <a:solidFill>
                    <a:srgbClr val="FFFFFF"/>
                  </a:solidFill>
                </a:uFill>
                <a:latin typeface="Times New Roman"/>
                <a:ea typeface="DejaVu Sans"/>
              </a:rPr>
              <a:t> t</a:t>
            </a:r>
            <a:r>
              <a:rPr lang="en-US" sz="2600" b="0" i="1" strike="noStrike" spc="-1" baseline="-25000">
                <a:solidFill>
                  <a:srgbClr val="000000"/>
                </a:solidFill>
                <a:uFill>
                  <a:solidFill>
                    <a:srgbClr val="FFFFFF"/>
                  </a:solidFill>
                </a:uFill>
                <a:latin typeface="Times New Roman"/>
                <a:ea typeface="DejaVu Sans"/>
              </a:rPr>
              <a:t>x , </a:t>
            </a:r>
            <a:r>
              <a:rPr lang="en-US" sz="2600" b="0" i="1" strike="noStrike" spc="-1">
                <a:solidFill>
                  <a:srgbClr val="000000"/>
                </a:solidFill>
                <a:uFill>
                  <a:solidFill>
                    <a:srgbClr val="FFFFFF"/>
                  </a:solidFill>
                </a:uFill>
                <a:latin typeface="Times New Roman"/>
                <a:ea typeface="DejaVu Sans"/>
              </a:rPr>
              <a:t>t</a:t>
            </a:r>
            <a:r>
              <a:rPr lang="en-US" sz="2600" b="0" i="1" strike="noStrike" spc="-1" baseline="-25000">
                <a:solidFill>
                  <a:srgbClr val="000000"/>
                </a:solidFill>
                <a:uFill>
                  <a:solidFill>
                    <a:srgbClr val="FFFFFF"/>
                  </a:solidFill>
                </a:uFill>
                <a:latin typeface="Times New Roman"/>
                <a:ea typeface="DejaVu Sans"/>
              </a:rPr>
              <a:t>y , </a:t>
            </a:r>
            <a:r>
              <a:rPr lang="en-US" sz="2600" b="0" i="1" strike="noStrike" spc="-1">
                <a:solidFill>
                  <a:srgbClr val="000000"/>
                </a:solidFill>
                <a:uFill>
                  <a:solidFill>
                    <a:srgbClr val="FFFFFF"/>
                  </a:solidFill>
                </a:uFill>
                <a:latin typeface="Times New Roman"/>
                <a:ea typeface="DejaVu Sans"/>
              </a:rPr>
              <a:t>t</a:t>
            </a:r>
            <a:r>
              <a:rPr lang="en-US" sz="2600" b="0" i="1" strike="noStrike" spc="-1" baseline="-25000">
                <a:solidFill>
                  <a:srgbClr val="000000"/>
                </a:solidFill>
                <a:uFill>
                  <a:solidFill>
                    <a:srgbClr val="FFFFFF"/>
                  </a:solidFill>
                </a:uFill>
                <a:latin typeface="Times New Roman"/>
                <a:ea typeface="DejaVu Sans"/>
              </a:rPr>
              <a:t>z </a:t>
            </a:r>
            <a:r>
              <a:rPr lang="en-US" sz="2600" b="0" i="1" strike="noStrike" spc="-1">
                <a:solidFill>
                  <a:srgbClr val="000000"/>
                </a:solidFill>
                <a:uFill>
                  <a:solidFill>
                    <a:srgbClr val="FFFFFF"/>
                  </a:solidFill>
                </a:uFill>
                <a:latin typeface="Times New Roman"/>
                <a:ea typeface="DejaVu Sans"/>
              </a:rPr>
              <a:t> </a:t>
            </a:r>
            <a:r>
              <a:rPr lang="en-US" sz="2600" b="0" strike="noStrike" spc="-1">
                <a:solidFill>
                  <a:srgbClr val="000000"/>
                </a:solidFill>
                <a:uFill>
                  <a:solidFill>
                    <a:srgbClr val="FFFFFF"/>
                  </a:solidFill>
                </a:uFill>
                <a:latin typeface="Times New Roman"/>
                <a:ea typeface="DejaVu Sans"/>
              </a:rPr>
              <a:t>are specifying translation  distance for the coordinate direction</a:t>
            </a:r>
            <a:r>
              <a:rPr lang="en-US" sz="2600" b="0" i="1" strike="noStrike" spc="-1">
                <a:solidFill>
                  <a:srgbClr val="000000"/>
                </a:solidFill>
                <a:uFill>
                  <a:solidFill>
                    <a:srgbClr val="FFFFFF"/>
                  </a:solidFill>
                </a:uFill>
                <a:latin typeface="Times New Roman"/>
                <a:ea typeface="DejaVu Sans"/>
              </a:rPr>
              <a:t> x , y , z </a:t>
            </a:r>
            <a:r>
              <a:rPr lang="en-US" sz="2600" b="0" strike="noStrike" spc="-1">
                <a:solidFill>
                  <a:srgbClr val="000000"/>
                </a:solidFill>
                <a:uFill>
                  <a:solidFill>
                    <a:srgbClr val="FFFFFF"/>
                  </a:solidFill>
                </a:uFill>
                <a:latin typeface="Times New Roman"/>
                <a:ea typeface="DejaVu Sans"/>
              </a:rPr>
              <a:t>are assigned any real value.</a:t>
            </a:r>
            <a:r>
              <a:rPr lang="en-US" sz="2600" b="0" i="1"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a:p>
            <a:pPr>
              <a:lnSpc>
                <a:spcPct val="100000"/>
              </a:lnSpc>
            </a:pPr>
            <a:r>
              <a:rPr lang="en-US" sz="2600" b="0" strike="noStrike" spc="-1">
                <a:solidFill>
                  <a:srgbClr val="000000"/>
                </a:solidFill>
                <a:uFill>
                  <a:solidFill>
                    <a:srgbClr val="FFFFFF"/>
                  </a:solidFill>
                </a:uFill>
                <a:latin typeface="Times New Roman"/>
                <a:ea typeface="DejaVu Sans"/>
              </a:rPr>
              <a:t> </a:t>
            </a:r>
            <a:endParaRPr lang="en-US" sz="1800" b="0" strike="noStrike" spc="-1">
              <a:solidFill>
                <a:srgbClr val="000000"/>
              </a:solidFill>
              <a:uFill>
                <a:solidFill>
                  <a:srgbClr val="FFFFFF"/>
                </a:solidFill>
              </a:uFill>
              <a:latin typeface="Arial"/>
            </a:endParaRPr>
          </a:p>
        </p:txBody>
      </p:sp>
      <p:pic>
        <p:nvPicPr>
          <p:cNvPr id="129" name="Picture 18"/>
          <p:cNvPicPr/>
          <p:nvPr/>
        </p:nvPicPr>
        <p:blipFill>
          <a:blip r:embed="rId2"/>
          <a:stretch/>
        </p:blipFill>
        <p:spPr>
          <a:xfrm>
            <a:off x="4206240" y="4023360"/>
            <a:ext cx="4314960" cy="2158920"/>
          </a:xfrm>
          <a:prstGeom prst="rect">
            <a:avLst/>
          </a:prstGeom>
          <a:ln w="5724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504000" y="301320"/>
            <a:ext cx="9070560" cy="12610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5400" b="1" strike="noStrike" cap="all" spc="-1">
                <a:solidFill>
                  <a:srgbClr val="00CC33"/>
                </a:solidFill>
                <a:uFill>
                  <a:solidFill>
                    <a:srgbClr val="FFFFFF"/>
                  </a:solidFill>
                </a:uFill>
                <a:latin typeface="Times New Roman"/>
                <a:ea typeface="DejaVu Sans"/>
              </a:rPr>
              <a:t>3D rotation</a:t>
            </a:r>
            <a:endParaRPr lang="en-US" sz="1800" b="0" strike="noStrike" spc="-1">
              <a:solidFill>
                <a:srgbClr val="000000"/>
              </a:solidFill>
              <a:uFill>
                <a:solidFill>
                  <a:srgbClr val="FFFFFF"/>
                </a:solidFill>
              </a:uFill>
              <a:latin typeface="Arial"/>
            </a:endParaRPr>
          </a:p>
        </p:txBody>
      </p:sp>
      <p:sp>
        <p:nvSpPr>
          <p:cNvPr id="131" name="CustomShape 2"/>
          <p:cNvSpPr/>
          <p:nvPr/>
        </p:nvSpPr>
        <p:spPr>
          <a:xfrm>
            <a:off x="504000" y="1769040"/>
            <a:ext cx="9070560" cy="50878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609480" indent="-608040" algn="just">
              <a:lnSpc>
                <a:spcPct val="90000"/>
              </a:lnSpc>
            </a:pPr>
            <a:r>
              <a:rPr lang="en-US" sz="2600" b="0" strike="noStrike" spc="-1" dirty="0">
                <a:solidFill>
                  <a:srgbClr val="000000"/>
                </a:solidFill>
                <a:uFill>
                  <a:solidFill>
                    <a:srgbClr val="FFFFFF"/>
                  </a:solidFill>
                </a:uFill>
                <a:latin typeface="Times New Roman"/>
                <a:ea typeface="DejaVu Sans"/>
              </a:rPr>
              <a:t>Where an object is to be rotated about an axis that is parallel to one of the coordinate axis, we can obtain the desired rotation with the following transformation sequence.</a:t>
            </a:r>
            <a:endParaRPr lang="en-US" sz="1800" b="0" strike="noStrike" spc="-1" dirty="0">
              <a:solidFill>
                <a:srgbClr val="000000"/>
              </a:solidFill>
              <a:uFill>
                <a:solidFill>
                  <a:srgbClr val="FFFFFF"/>
                </a:solidFill>
              </a:uFill>
              <a:latin typeface="Arial"/>
            </a:endParaRPr>
          </a:p>
          <a:p>
            <a:pPr marL="609480" indent="-608040" algn="just">
              <a:lnSpc>
                <a:spcPct val="90000"/>
              </a:lnSpc>
            </a:pPr>
            <a:endParaRPr lang="en-US" sz="1800" b="0" strike="noStrike" spc="-1" dirty="0">
              <a:solidFill>
                <a:srgbClr val="000000"/>
              </a:solidFill>
              <a:uFill>
                <a:solidFill>
                  <a:srgbClr val="FFFFFF"/>
                </a:solidFill>
              </a:uFill>
              <a:latin typeface="Arial"/>
            </a:endParaRPr>
          </a:p>
          <a:p>
            <a:pPr marL="609480" indent="-608040" algn="just">
              <a:lnSpc>
                <a:spcPct val="90000"/>
              </a:lnSpc>
            </a:pPr>
            <a:r>
              <a:rPr lang="en-US" sz="2600" b="1" strike="noStrike" spc="-1" dirty="0">
                <a:solidFill>
                  <a:srgbClr val="000000"/>
                </a:solidFill>
                <a:uFill>
                  <a:solidFill>
                    <a:srgbClr val="FFFFFF"/>
                  </a:solidFill>
                </a:uFill>
                <a:latin typeface="Times New Roman"/>
                <a:ea typeface="DejaVu Sans"/>
              </a:rPr>
              <a:t>Coordinate axis rotation</a:t>
            </a:r>
            <a:endParaRPr lang="en-US" sz="1800" b="0" strike="noStrike" spc="-1" dirty="0">
              <a:solidFill>
                <a:srgbClr val="000000"/>
              </a:solidFill>
              <a:uFill>
                <a:solidFill>
                  <a:srgbClr val="FFFFFF"/>
                </a:solidFill>
              </a:uFill>
              <a:latin typeface="Arial"/>
            </a:endParaRPr>
          </a:p>
          <a:p>
            <a:pPr marL="609480" indent="-608040" algn="just">
              <a:lnSpc>
                <a:spcPct val="90000"/>
              </a:lnSpc>
            </a:pP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dirty="0">
                <a:solidFill>
                  <a:srgbClr val="000000"/>
                </a:solidFill>
                <a:uFill>
                  <a:solidFill>
                    <a:srgbClr val="FFFFFF"/>
                  </a:solidFill>
                </a:uFill>
                <a:latin typeface="Times New Roman"/>
                <a:ea typeface="DejaVu Sans"/>
              </a:rPr>
              <a:t>Z- axis </a:t>
            </a:r>
            <a:r>
              <a:rPr lang="en-US" sz="2600" b="0" strike="noStrike" spc="-1" dirty="0" smtClean="0">
                <a:solidFill>
                  <a:srgbClr val="000000"/>
                </a:solidFill>
                <a:uFill>
                  <a:solidFill>
                    <a:srgbClr val="FFFFFF"/>
                  </a:solidFill>
                </a:uFill>
                <a:latin typeface="Times New Roman"/>
                <a:ea typeface="DejaVu Sans"/>
              </a:rPr>
              <a:t>Rotation </a:t>
            </a: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dirty="0">
                <a:solidFill>
                  <a:srgbClr val="000000"/>
                </a:solidFill>
                <a:uFill>
                  <a:solidFill>
                    <a:srgbClr val="FFFFFF"/>
                  </a:solidFill>
                </a:uFill>
                <a:latin typeface="Times New Roman"/>
                <a:ea typeface="DejaVu Sans"/>
              </a:rPr>
              <a:t>Y-axis </a:t>
            </a:r>
            <a:r>
              <a:rPr lang="en-US" sz="2600" b="0" strike="noStrike" spc="-1" dirty="0" smtClean="0">
                <a:solidFill>
                  <a:srgbClr val="000000"/>
                </a:solidFill>
                <a:uFill>
                  <a:solidFill>
                    <a:srgbClr val="FFFFFF"/>
                  </a:solidFill>
                </a:uFill>
                <a:latin typeface="Times New Roman"/>
                <a:ea typeface="DejaVu Sans"/>
              </a:rPr>
              <a:t>Rotation</a:t>
            </a:r>
            <a:endParaRPr lang="en-US" sz="1800" b="0" strike="noStrike" spc="-1" dirty="0">
              <a:solidFill>
                <a:srgbClr val="000000"/>
              </a:solidFill>
              <a:uFill>
                <a:solidFill>
                  <a:srgbClr val="FFFFFF"/>
                </a:solidFill>
              </a:uFill>
              <a:latin typeface="Arial"/>
            </a:endParaRPr>
          </a:p>
          <a:p>
            <a:pPr marL="609480" indent="-608040">
              <a:lnSpc>
                <a:spcPct val="100000"/>
              </a:lnSpc>
            </a:pPr>
            <a:r>
              <a:rPr lang="en-US" sz="2600" b="0" strike="noStrike" spc="-1">
                <a:solidFill>
                  <a:srgbClr val="000000"/>
                </a:solidFill>
                <a:uFill>
                  <a:solidFill>
                    <a:srgbClr val="FFFFFF"/>
                  </a:solidFill>
                </a:uFill>
                <a:latin typeface="Times New Roman"/>
                <a:ea typeface="DejaVu Sans"/>
              </a:rPr>
              <a:t>X-axis </a:t>
            </a:r>
            <a:r>
              <a:rPr lang="en-US" sz="2600" b="0" strike="noStrike" spc="-1" smtClean="0">
                <a:solidFill>
                  <a:srgbClr val="000000"/>
                </a:solidFill>
                <a:uFill>
                  <a:solidFill>
                    <a:srgbClr val="FFFFFF"/>
                  </a:solidFill>
                </a:uFill>
                <a:latin typeface="Times New Roman"/>
                <a:ea typeface="DejaVu Sans"/>
              </a:rPr>
              <a:t>Rotation</a:t>
            </a:r>
            <a:endParaRPr lang="en-US" sz="1800" b="0" strike="noStrike" spc="-1" dirty="0">
              <a:solidFill>
                <a:srgbClr val="000000"/>
              </a:solidFill>
              <a:uFill>
                <a:solidFill>
                  <a:srgbClr val="FFFFFF"/>
                </a:solidFill>
              </a:uFill>
              <a:latin typeface="Arial"/>
            </a:endParaRPr>
          </a:p>
        </p:txBody>
      </p:sp>
      <p:pic>
        <p:nvPicPr>
          <p:cNvPr id="132" name="Picture 10"/>
          <p:cNvPicPr/>
          <p:nvPr/>
        </p:nvPicPr>
        <p:blipFill>
          <a:blip r:embed="rId2"/>
          <a:srcRect t="22205" b="43360"/>
          <a:stretch/>
        </p:blipFill>
        <p:spPr>
          <a:xfrm>
            <a:off x="4206240" y="3528720"/>
            <a:ext cx="4462920" cy="3053880"/>
          </a:xfrm>
          <a:prstGeom prst="rect">
            <a:avLst/>
          </a:prstGeom>
          <a:ln w="101520">
            <a:solidFill>
              <a:srgbClr val="FFFFFF"/>
            </a:solidFill>
            <a:miter/>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621</TotalTime>
  <Words>731</Words>
  <Application>Microsoft Office PowerPoint</Application>
  <PresentationFormat>Custom</PresentationFormat>
  <Paragraphs>153</Paragraphs>
  <Slides>25</Slides>
  <Notes>0</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3d shearing</vt:lpstr>
      <vt:lpstr>3d shearing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common user</cp:lastModifiedBy>
  <cp:revision>37</cp:revision>
  <dcterms:created xsi:type="dcterms:W3CDTF">2016-07-28T08:33:49Z</dcterms:created>
  <dcterms:modified xsi:type="dcterms:W3CDTF">2020-07-11T18:47:56Z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Custom</vt:lpwstr>
  </property>
  <property fmtid="{D5CDD505-2E9C-101B-9397-08002B2CF9AE}" pid="9" name="ScaleCrop">
    <vt:bool>false</vt:bool>
  </property>
  <property fmtid="{D5CDD505-2E9C-101B-9397-08002B2CF9AE}" pid="10" name="ShareDoc">
    <vt:bool>false</vt:bool>
  </property>
  <property fmtid="{D5CDD505-2E9C-101B-9397-08002B2CF9AE}" pid="11" name="Slides">
    <vt:i4>24</vt:i4>
  </property>
</Properties>
</file>