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8.png" ContentType="image/png"/>
  <Override PartName="/ppt/media/image9.wmf" ContentType="image/x-wmf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1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4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PlaceHolder 28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262626"/>
                </a:solidFill>
                <a:latin typeface="Century Gothic"/>
              </a:rPr>
              <a:t>Click to edit Master title style</a:t>
            </a:r>
            <a:endParaRPr b="0" lang="en-US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" name="PlaceHolder 29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08D2658-B7E9-442F-BC0E-08D559E36672}" type="datetime">
              <a:rPr b="0" lang="en-US" sz="900" spc="-1" strike="noStrike">
                <a:solidFill>
                  <a:srgbClr val="8b8b8b"/>
                </a:solidFill>
                <a:latin typeface="Century Gothic"/>
              </a:rPr>
              <a:t>2/19/21</a:t>
            </a:fld>
            <a:endParaRPr b="0" lang="en-IN" sz="900" spc="-1" strike="noStrike">
              <a:latin typeface="Times New Roman"/>
            </a:endParaRPr>
          </a:p>
        </p:txBody>
      </p:sp>
      <p:sp>
        <p:nvSpPr>
          <p:cNvPr id="29" name="PlaceHolder 30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IN" sz="2400" spc="-1" strike="noStrike">
              <a:latin typeface="Times New Roman"/>
            </a:endParaRPr>
          </a:p>
        </p:txBody>
      </p:sp>
      <p:sp>
        <p:nvSpPr>
          <p:cNvPr id="30" name="CustomShape 31"/>
          <p:cNvSpPr/>
          <p:nvPr/>
        </p:nvSpPr>
        <p:spPr>
          <a:xfrm>
            <a:off x="0" y="4323960"/>
            <a:ext cx="1744200" cy="778320"/>
          </a:xfrm>
          <a:custGeom>
            <a:avLst/>
            <a:gdLst/>
            <a:ah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PlaceHolder 32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94596EB-7DD9-4EE2-BDF4-7ED5AFB6EC50}" type="slidenum">
              <a:rPr b="0" lang="en-US" sz="2000" spc="-1" strike="noStrike">
                <a:solidFill>
                  <a:srgbClr val="feffff"/>
                </a:solidFill>
                <a:latin typeface="Century Gothic"/>
              </a:rPr>
              <a:t>&lt;number&gt;</a:t>
            </a:fld>
            <a:endParaRPr b="0" lang="en-IN" sz="2000" spc="-1" strike="noStrike">
              <a:latin typeface="Times New Roman"/>
            </a:endParaRPr>
          </a:p>
        </p:txBody>
      </p:sp>
      <p:sp>
        <p:nvSpPr>
          <p:cNvPr id="32" name="PlaceHolder 3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Click to edit the outline text format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entury Gothic"/>
              </a:rPr>
              <a:t>Second Outline Level</a:t>
            </a:r>
            <a:endParaRPr b="0" lang="en-US" sz="1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Third Outline Level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Fourth Outline Level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Fifth Outline Level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Sixth Outline Level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Seventh Outline Level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70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2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83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5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6" name="PlaceHolder 28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7" name="PlaceHolder 29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Click to edit Master text styles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600" spc="-1" strike="noStrike">
                <a:solidFill>
                  <a:srgbClr val="404040"/>
                </a:solidFill>
                <a:latin typeface="Century Gothic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400" spc="-1" strike="noStrike">
                <a:solidFill>
                  <a:srgbClr val="404040"/>
                </a:solidFill>
                <a:latin typeface="Century Gothic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8" name="PlaceHolder 30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065E25A-5AD7-4D04-A20B-8C03ED91CB7D}" type="datetime">
              <a:rPr b="0" lang="en-US" sz="900" spc="-1" strike="noStrike">
                <a:solidFill>
                  <a:srgbClr val="8b8b8b"/>
                </a:solidFill>
                <a:latin typeface="Century Gothic"/>
              </a:rPr>
              <a:t>2/19/21</a:t>
            </a:fld>
            <a:endParaRPr b="0" lang="en-IN" sz="900" spc="-1" strike="noStrike">
              <a:latin typeface="Times New Roman"/>
            </a:endParaRPr>
          </a:p>
        </p:txBody>
      </p:sp>
      <p:sp>
        <p:nvSpPr>
          <p:cNvPr id="99" name="PlaceHolder 31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IN" sz="2400" spc="-1" strike="noStrike">
              <a:latin typeface="Times New Roman"/>
            </a:endParaRPr>
          </a:p>
        </p:txBody>
      </p:sp>
      <p:sp>
        <p:nvSpPr>
          <p:cNvPr id="100" name="CustomShape 32"/>
          <p:cNvSpPr/>
          <p:nvPr/>
        </p:nvSpPr>
        <p:spPr>
          <a:xfrm flipV="1">
            <a:off x="-3960" y="713880"/>
            <a:ext cx="1588320" cy="50688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PlaceHolder 33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AEBB61F-C7F4-4325-902B-C757D3804D32}" type="slidenum">
              <a:rPr b="0" lang="en-US" sz="2000" spc="-1" strike="noStrike">
                <a:solidFill>
                  <a:srgbClr val="feffff"/>
                </a:solidFill>
                <a:latin typeface="Century Gothic"/>
              </a:rPr>
              <a:t>&lt;number&gt;</a:t>
            </a:fld>
            <a:endParaRPr b="0" lang="en-IN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2589120" y="251460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262626"/>
                </a:solidFill>
                <a:latin typeface="Century Gothic"/>
              </a:rPr>
              <a:t>ERD to Relational Schema</a:t>
            </a:r>
            <a:endParaRPr b="0" lang="en-US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2589120" y="4777200"/>
            <a:ext cx="8915040" cy="112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IN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n-IN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Exercise 1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65" name="Content Placeholder 3" descr=""/>
          <p:cNvPicPr/>
          <p:nvPr/>
        </p:nvPicPr>
        <p:blipFill>
          <a:blip r:embed="rId1"/>
          <a:stretch/>
        </p:blipFill>
        <p:spPr>
          <a:xfrm>
            <a:off x="590040" y="1458720"/>
            <a:ext cx="6986160" cy="4832640"/>
          </a:xfrm>
          <a:prstGeom prst="rect">
            <a:avLst/>
          </a:prstGeom>
          <a:ln>
            <a:noFill/>
          </a:ln>
        </p:spPr>
      </p:pic>
      <p:sp>
        <p:nvSpPr>
          <p:cNvPr id="166" name="CustomShape 2"/>
          <p:cNvSpPr/>
          <p:nvPr/>
        </p:nvSpPr>
        <p:spPr>
          <a:xfrm>
            <a:off x="6778440" y="3082680"/>
            <a:ext cx="6095520" cy="155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Customers(SSN,name,addr,phone);</a:t>
            </a:r>
            <a:endParaRPr b="0" lang="en-IN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Flights(number,day,aircraft)</a:t>
            </a:r>
            <a:endParaRPr b="0" lang="en-IN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Bookings(SSN, number, day, row, seat)</a:t>
            </a:r>
            <a:endParaRPr b="0" lang="en-IN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Exercise 2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68" name="Content Placeholder 3" descr=""/>
          <p:cNvPicPr/>
          <p:nvPr/>
        </p:nvPicPr>
        <p:blipFill>
          <a:blip r:embed="rId1"/>
          <a:stretch/>
        </p:blipFill>
        <p:spPr>
          <a:xfrm>
            <a:off x="695880" y="1470960"/>
            <a:ext cx="6673320" cy="4350960"/>
          </a:xfrm>
          <a:prstGeom prst="rect">
            <a:avLst/>
          </a:prstGeom>
          <a:ln>
            <a:noFill/>
          </a:ln>
        </p:spPr>
      </p:pic>
      <p:sp>
        <p:nvSpPr>
          <p:cNvPr id="169" name="CustomShape 2"/>
          <p:cNvSpPr/>
          <p:nvPr/>
        </p:nvSpPr>
        <p:spPr>
          <a:xfrm>
            <a:off x="6316200" y="1899720"/>
            <a:ext cx="6095520" cy="161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Stars(name,addr);</a:t>
            </a:r>
            <a:endParaRPr b="0" lang="en-IN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Studios(name,addr);</a:t>
            </a:r>
            <a:endParaRPr b="0" lang="en-IN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Movies(title,year,length,genre);</a:t>
            </a:r>
            <a:endParaRPr b="0" lang="en-IN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Contracts(StartName,studiosName,titile,year,salary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).</a:t>
            </a:r>
            <a:endParaRPr b="0" lang="en-IN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Exercise 3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71" name="Content Placeholder 3" descr=""/>
          <p:cNvPicPr/>
          <p:nvPr/>
        </p:nvPicPr>
        <p:blipFill>
          <a:blip r:embed="rId1"/>
          <a:stretch/>
        </p:blipFill>
        <p:spPr>
          <a:xfrm>
            <a:off x="315000" y="1263600"/>
            <a:ext cx="6444720" cy="4563720"/>
          </a:xfrm>
          <a:prstGeom prst="rect">
            <a:avLst/>
          </a:prstGeom>
          <a:ln>
            <a:noFill/>
          </a:ln>
        </p:spPr>
      </p:pic>
      <p:sp>
        <p:nvSpPr>
          <p:cNvPr id="172" name="CustomShape 2"/>
          <p:cNvSpPr/>
          <p:nvPr/>
        </p:nvSpPr>
        <p:spPr>
          <a:xfrm>
            <a:off x="6760080" y="1537920"/>
            <a:ext cx="609552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Company( </a:t>
            </a:r>
            <a:r>
              <a:rPr b="0" lang="en-US" sz="1800" spc="-1" strike="noStrike" u="sng">
                <a:solidFill>
                  <a:srgbClr val="815e38"/>
                </a:solidFill>
                <a:uFillTx/>
                <a:latin typeface="Arial"/>
              </a:rPr>
              <a:t>CompanyID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)</a:t>
            </a:r>
            <a:br/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Staff( </a:t>
            </a:r>
            <a:r>
              <a:rPr b="0" lang="en-US" sz="1800" spc="-1" strike="noStrike" u="sng">
                <a:solidFill>
                  <a:srgbClr val="815e38"/>
                </a:solidFill>
                <a:uFillTx/>
                <a:latin typeface="Arial"/>
              </a:rPr>
              <a:t>StaffID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 , dob , address ,name,  </a:t>
            </a:r>
            <a:r>
              <a:rPr b="1" i="1" lang="en-US" sz="1800" spc="-1" strike="noStrike">
                <a:solidFill>
                  <a:srgbClr val="815e38"/>
                </a:solidFill>
                <a:latin typeface="georgia"/>
              </a:rPr>
              <a:t>WifeID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)</a:t>
            </a:r>
            <a:br/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Child( </a:t>
            </a:r>
            <a:r>
              <a:rPr b="0" lang="en-US" sz="1800" spc="-1" strike="noStrike" u="sng">
                <a:solidFill>
                  <a:srgbClr val="815e38"/>
                </a:solidFill>
                <a:uFillTx/>
                <a:latin typeface="Arial"/>
              </a:rPr>
              <a:t>ChildID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 , name ,</a:t>
            </a:r>
            <a:r>
              <a:rPr b="1" i="1" lang="en-US" sz="1800" spc="-1" strike="noStrike">
                <a:solidFill>
                  <a:srgbClr val="815e38"/>
                </a:solidFill>
                <a:latin typeface="georgia"/>
              </a:rPr>
              <a:t> StaffID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 )</a:t>
            </a:r>
            <a:br/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Wife ( </a:t>
            </a:r>
            <a:r>
              <a:rPr b="0" lang="en-US" sz="1800" spc="-1" strike="noStrike" u="sng">
                <a:solidFill>
                  <a:srgbClr val="815e38"/>
                </a:solidFill>
                <a:uFillTx/>
                <a:latin typeface="Arial"/>
              </a:rPr>
              <a:t>WifeID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 , name )</a:t>
            </a:r>
            <a:br/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Phone(</a:t>
            </a:r>
            <a:r>
              <a:rPr b="0" lang="en-US" sz="1800" spc="-1" strike="noStrike" u="sng">
                <a:solidFill>
                  <a:srgbClr val="815e38"/>
                </a:solidFill>
                <a:uFillTx/>
                <a:latin typeface="Arial"/>
              </a:rPr>
              <a:t>PhoneID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 , phoneNumber , </a:t>
            </a:r>
            <a:r>
              <a:rPr b="1" i="1" lang="en-US" sz="1800" spc="-1" strike="noStrike">
                <a:solidFill>
                  <a:srgbClr val="815e38"/>
                </a:solidFill>
                <a:latin typeface="georgia"/>
              </a:rPr>
              <a:t>StaffID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)</a:t>
            </a:r>
            <a:br/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Task ( </a:t>
            </a:r>
            <a:r>
              <a:rPr b="0" lang="en-US" sz="1800" spc="-1" strike="noStrike" u="sng">
                <a:solidFill>
                  <a:srgbClr val="815e38"/>
                </a:solidFill>
                <a:uFillTx/>
                <a:latin typeface="Arial"/>
              </a:rPr>
              <a:t>TaskID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 , description)</a:t>
            </a:r>
            <a:br/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Work(</a:t>
            </a:r>
            <a:r>
              <a:rPr b="0" lang="en-US" sz="1800" spc="-1" strike="noStrike" u="sng">
                <a:solidFill>
                  <a:srgbClr val="815e38"/>
                </a:solidFill>
                <a:uFillTx/>
                <a:latin typeface="Arial"/>
              </a:rPr>
              <a:t>WorkID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 , </a:t>
            </a:r>
            <a:r>
              <a:rPr b="1" i="1" lang="en-US" sz="1800" spc="-1" strike="noStrike">
                <a:solidFill>
                  <a:srgbClr val="815e38"/>
                </a:solidFill>
                <a:latin typeface="georgia"/>
              </a:rPr>
              <a:t>CompanyID , StaffID</a:t>
            </a:r>
            <a:r>
              <a:rPr b="1" lang="en-US" sz="1800" spc="-1" strike="noStrike">
                <a:solidFill>
                  <a:srgbClr val="815e38"/>
                </a:solidFill>
                <a:latin typeface="Arial"/>
              </a:rPr>
              <a:t> 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, since )</a:t>
            </a:r>
            <a:br/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Perform(</a:t>
            </a:r>
            <a:r>
              <a:rPr b="0" lang="en-US" sz="1800" spc="-1" strike="noStrike" u="sng">
                <a:solidFill>
                  <a:srgbClr val="815e38"/>
                </a:solidFill>
                <a:uFillTx/>
                <a:latin typeface="Arial"/>
              </a:rPr>
              <a:t>PerformID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 , </a:t>
            </a:r>
            <a:r>
              <a:rPr b="1" i="1" lang="en-US" sz="1800" spc="-1" strike="noStrike">
                <a:solidFill>
                  <a:srgbClr val="815e38"/>
                </a:solidFill>
                <a:latin typeface="georgia"/>
              </a:rPr>
              <a:t>StaffID , TaskID</a:t>
            </a:r>
            <a:r>
              <a:rPr b="1" lang="en-US" sz="1800" spc="-1" strike="noStrike">
                <a:solidFill>
                  <a:srgbClr val="815e38"/>
                </a:solidFill>
                <a:latin typeface="Arial"/>
              </a:rPr>
              <a:t> 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)</a:t>
            </a:r>
            <a:endParaRPr b="0" lang="en-IN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Exercise 4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74" name="Picture 2" descr="Image result for erd to relational model rules"/>
          <p:cNvPicPr/>
          <p:nvPr/>
        </p:nvPicPr>
        <p:blipFill>
          <a:blip r:embed="rId1"/>
          <a:stretch/>
        </p:blipFill>
        <p:spPr>
          <a:xfrm>
            <a:off x="838080" y="2050560"/>
            <a:ext cx="8244000" cy="4172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1. </a:t>
            </a:r>
            <a:r>
              <a:rPr b="1" lang="en-US" sz="3600" spc="-1" strike="noStrike">
                <a:solidFill>
                  <a:srgbClr val="262626"/>
                </a:solidFill>
                <a:latin typeface="Century Gothic"/>
              </a:rPr>
              <a:t>Entities and Simple Attributes: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An entity type within ER diagram is turned into a table.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Each attribute turns into a column (attribute) in the table.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Persons( </a:t>
            </a:r>
            <a:r>
              <a:rPr b="0" lang="en-US" sz="1800" spc="-1" strike="noStrike" u="sng">
                <a:solidFill>
                  <a:srgbClr val="404040"/>
                </a:solidFill>
                <a:uFillTx/>
                <a:latin typeface="Century Gothic"/>
              </a:rPr>
              <a:t>personid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 , name, lastname, email, phone )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pic>
        <p:nvPicPr>
          <p:cNvPr id="142" name="Picture 3" descr=""/>
          <p:cNvPicPr/>
          <p:nvPr/>
        </p:nvPicPr>
        <p:blipFill>
          <a:blip r:embed="rId1"/>
          <a:stretch/>
        </p:blipFill>
        <p:spPr>
          <a:xfrm>
            <a:off x="2921040" y="2969280"/>
            <a:ext cx="4447800" cy="1504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262626"/>
                </a:solidFill>
                <a:latin typeface="Century Gothic"/>
              </a:rPr>
              <a:t>2. Multi-Valued and Composite  Attributes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1. Create a table for the attribute. 2. Add the primary (id) column of the parent entity as a foreign key within the new table 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Persons( </a:t>
            </a:r>
            <a:r>
              <a:rPr b="0" lang="en-US" sz="1800" spc="-1" strike="noStrike" u="sng">
                <a:solidFill>
                  <a:srgbClr val="404040"/>
                </a:solidFill>
                <a:uFillTx/>
                <a:latin typeface="Century Gothic"/>
              </a:rPr>
              <a:t>personid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 , name)</a:t>
            </a:r>
            <a:br/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Phones ( </a:t>
            </a:r>
            <a:r>
              <a:rPr b="0" lang="en-US" sz="1800" spc="-1" strike="noStrike" u="sng">
                <a:solidFill>
                  <a:srgbClr val="404040"/>
                </a:solidFill>
                <a:uFillTx/>
                <a:latin typeface="Century Gothic"/>
              </a:rPr>
              <a:t>phoneid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 , </a:t>
            </a:r>
            <a:r>
              <a:rPr b="1" i="1" lang="en-US" sz="1800" spc="-1" strike="noStrike">
                <a:solidFill>
                  <a:srgbClr val="404040"/>
                </a:solidFill>
                <a:latin typeface="Century Gothic"/>
              </a:rPr>
              <a:t>personid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, phone )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pic>
        <p:nvPicPr>
          <p:cNvPr id="145" name="Picture 3" descr=""/>
          <p:cNvPicPr/>
          <p:nvPr/>
        </p:nvPicPr>
        <p:blipFill>
          <a:blip r:embed="rId1"/>
          <a:stretch/>
        </p:blipFill>
        <p:spPr>
          <a:xfrm>
            <a:off x="2769840" y="4272480"/>
            <a:ext cx="4457520" cy="799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Derived Attribute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2129040" y="1825560"/>
            <a:ext cx="6959880" cy="3646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Derived attribute can be calculated at any point of time. Hence we need not create a column for this attribute. It reduces the duplicity in the database.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262626"/>
                </a:solidFill>
                <a:latin typeface="Century Gothic"/>
              </a:rPr>
              <a:t>1:1 Relationships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9000"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Persons( </a:t>
            </a:r>
            <a:r>
              <a:rPr b="0" lang="en-US" sz="1800" spc="-1" strike="noStrike" u="sng">
                <a:solidFill>
                  <a:srgbClr val="404040"/>
                </a:solidFill>
                <a:uFillTx/>
                <a:latin typeface="Century Gothic"/>
              </a:rPr>
              <a:t>personid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 , name, lastname, email, phone , </a:t>
            </a:r>
            <a:r>
              <a:rPr b="1" i="1" lang="en-US" sz="1800" spc="-1" strike="noStrike">
                <a:solidFill>
                  <a:srgbClr val="404040"/>
                </a:solidFill>
                <a:latin typeface="Century Gothic"/>
              </a:rPr>
              <a:t>wifeid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 )</a:t>
            </a:r>
            <a:br/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Wife ( </a:t>
            </a:r>
            <a:r>
              <a:rPr b="0" lang="en-US" sz="1800" spc="-1" strike="noStrike" u="sng">
                <a:solidFill>
                  <a:srgbClr val="404040"/>
                </a:solidFill>
                <a:uFillTx/>
                <a:latin typeface="Century Gothic"/>
              </a:rPr>
              <a:t>wifeid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 , name )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OR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Persons( </a:t>
            </a:r>
            <a:r>
              <a:rPr b="0" lang="en-US" sz="1800" spc="-1" strike="noStrike" u="sng">
                <a:solidFill>
                  <a:srgbClr val="404040"/>
                </a:solidFill>
                <a:uFillTx/>
                <a:latin typeface="Century Gothic"/>
              </a:rPr>
              <a:t>personid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 , name, lastname, email, phone )</a:t>
            </a:r>
            <a:br/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Wife ( </a:t>
            </a:r>
            <a:r>
              <a:rPr b="0" lang="en-US" sz="1800" spc="-1" strike="noStrike" u="sng">
                <a:solidFill>
                  <a:srgbClr val="404040"/>
                </a:solidFill>
                <a:uFillTx/>
                <a:latin typeface="Century Gothic"/>
              </a:rPr>
              <a:t>wifeid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 , name , </a:t>
            </a:r>
            <a:r>
              <a:rPr b="1" i="1" lang="en-US" sz="1800" spc="-1" strike="noStrike">
                <a:solidFill>
                  <a:srgbClr val="404040"/>
                </a:solidFill>
                <a:latin typeface="Century Gothic"/>
              </a:rPr>
              <a:t>personid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)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pic>
        <p:nvPicPr>
          <p:cNvPr id="150" name="Picture 3" descr=""/>
          <p:cNvPicPr/>
          <p:nvPr/>
        </p:nvPicPr>
        <p:blipFill>
          <a:blip r:embed="rId1"/>
          <a:stretch/>
        </p:blipFill>
        <p:spPr>
          <a:xfrm>
            <a:off x="3809880" y="1317240"/>
            <a:ext cx="4571640" cy="2028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262626"/>
                </a:solidFill>
                <a:latin typeface="Century Gothic"/>
              </a:rPr>
              <a:t>1:N Relationships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Persons( </a:t>
            </a:r>
            <a:r>
              <a:rPr b="0" lang="en-US" sz="1800" spc="-1" strike="noStrike" u="sng">
                <a:solidFill>
                  <a:srgbClr val="404040"/>
                </a:solidFill>
                <a:uFillTx/>
                <a:latin typeface="Century Gothic"/>
              </a:rPr>
              <a:t>personid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 , name, lastname, email )</a:t>
            </a:r>
            <a:br/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House ( </a:t>
            </a:r>
            <a:r>
              <a:rPr b="0" lang="en-US" sz="1800" spc="-1" strike="noStrike" u="sng">
                <a:solidFill>
                  <a:srgbClr val="404040"/>
                </a:solidFill>
                <a:uFillTx/>
                <a:latin typeface="Century Gothic"/>
              </a:rPr>
              <a:t>houseid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 , num , address, </a:t>
            </a:r>
            <a:r>
              <a:rPr b="1" i="1" lang="en-US" sz="1800" spc="-1" strike="noStrike">
                <a:solidFill>
                  <a:srgbClr val="404040"/>
                </a:solidFill>
                <a:latin typeface="Century Gothic"/>
              </a:rPr>
              <a:t>personid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)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pic>
        <p:nvPicPr>
          <p:cNvPr id="153" name="Picture 3" descr=""/>
          <p:cNvPicPr/>
          <p:nvPr/>
        </p:nvPicPr>
        <p:blipFill>
          <a:blip r:embed="rId1"/>
          <a:stretch/>
        </p:blipFill>
        <p:spPr>
          <a:xfrm>
            <a:off x="3405960" y="3029760"/>
            <a:ext cx="4428720" cy="1942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262626"/>
                </a:solidFill>
                <a:latin typeface="Century Gothic"/>
              </a:rPr>
              <a:t>N:N Relationships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55" name="Content Placeholder 3" descr=""/>
          <p:cNvPicPr/>
          <p:nvPr/>
        </p:nvPicPr>
        <p:blipFill>
          <a:blip r:embed="rId1"/>
          <a:stretch/>
        </p:blipFill>
        <p:spPr>
          <a:xfrm>
            <a:off x="4770360" y="2941560"/>
            <a:ext cx="4552560" cy="2161800"/>
          </a:xfrm>
          <a:prstGeom prst="rect">
            <a:avLst/>
          </a:prstGeom>
          <a:ln>
            <a:noFill/>
          </a:ln>
        </p:spPr>
      </p:pic>
      <p:sp>
        <p:nvSpPr>
          <p:cNvPr id="156" name="CustomShape 2"/>
          <p:cNvSpPr/>
          <p:nvPr/>
        </p:nvSpPr>
        <p:spPr>
          <a:xfrm>
            <a:off x="838080" y="1648080"/>
            <a:ext cx="60955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Persons( </a:t>
            </a:r>
            <a:r>
              <a:rPr b="0" lang="en-US" sz="1800" spc="-1" strike="noStrike" u="sng">
                <a:solidFill>
                  <a:srgbClr val="815e38"/>
                </a:solidFill>
                <a:uFillTx/>
                <a:latin typeface="Arial"/>
              </a:rPr>
              <a:t>personid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 , name, lastname, email, phone )</a:t>
            </a:r>
            <a:br/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Countries ( </a:t>
            </a:r>
            <a:r>
              <a:rPr b="0" lang="en-US" sz="1800" spc="-1" strike="noStrike" u="sng">
                <a:solidFill>
                  <a:srgbClr val="815e38"/>
                </a:solidFill>
                <a:uFillTx/>
                <a:latin typeface="Arial"/>
              </a:rPr>
              <a:t>countryid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 , name, num)</a:t>
            </a:r>
            <a:br/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HasRelat ( </a:t>
            </a:r>
            <a:r>
              <a:rPr b="0" lang="en-US" sz="1800" spc="-1" strike="noStrike" u="sng">
                <a:solidFill>
                  <a:srgbClr val="815e38"/>
                </a:solidFill>
                <a:uFillTx/>
                <a:latin typeface="Arial"/>
              </a:rPr>
              <a:t>hasrelatid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 , </a:t>
            </a:r>
            <a:r>
              <a:rPr b="1" lang="en-US" sz="1800" spc="-1" strike="noStrike">
                <a:solidFill>
                  <a:srgbClr val="815e38"/>
                </a:solidFill>
                <a:latin typeface="Arial"/>
              </a:rPr>
              <a:t>personid , countryid</a:t>
            </a:r>
            <a:r>
              <a:rPr b="0" lang="en-US" sz="1800" spc="-1" strike="noStrike">
                <a:solidFill>
                  <a:srgbClr val="815e38"/>
                </a:solidFill>
                <a:latin typeface="Arial"/>
              </a:rPr>
              <a:t>)</a:t>
            </a:r>
            <a:endParaRPr b="0" lang="en-IN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Mapping Weak Entity Sets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58" name="Content Placeholder 3" descr=""/>
          <p:cNvPicPr/>
          <p:nvPr/>
        </p:nvPicPr>
        <p:blipFill>
          <a:blip r:embed="rId1"/>
          <a:stretch/>
        </p:blipFill>
        <p:spPr>
          <a:xfrm>
            <a:off x="4398840" y="3103560"/>
            <a:ext cx="5295600" cy="1837800"/>
          </a:xfrm>
          <a:prstGeom prst="rect">
            <a:avLst/>
          </a:prstGeom>
          <a:ln>
            <a:noFill/>
          </a:ln>
        </p:spPr>
      </p:pic>
      <p:sp>
        <p:nvSpPr>
          <p:cNvPr id="159" name="CustomShape 2"/>
          <p:cNvSpPr/>
          <p:nvPr/>
        </p:nvSpPr>
        <p:spPr>
          <a:xfrm>
            <a:off x="1314720" y="1690560"/>
            <a:ext cx="60955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Create table for weak entity set.</a:t>
            </a:r>
            <a:endParaRPr b="0" lang="en-IN" sz="1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Add all its attributes to table as field.</a:t>
            </a:r>
            <a:endParaRPr b="0" lang="en-IN" sz="1800" spc="-1" strike="noStrike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Add the primary key of identifying entity set.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1274040" y="3439080"/>
            <a:ext cx="3283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entury Gothic"/>
              </a:rPr>
              <a:t>Student(</a:t>
            </a:r>
            <a:r>
              <a:rPr b="0" lang="en-US" sz="1800" spc="-1" strike="noStrike" u="sng">
                <a:solidFill>
                  <a:srgbClr val="000000"/>
                </a:solidFill>
                <a:uFillTx/>
                <a:latin typeface="Century Gothic"/>
              </a:rPr>
              <a:t>RollNo</a:t>
            </a:r>
            <a:r>
              <a:rPr b="0" lang="en-US" sz="1800" spc="-1" strike="noStrike">
                <a:solidFill>
                  <a:srgbClr val="000000"/>
                </a:solidFill>
                <a:latin typeface="Century Gothic"/>
              </a:rPr>
              <a:t>, Name)</a:t>
            </a:r>
            <a:endParaRPr b="0" lang="en-IN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entury Gothic"/>
              </a:rPr>
              <a:t>Dependent(Name, </a:t>
            </a:r>
            <a:r>
              <a:rPr b="1" lang="en-US" sz="1800" spc="-1" strike="noStrike">
                <a:solidFill>
                  <a:srgbClr val="000000"/>
                </a:solidFill>
                <a:latin typeface="Century Gothic"/>
              </a:rPr>
              <a:t>RollNo</a:t>
            </a:r>
            <a:r>
              <a:rPr b="0" lang="en-US" sz="1800" spc="-1" strike="noStrike">
                <a:solidFill>
                  <a:srgbClr val="000000"/>
                </a:solidFill>
                <a:latin typeface="Century Gothic"/>
              </a:rPr>
              <a:t>)</a:t>
            </a:r>
            <a:endParaRPr b="0" lang="en-IN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Mapping Hierarchical Entities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62" name="Content Placeholder 3" descr=""/>
          <p:cNvPicPr/>
          <p:nvPr/>
        </p:nvPicPr>
        <p:blipFill>
          <a:blip r:embed="rId1"/>
          <a:stretch/>
        </p:blipFill>
        <p:spPr>
          <a:xfrm>
            <a:off x="6949440" y="1947240"/>
            <a:ext cx="4952520" cy="3971520"/>
          </a:xfrm>
          <a:prstGeom prst="rect">
            <a:avLst/>
          </a:prstGeom>
          <a:ln>
            <a:noFill/>
          </a:ln>
        </p:spPr>
      </p:pic>
      <p:sp>
        <p:nvSpPr>
          <p:cNvPr id="163" name="CustomShape 2"/>
          <p:cNvSpPr/>
          <p:nvPr/>
        </p:nvSpPr>
        <p:spPr>
          <a:xfrm>
            <a:off x="1041840" y="1690560"/>
            <a:ext cx="6095520" cy="365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Create tables for all higher-level entities.</a:t>
            </a:r>
            <a:endParaRPr b="0" lang="en-IN" sz="1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Create tables for lower-level entities.</a:t>
            </a:r>
            <a:endParaRPr b="0" lang="en-IN" sz="1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Add primary keys of higher-level entities in the table of lower-level entities.</a:t>
            </a:r>
            <a:endParaRPr b="0" lang="en-IN" sz="1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In lower-level tables, add all other attributes of lower-level entities.</a:t>
            </a:r>
            <a:endParaRPr b="0" lang="en-IN" sz="1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Declare primary key of higher-level table and the primary key for lower-level table.</a:t>
            </a:r>
            <a:endParaRPr b="0" lang="en-IN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Person(</a:t>
            </a:r>
            <a:r>
              <a:rPr b="0" lang="en-US" sz="1800" spc="-1" strike="noStrike" u="sng">
                <a:solidFill>
                  <a:srgbClr val="000000"/>
                </a:solidFill>
                <a:uFillTx/>
                <a:latin typeface="Verdana"/>
              </a:rPr>
              <a:t>PersonID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, Name, Genger, Age)</a:t>
            </a:r>
            <a:endParaRPr b="0" lang="en-IN" sz="1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Student(</a:t>
            </a:r>
            <a:r>
              <a:rPr b="0" lang="en-US" sz="1800" spc="-1" strike="noStrike" u="sng">
                <a:solidFill>
                  <a:srgbClr val="000000"/>
                </a:solidFill>
                <a:uFillTx/>
                <a:latin typeface="Verdana"/>
              </a:rPr>
              <a:t>RollNo, </a:t>
            </a:r>
            <a:r>
              <a:rPr b="1" lang="en-US" sz="1800" spc="-1" strike="noStrike">
                <a:solidFill>
                  <a:srgbClr val="000000"/>
                </a:solidFill>
                <a:latin typeface="Verdana"/>
              </a:rPr>
              <a:t>PersonID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)</a:t>
            </a:r>
            <a:endParaRPr b="0" lang="en-IN" sz="1800" spc="-1" strike="noStrike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Teacher(</a:t>
            </a:r>
            <a:r>
              <a:rPr b="0" lang="en-US" sz="1800" spc="-1" strike="noStrike" u="sng">
                <a:solidFill>
                  <a:srgbClr val="000000"/>
                </a:solidFill>
                <a:uFillTx/>
                <a:latin typeface="Verdana"/>
              </a:rPr>
              <a:t>EmpID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, </a:t>
            </a:r>
            <a:r>
              <a:rPr b="1" lang="en-US" sz="1800" spc="-1" strike="noStrike">
                <a:solidFill>
                  <a:srgbClr val="000000"/>
                </a:solidFill>
                <a:latin typeface="Verdana"/>
              </a:rPr>
              <a:t>PersonID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)</a:t>
            </a:r>
            <a:endParaRPr b="0" lang="en-IN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Application>LibreOffice/6.4.6.2$Linux_X86_64 LibreOffice_project/40$Build-2</Application>
  <Words>505</Words>
  <Paragraphs>66</Paragraphs>
  <Company>by adguard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2019-02-26T07:30:31Z</dcterms:created>
  <dc:creator>diu</dc:creator>
  <dc:description/>
  <dc:language>en-IN</dc:language>
  <cp:lastModifiedBy/>
  <dcterms:modified xsi:type="dcterms:W3CDTF">2021-02-19T18:58:42Z</dcterms:modified>
  <cp:revision>23</cp:revision>
  <dc:subject/>
  <dc:title>ERD to Relational Schema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by adguard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13</vt:i4>
  </property>
</Properties>
</file>