
<file path=[Content_Types].xml><?xml version="1.0" encoding="utf-8"?>
<Types xmlns="http://schemas.openxmlformats.org/package/2006/content-types">
  <Default Extension="jfif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10" r:id="rId10"/>
    <p:sldId id="311" r:id="rId11"/>
    <p:sldId id="312" r:id="rId12"/>
    <p:sldId id="313" r:id="rId13"/>
    <p:sldId id="314" r:id="rId14"/>
    <p:sldId id="315" r:id="rId15"/>
    <p:sldId id="321" r:id="rId16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4660"/>
  </p:normalViewPr>
  <p:slideViewPr>
    <p:cSldViewPr>
      <p:cViewPr varScale="1">
        <p:scale>
          <a:sx n="62" d="100"/>
          <a:sy n="62" d="100"/>
        </p:scale>
        <p:origin x="149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458354" y="457200"/>
            <a:ext cx="7822805" cy="6859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62899" y="2130475"/>
            <a:ext cx="6132601" cy="1367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206" y="713041"/>
            <a:ext cx="7765986" cy="1122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139" y="1220254"/>
            <a:ext cx="7586345" cy="442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12-Feb-20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Millennium_Development_Goals)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371599" y="914400"/>
            <a:ext cx="7333501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7165" marR="5080" indent="-165100" algn="ctr">
              <a:lnSpc>
                <a:spcPct val="100000"/>
              </a:lnSpc>
              <a:spcBef>
                <a:spcPts val="105"/>
              </a:spcBef>
            </a:pPr>
            <a:r>
              <a:rPr lang="en-US" b="1" u="sng" dirty="0">
                <a:solidFill>
                  <a:srgbClr val="FF0000"/>
                </a:solidFill>
              </a:rPr>
              <a:t>CE </a:t>
            </a:r>
            <a:r>
              <a:rPr lang="en-US" b="1" u="sng" dirty="0" smtClean="0">
                <a:solidFill>
                  <a:srgbClr val="FF0000"/>
                </a:solidFill>
              </a:rPr>
              <a:t>447 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dirty="0" smtClean="0"/>
              <a:t>Lesson 2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Goals of Development</a:t>
            </a:r>
            <a:endParaRPr spc="-175" dirty="0"/>
          </a:p>
        </p:txBody>
      </p:sp>
      <p:sp>
        <p:nvSpPr>
          <p:cNvPr id="3" name="object 3"/>
          <p:cNvSpPr txBox="1"/>
          <p:nvPr/>
        </p:nvSpPr>
        <p:spPr>
          <a:xfrm>
            <a:off x="1924310" y="4267200"/>
            <a:ext cx="6228080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u="sng" dirty="0">
                <a:latin typeface="Arial"/>
                <a:cs typeface="Arial"/>
              </a:rPr>
              <a:t>Course </a:t>
            </a:r>
            <a:r>
              <a:rPr sz="3200" u="sng" dirty="0" smtClean="0">
                <a:latin typeface="Arial"/>
                <a:cs typeface="Arial"/>
              </a:rPr>
              <a:t>Teacher</a:t>
            </a:r>
            <a:endParaRPr lang="en-US" sz="3200" u="sng" dirty="0" smtClean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 smtClean="0">
                <a:latin typeface="Arial"/>
                <a:cs typeface="Arial"/>
              </a:rPr>
              <a:t>Abu </a:t>
            </a:r>
            <a:r>
              <a:rPr lang="en-US" sz="3200" b="1" dirty="0" err="1" smtClean="0">
                <a:latin typeface="Arial"/>
                <a:cs typeface="Arial"/>
              </a:rPr>
              <a:t>Hasan</a:t>
            </a:r>
            <a:endParaRPr lang="en-US" sz="3200" b="1" dirty="0" smtClean="0"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>
                <a:latin typeface="Arial"/>
                <a:cs typeface="Arial"/>
              </a:rPr>
              <a:t>Lecturer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dirty="0" smtClean="0">
                <a:latin typeface="Arial"/>
                <a:cs typeface="Arial"/>
              </a:rPr>
              <a:t>Department of Civil Engineering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93726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54935" marR="5080" indent="-264287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Trebuchet MS"/>
                <a:cs typeface="Trebuchet MS"/>
              </a:rPr>
              <a:t>Sustainable Development Goals  (SDGs)</a:t>
            </a:r>
            <a:endParaRPr sz="40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1" y="2064512"/>
            <a:ext cx="8839200" cy="40555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8669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  <a:tab pos="1363980" algn="l"/>
              </a:tabLst>
            </a:pPr>
            <a:r>
              <a:rPr sz="3200" dirty="0">
                <a:latin typeface="Arial"/>
                <a:cs typeface="Arial"/>
              </a:rPr>
              <a:t>SDGs is called G</a:t>
            </a:r>
            <a:r>
              <a:rPr sz="3200" b="1" dirty="0">
                <a:latin typeface="Trebuchet MS"/>
                <a:cs typeface="Trebuchet MS"/>
              </a:rPr>
              <a:t>lobal Goals</a:t>
            </a:r>
            <a:r>
              <a:rPr sz="3200" dirty="0">
                <a:latin typeface="Arial"/>
                <a:cs typeface="Arial"/>
              </a:rPr>
              <a:t>, and </a:t>
            </a:r>
            <a:r>
              <a:rPr sz="3200" b="1" dirty="0">
                <a:latin typeface="Trebuchet MS"/>
                <a:cs typeface="Trebuchet MS"/>
              </a:rPr>
              <a:t>Agenda  </a:t>
            </a:r>
            <a:r>
              <a:rPr sz="3200" b="1" dirty="0" smtClean="0">
                <a:latin typeface="Trebuchet MS"/>
                <a:cs typeface="Trebuchet MS"/>
              </a:rPr>
              <a:t>2030</a:t>
            </a:r>
            <a:r>
              <a:rPr lang="en-US" sz="3200" b="1" dirty="0" smtClean="0">
                <a:latin typeface="Trebuchet MS"/>
                <a:cs typeface="Trebuchet MS"/>
              </a:rPr>
              <a:t> </a:t>
            </a:r>
            <a:r>
              <a:rPr sz="3200" dirty="0" smtClean="0">
                <a:latin typeface="Arial"/>
                <a:cs typeface="Arial"/>
              </a:rPr>
              <a:t>are </a:t>
            </a:r>
            <a:r>
              <a:rPr sz="3200" dirty="0">
                <a:latin typeface="Arial"/>
                <a:cs typeface="Arial"/>
              </a:rPr>
              <a:t>an inter-governmentally agreed set  of targets relating to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international  development</a:t>
            </a:r>
            <a:r>
              <a:rPr sz="3200" dirty="0">
                <a:latin typeface="Arial"/>
                <a:cs typeface="Arial"/>
              </a:rPr>
              <a:t>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765"/>
              </a:spcBef>
              <a:buChar char="•"/>
              <a:tabLst>
                <a:tab pos="446405" algn="l"/>
                <a:tab pos="447040" algn="l"/>
              </a:tabLst>
            </a:pPr>
            <a:r>
              <a:rPr sz="3200" dirty="0">
                <a:latin typeface="Arial"/>
                <a:cs typeface="Arial"/>
              </a:rPr>
              <a:t>SDG aims ending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poverty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hunger</a:t>
            </a:r>
            <a:r>
              <a:rPr sz="3200" dirty="0">
                <a:latin typeface="Arial"/>
                <a:cs typeface="Arial"/>
              </a:rPr>
              <a:t>,  improving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health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education</a:t>
            </a:r>
            <a:r>
              <a:rPr sz="3200" dirty="0">
                <a:latin typeface="Arial"/>
                <a:cs typeface="Arial"/>
              </a:rPr>
              <a:t>, making cities  more sustainable, combating</a:t>
            </a:r>
            <a:r>
              <a:rPr sz="320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2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climate change</a:t>
            </a:r>
            <a:r>
              <a:rPr sz="3200" dirty="0">
                <a:latin typeface="Arial"/>
                <a:cs typeface="Arial"/>
              </a:rPr>
              <a:t>,  and protecting oceans and forests.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028" y="324764"/>
            <a:ext cx="66929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65" dirty="0">
                <a:latin typeface="Trebuchet MS"/>
                <a:cs typeface="Trebuchet MS"/>
              </a:rPr>
              <a:t>Sustainable </a:t>
            </a:r>
            <a:r>
              <a:rPr sz="3200" b="1" spc="-170" dirty="0">
                <a:latin typeface="Trebuchet MS"/>
                <a:cs typeface="Trebuchet MS"/>
              </a:rPr>
              <a:t>Development </a:t>
            </a:r>
            <a:r>
              <a:rPr sz="3200" b="1" spc="-120" dirty="0">
                <a:latin typeface="Trebuchet MS"/>
                <a:cs typeface="Trebuchet MS"/>
              </a:rPr>
              <a:t>Goals</a:t>
            </a:r>
            <a:r>
              <a:rPr sz="3200" b="1" spc="-505" dirty="0">
                <a:latin typeface="Trebuchet MS"/>
                <a:cs typeface="Trebuchet MS"/>
              </a:rPr>
              <a:t> </a:t>
            </a:r>
            <a:r>
              <a:rPr sz="3200" b="1" spc="-150" dirty="0">
                <a:latin typeface="Trebuchet MS"/>
                <a:cs typeface="Trebuchet MS"/>
              </a:rPr>
              <a:t>(SDGs):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15492"/>
            <a:ext cx="8963025" cy="5615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36875">
              <a:lnSpc>
                <a:spcPct val="100000"/>
              </a:lnSpc>
              <a:spcBef>
                <a:spcPts val="95"/>
              </a:spcBef>
            </a:pPr>
            <a:r>
              <a:rPr sz="2800" b="1" spc="-229" dirty="0">
                <a:latin typeface="Trebuchet MS"/>
                <a:cs typeface="Trebuchet MS"/>
              </a:rPr>
              <a:t>17 </a:t>
            </a:r>
            <a:r>
              <a:rPr sz="2800" b="1" spc="-145" dirty="0">
                <a:latin typeface="Trebuchet MS"/>
                <a:cs typeface="Trebuchet MS"/>
              </a:rPr>
              <a:t>Goals, </a:t>
            </a:r>
            <a:r>
              <a:rPr sz="2800" b="1" spc="-229" dirty="0">
                <a:latin typeface="Trebuchet MS"/>
                <a:cs typeface="Trebuchet MS"/>
              </a:rPr>
              <a:t>169</a:t>
            </a:r>
            <a:r>
              <a:rPr sz="2800" b="1" spc="-215" dirty="0">
                <a:latin typeface="Trebuchet MS"/>
                <a:cs typeface="Trebuchet MS"/>
              </a:rPr>
              <a:t> Targets</a:t>
            </a:r>
            <a:endParaRPr sz="28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100" dirty="0">
                <a:latin typeface="Trebuchet MS"/>
                <a:cs typeface="Trebuchet MS"/>
              </a:rPr>
              <a:t>Goal1</a:t>
            </a:r>
            <a:r>
              <a:rPr sz="2400" spc="-100" dirty="0">
                <a:latin typeface="Arial"/>
                <a:cs typeface="Arial"/>
              </a:rPr>
              <a:t>: </a:t>
            </a:r>
            <a:r>
              <a:rPr sz="2400" spc="-195" dirty="0">
                <a:latin typeface="Arial"/>
                <a:cs typeface="Arial"/>
              </a:rPr>
              <a:t>End </a:t>
            </a:r>
            <a:r>
              <a:rPr sz="2400" spc="-60" dirty="0">
                <a:latin typeface="Arial"/>
                <a:cs typeface="Arial"/>
              </a:rPr>
              <a:t>poverty </a:t>
            </a:r>
            <a:r>
              <a:rPr sz="2400" spc="-35" dirty="0">
                <a:latin typeface="Arial"/>
                <a:cs typeface="Arial"/>
              </a:rPr>
              <a:t>in </a:t>
            </a:r>
            <a:r>
              <a:rPr sz="2400" spc="-50" dirty="0">
                <a:latin typeface="Arial"/>
                <a:cs typeface="Arial"/>
              </a:rPr>
              <a:t>all </a:t>
            </a:r>
            <a:r>
              <a:rPr sz="2400" spc="-40" dirty="0">
                <a:latin typeface="Arial"/>
                <a:cs typeface="Arial"/>
              </a:rPr>
              <a:t>its </a:t>
            </a:r>
            <a:r>
              <a:rPr sz="2400" spc="-75" dirty="0">
                <a:latin typeface="Arial"/>
                <a:cs typeface="Arial"/>
              </a:rPr>
              <a:t>forms</a:t>
            </a:r>
            <a:r>
              <a:rPr sz="2400" spc="-465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everywhere</a:t>
            </a:r>
            <a:endParaRPr sz="2400" dirty="0">
              <a:latin typeface="Arial"/>
              <a:cs typeface="Arial"/>
            </a:endParaRPr>
          </a:p>
          <a:p>
            <a:pPr marL="355600" marR="471805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5" dirty="0">
                <a:latin typeface="Trebuchet MS"/>
                <a:cs typeface="Trebuchet MS"/>
              </a:rPr>
              <a:t>Goal </a:t>
            </a:r>
            <a:r>
              <a:rPr sz="2400" b="1" spc="-110" dirty="0">
                <a:latin typeface="Trebuchet MS"/>
                <a:cs typeface="Trebuchet MS"/>
              </a:rPr>
              <a:t>2</a:t>
            </a:r>
            <a:r>
              <a:rPr sz="2400" spc="-110" dirty="0">
                <a:latin typeface="Arial"/>
                <a:cs typeface="Arial"/>
              </a:rPr>
              <a:t>: </a:t>
            </a:r>
            <a:r>
              <a:rPr sz="2400" spc="-195" dirty="0">
                <a:latin typeface="Arial"/>
                <a:cs typeface="Arial"/>
              </a:rPr>
              <a:t>End </a:t>
            </a:r>
            <a:r>
              <a:rPr sz="2400" spc="-125" dirty="0">
                <a:latin typeface="Arial"/>
                <a:cs typeface="Arial"/>
              </a:rPr>
              <a:t>hunger, achieve </a:t>
            </a:r>
            <a:r>
              <a:rPr sz="2400" spc="-55" dirty="0">
                <a:latin typeface="Arial"/>
                <a:cs typeface="Arial"/>
              </a:rPr>
              <a:t>food </a:t>
            </a:r>
            <a:r>
              <a:rPr sz="2400" spc="-80" dirty="0">
                <a:latin typeface="Arial"/>
                <a:cs typeface="Arial"/>
              </a:rPr>
              <a:t>security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75" dirty="0">
                <a:latin typeface="Arial"/>
                <a:cs typeface="Arial"/>
              </a:rPr>
              <a:t>improved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nutrition, 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promote </a:t>
            </a:r>
            <a:r>
              <a:rPr sz="2400" spc="-105" dirty="0">
                <a:latin typeface="Arial"/>
                <a:cs typeface="Arial"/>
              </a:rPr>
              <a:t>sustainable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agriculture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5" dirty="0">
                <a:latin typeface="Trebuchet MS"/>
                <a:cs typeface="Trebuchet MS"/>
              </a:rPr>
              <a:t>Goal</a:t>
            </a:r>
            <a:r>
              <a:rPr sz="2400" b="1" spc="-204" dirty="0">
                <a:latin typeface="Trebuchet MS"/>
                <a:cs typeface="Trebuchet MS"/>
              </a:rPr>
              <a:t> </a:t>
            </a:r>
            <a:r>
              <a:rPr sz="2400" b="1" spc="-110" dirty="0">
                <a:latin typeface="Trebuchet MS"/>
                <a:cs typeface="Trebuchet MS"/>
              </a:rPr>
              <a:t>3</a:t>
            </a:r>
            <a:r>
              <a:rPr sz="2400" spc="-110" dirty="0">
                <a:latin typeface="Arial"/>
                <a:cs typeface="Arial"/>
              </a:rPr>
              <a:t>: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170" dirty="0">
                <a:latin typeface="Arial"/>
                <a:cs typeface="Arial"/>
              </a:rPr>
              <a:t>Ensure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healthy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05" dirty="0">
                <a:latin typeface="Arial"/>
                <a:cs typeface="Arial"/>
              </a:rPr>
              <a:t>lives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promote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well-being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at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204" dirty="0">
                <a:latin typeface="Arial"/>
                <a:cs typeface="Arial"/>
              </a:rPr>
              <a:t>ages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ts val="2590"/>
              </a:lnSpc>
              <a:spcBef>
                <a:spcPts val="6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5" dirty="0">
                <a:latin typeface="Trebuchet MS"/>
                <a:cs typeface="Trebuchet MS"/>
              </a:rPr>
              <a:t>Goal </a:t>
            </a:r>
            <a:r>
              <a:rPr sz="2400" b="1" spc="-110" dirty="0">
                <a:latin typeface="Trebuchet MS"/>
                <a:cs typeface="Trebuchet MS"/>
              </a:rPr>
              <a:t>4</a:t>
            </a:r>
            <a:r>
              <a:rPr sz="2400" spc="-110" dirty="0">
                <a:latin typeface="Arial"/>
                <a:cs typeface="Arial"/>
              </a:rPr>
              <a:t>: </a:t>
            </a:r>
            <a:r>
              <a:rPr sz="2400" spc="-170" dirty="0">
                <a:latin typeface="Arial"/>
                <a:cs typeface="Arial"/>
              </a:rPr>
              <a:t>Ensure </a:t>
            </a:r>
            <a:r>
              <a:rPr sz="2400" spc="-100" dirty="0">
                <a:latin typeface="Arial"/>
                <a:cs typeface="Arial"/>
              </a:rPr>
              <a:t>inclusive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65" dirty="0">
                <a:latin typeface="Arial"/>
                <a:cs typeface="Arial"/>
              </a:rPr>
              <a:t>equitable </a:t>
            </a:r>
            <a:r>
              <a:rPr sz="2400" spc="-45" dirty="0">
                <a:latin typeface="Arial"/>
                <a:cs typeface="Arial"/>
              </a:rPr>
              <a:t>quality </a:t>
            </a:r>
            <a:r>
              <a:rPr sz="2400" spc="-85" dirty="0">
                <a:latin typeface="Arial"/>
                <a:cs typeface="Arial"/>
              </a:rPr>
              <a:t>education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promote  </a:t>
            </a:r>
            <a:r>
              <a:rPr sz="2400" spc="-60" dirty="0">
                <a:latin typeface="Arial"/>
                <a:cs typeface="Arial"/>
              </a:rPr>
              <a:t>life-long </a:t>
            </a:r>
            <a:r>
              <a:rPr sz="2400" spc="-80" dirty="0">
                <a:latin typeface="Arial"/>
                <a:cs typeface="Arial"/>
              </a:rPr>
              <a:t>learning </a:t>
            </a:r>
            <a:r>
              <a:rPr sz="2400" spc="-45" dirty="0">
                <a:latin typeface="Arial"/>
                <a:cs typeface="Arial"/>
              </a:rPr>
              <a:t>opportunities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34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5" dirty="0">
                <a:latin typeface="Trebuchet MS"/>
                <a:cs typeface="Trebuchet MS"/>
              </a:rPr>
              <a:t>Goal </a:t>
            </a:r>
            <a:r>
              <a:rPr sz="2400" b="1" spc="-110" dirty="0">
                <a:latin typeface="Trebuchet MS"/>
                <a:cs typeface="Trebuchet MS"/>
              </a:rPr>
              <a:t>5</a:t>
            </a:r>
            <a:r>
              <a:rPr sz="2400" spc="-110" dirty="0">
                <a:latin typeface="Arial"/>
                <a:cs typeface="Arial"/>
              </a:rPr>
              <a:t>: </a:t>
            </a:r>
            <a:r>
              <a:rPr sz="2400" spc="-130" dirty="0">
                <a:latin typeface="Arial"/>
                <a:cs typeface="Arial"/>
              </a:rPr>
              <a:t>Achieve </a:t>
            </a:r>
            <a:r>
              <a:rPr sz="2400" spc="-110" dirty="0">
                <a:latin typeface="Arial"/>
                <a:cs typeface="Arial"/>
              </a:rPr>
              <a:t>gender </a:t>
            </a:r>
            <a:r>
              <a:rPr sz="2400" spc="-60" dirty="0">
                <a:latin typeface="Arial"/>
                <a:cs typeface="Arial"/>
              </a:rPr>
              <a:t>equality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80" dirty="0">
                <a:latin typeface="Arial"/>
                <a:cs typeface="Arial"/>
              </a:rPr>
              <a:t>empower </a:t>
            </a:r>
            <a:r>
              <a:rPr sz="2400" spc="-50" dirty="0">
                <a:latin typeface="Arial"/>
                <a:cs typeface="Arial"/>
              </a:rPr>
              <a:t>all</a:t>
            </a:r>
            <a:r>
              <a:rPr sz="2400" spc="-48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women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85" dirty="0">
                <a:latin typeface="Arial"/>
                <a:cs typeface="Arial"/>
              </a:rPr>
              <a:t>girls</a:t>
            </a:r>
            <a:endParaRPr sz="2400" dirty="0">
              <a:latin typeface="Arial"/>
              <a:cs typeface="Arial"/>
            </a:endParaRPr>
          </a:p>
          <a:p>
            <a:pPr marL="355600" marR="73025" indent="-342900">
              <a:lnSpc>
                <a:spcPts val="259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5" dirty="0">
                <a:latin typeface="Trebuchet MS"/>
                <a:cs typeface="Trebuchet MS"/>
              </a:rPr>
              <a:t>Goal </a:t>
            </a:r>
            <a:r>
              <a:rPr sz="2400" b="1" spc="-110" dirty="0">
                <a:latin typeface="Trebuchet MS"/>
                <a:cs typeface="Trebuchet MS"/>
              </a:rPr>
              <a:t>6</a:t>
            </a:r>
            <a:r>
              <a:rPr sz="2400" spc="-110" dirty="0">
                <a:latin typeface="Arial"/>
                <a:cs typeface="Arial"/>
              </a:rPr>
              <a:t>: </a:t>
            </a:r>
            <a:r>
              <a:rPr sz="2400" spc="-170" dirty="0">
                <a:latin typeface="Arial"/>
                <a:cs typeface="Arial"/>
              </a:rPr>
              <a:t>Ensure </a:t>
            </a:r>
            <a:r>
              <a:rPr sz="2400" spc="-60" dirty="0">
                <a:latin typeface="Arial"/>
                <a:cs typeface="Arial"/>
              </a:rPr>
              <a:t>availability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5" dirty="0">
                <a:latin typeface="Arial"/>
                <a:cs typeface="Arial"/>
              </a:rPr>
              <a:t>sustainable </a:t>
            </a:r>
            <a:r>
              <a:rPr sz="2400" spc="-110" dirty="0">
                <a:latin typeface="Arial"/>
                <a:cs typeface="Arial"/>
              </a:rPr>
              <a:t>management </a:t>
            </a:r>
            <a:r>
              <a:rPr sz="2400" spc="-10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water</a:t>
            </a:r>
            <a:r>
              <a:rPr sz="2400" spc="-50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  </a:t>
            </a:r>
            <a:r>
              <a:rPr sz="2400" spc="-65" dirty="0">
                <a:latin typeface="Arial"/>
                <a:cs typeface="Arial"/>
              </a:rPr>
              <a:t>sanitation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2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</a:t>
            </a:r>
            <a:endParaRPr sz="2400" dirty="0">
              <a:latin typeface="Arial"/>
              <a:cs typeface="Arial"/>
            </a:endParaRPr>
          </a:p>
          <a:p>
            <a:pPr marL="355600" marR="5715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5" dirty="0">
                <a:latin typeface="Trebuchet MS"/>
                <a:cs typeface="Trebuchet MS"/>
              </a:rPr>
              <a:t>Goal </a:t>
            </a:r>
            <a:r>
              <a:rPr sz="2400" b="1" spc="-110" dirty="0">
                <a:latin typeface="Trebuchet MS"/>
                <a:cs typeface="Trebuchet MS"/>
              </a:rPr>
              <a:t>7</a:t>
            </a:r>
            <a:r>
              <a:rPr sz="2400" spc="-110" dirty="0">
                <a:latin typeface="Arial"/>
                <a:cs typeface="Arial"/>
              </a:rPr>
              <a:t>: </a:t>
            </a:r>
            <a:r>
              <a:rPr sz="2400" spc="-170" dirty="0">
                <a:latin typeface="Arial"/>
                <a:cs typeface="Arial"/>
              </a:rPr>
              <a:t>Ensure </a:t>
            </a:r>
            <a:r>
              <a:rPr sz="2400" spc="-204" dirty="0">
                <a:latin typeface="Arial"/>
                <a:cs typeface="Arial"/>
              </a:rPr>
              <a:t>access </a:t>
            </a:r>
            <a:r>
              <a:rPr sz="2400" spc="20" dirty="0">
                <a:latin typeface="Arial"/>
                <a:cs typeface="Arial"/>
              </a:rPr>
              <a:t>to </a:t>
            </a:r>
            <a:r>
              <a:rPr sz="2400" spc="-70" dirty="0">
                <a:latin typeface="Arial"/>
                <a:cs typeface="Arial"/>
              </a:rPr>
              <a:t>affordable, </a:t>
            </a:r>
            <a:r>
              <a:rPr sz="2400" spc="-65" dirty="0">
                <a:latin typeface="Arial"/>
                <a:cs typeface="Arial"/>
              </a:rPr>
              <a:t>reliable, </a:t>
            </a:r>
            <a:r>
              <a:rPr sz="2400" spc="-105" dirty="0">
                <a:latin typeface="Arial"/>
                <a:cs typeface="Arial"/>
              </a:rPr>
              <a:t>sustainable,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45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modern  </a:t>
            </a:r>
            <a:r>
              <a:rPr sz="2400" spc="-114" dirty="0">
                <a:latin typeface="Arial"/>
                <a:cs typeface="Arial"/>
              </a:rPr>
              <a:t>energy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6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</a:t>
            </a:r>
            <a:endParaRPr sz="2400" dirty="0">
              <a:latin typeface="Arial"/>
              <a:cs typeface="Arial"/>
            </a:endParaRPr>
          </a:p>
          <a:p>
            <a:pPr marL="355600" marR="688975" indent="-342900">
              <a:lnSpc>
                <a:spcPts val="259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5" dirty="0">
                <a:latin typeface="Trebuchet MS"/>
                <a:cs typeface="Trebuchet MS"/>
              </a:rPr>
              <a:t>Goal </a:t>
            </a:r>
            <a:r>
              <a:rPr sz="2400" b="1" spc="-110" dirty="0">
                <a:latin typeface="Trebuchet MS"/>
                <a:cs typeface="Trebuchet MS"/>
              </a:rPr>
              <a:t>8</a:t>
            </a:r>
            <a:r>
              <a:rPr sz="2400" spc="-110" dirty="0">
                <a:latin typeface="Arial"/>
                <a:cs typeface="Arial"/>
              </a:rPr>
              <a:t>: </a:t>
            </a:r>
            <a:r>
              <a:rPr sz="2400" spc="-95" dirty="0">
                <a:latin typeface="Arial"/>
                <a:cs typeface="Arial"/>
              </a:rPr>
              <a:t>Promote </a:t>
            </a:r>
            <a:r>
              <a:rPr sz="2400" spc="-110" dirty="0">
                <a:latin typeface="Arial"/>
                <a:cs typeface="Arial"/>
              </a:rPr>
              <a:t>sustained, </a:t>
            </a:r>
            <a:r>
              <a:rPr sz="2400" spc="-100" dirty="0">
                <a:latin typeface="Arial"/>
                <a:cs typeface="Arial"/>
              </a:rPr>
              <a:t>inclusive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5" dirty="0">
                <a:latin typeface="Arial"/>
                <a:cs typeface="Arial"/>
              </a:rPr>
              <a:t>sustainable </a:t>
            </a:r>
            <a:r>
              <a:rPr sz="2400" spc="-110" dirty="0">
                <a:latin typeface="Arial"/>
                <a:cs typeface="Arial"/>
              </a:rPr>
              <a:t>economic  </a:t>
            </a:r>
            <a:r>
              <a:rPr sz="2400" spc="-50" dirty="0">
                <a:latin typeface="Arial"/>
                <a:cs typeface="Arial"/>
              </a:rPr>
              <a:t>growth,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full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productive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employment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4" dirty="0">
                <a:latin typeface="Arial"/>
                <a:cs typeface="Arial"/>
              </a:rPr>
              <a:t>and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85" dirty="0">
                <a:latin typeface="Arial"/>
                <a:cs typeface="Arial"/>
              </a:rPr>
              <a:t>decent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work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all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81296" y="496214"/>
            <a:ext cx="143850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SDGs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1" y="1198295"/>
            <a:ext cx="9677400" cy="5786841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949325" indent="-342900" algn="just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00" dirty="0">
                <a:latin typeface="Trebuchet MS"/>
                <a:cs typeface="Trebuchet MS"/>
              </a:rPr>
              <a:t>9</a:t>
            </a:r>
            <a:r>
              <a:rPr sz="2400" spc="-100" dirty="0">
                <a:latin typeface="Arial"/>
                <a:cs typeface="Arial"/>
              </a:rPr>
              <a:t>: </a:t>
            </a:r>
            <a:r>
              <a:rPr sz="2400" spc="-80" dirty="0">
                <a:latin typeface="Arial"/>
                <a:cs typeface="Arial"/>
              </a:rPr>
              <a:t>Build </a:t>
            </a:r>
            <a:r>
              <a:rPr sz="2400" spc="-50" dirty="0">
                <a:latin typeface="Arial"/>
                <a:cs typeface="Arial"/>
              </a:rPr>
              <a:t>resilient infrastructure, promote</a:t>
            </a:r>
            <a:r>
              <a:rPr sz="2400" spc="-450" dirty="0">
                <a:latin typeface="Arial"/>
                <a:cs typeface="Arial"/>
              </a:rPr>
              <a:t> </a:t>
            </a:r>
            <a:r>
              <a:rPr sz="2400" spc="-90" dirty="0">
                <a:latin typeface="Arial"/>
                <a:cs typeface="Arial"/>
              </a:rPr>
              <a:t>inclusive </a:t>
            </a:r>
            <a:r>
              <a:rPr sz="2400" spc="-110" dirty="0">
                <a:latin typeface="Arial"/>
                <a:cs typeface="Arial"/>
              </a:rPr>
              <a:t>and  </a:t>
            </a:r>
            <a:r>
              <a:rPr sz="2400" spc="-100" dirty="0">
                <a:latin typeface="Arial"/>
                <a:cs typeface="Arial"/>
              </a:rPr>
              <a:t>sustainable </a:t>
            </a:r>
            <a:r>
              <a:rPr sz="2400" spc="-55" dirty="0">
                <a:latin typeface="Arial"/>
                <a:cs typeface="Arial"/>
              </a:rPr>
              <a:t>industrialization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55" dirty="0">
                <a:latin typeface="Arial"/>
                <a:cs typeface="Arial"/>
              </a:rPr>
              <a:t>foster</a:t>
            </a:r>
            <a:r>
              <a:rPr sz="2400" spc="-245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innovation</a:t>
            </a:r>
            <a:endParaRPr sz="24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10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175" dirty="0">
                <a:latin typeface="Arial"/>
                <a:cs typeface="Arial"/>
              </a:rPr>
              <a:t>Reduce </a:t>
            </a:r>
            <a:r>
              <a:rPr sz="2400" spc="-50" dirty="0">
                <a:latin typeface="Arial"/>
                <a:cs typeface="Arial"/>
              </a:rPr>
              <a:t>inequality </a:t>
            </a:r>
            <a:r>
              <a:rPr sz="2400" spc="-5" dirty="0">
                <a:latin typeface="Arial"/>
                <a:cs typeface="Arial"/>
              </a:rPr>
              <a:t>within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120" dirty="0">
                <a:latin typeface="Arial"/>
                <a:cs typeface="Arial"/>
              </a:rPr>
              <a:t>among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countries</a:t>
            </a:r>
            <a:endParaRPr sz="2400" dirty="0">
              <a:latin typeface="Arial"/>
              <a:cs typeface="Arial"/>
            </a:endParaRPr>
          </a:p>
          <a:p>
            <a:pPr marL="355600" marR="880744" indent="-342900" algn="just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11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114" dirty="0">
                <a:latin typeface="Arial"/>
                <a:cs typeface="Arial"/>
              </a:rPr>
              <a:t>Make </a:t>
            </a:r>
            <a:r>
              <a:rPr sz="2400" spc="-70" dirty="0">
                <a:latin typeface="Arial"/>
                <a:cs typeface="Arial"/>
              </a:rPr>
              <a:t>cities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95" dirty="0">
                <a:latin typeface="Arial"/>
                <a:cs typeface="Arial"/>
              </a:rPr>
              <a:t>human </a:t>
            </a:r>
            <a:r>
              <a:rPr sz="2400" spc="-70" dirty="0">
                <a:latin typeface="Arial"/>
                <a:cs typeface="Arial"/>
              </a:rPr>
              <a:t>settlements </a:t>
            </a:r>
            <a:r>
              <a:rPr sz="2400" spc="-90" dirty="0">
                <a:latin typeface="Arial"/>
                <a:cs typeface="Arial"/>
              </a:rPr>
              <a:t>inclusive, </a:t>
            </a:r>
            <a:r>
              <a:rPr sz="2400" spc="-130" dirty="0">
                <a:latin typeface="Arial"/>
                <a:cs typeface="Arial"/>
              </a:rPr>
              <a:t>safe,  </a:t>
            </a:r>
            <a:r>
              <a:rPr sz="2400" spc="-50" dirty="0">
                <a:latin typeface="Arial"/>
                <a:cs typeface="Arial"/>
              </a:rPr>
              <a:t>resilient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20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sustainable</a:t>
            </a:r>
            <a:endParaRPr sz="2400" dirty="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12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155" dirty="0">
                <a:latin typeface="Arial"/>
                <a:cs typeface="Arial"/>
              </a:rPr>
              <a:t>Ensure </a:t>
            </a:r>
            <a:r>
              <a:rPr sz="2400" spc="-100" dirty="0">
                <a:latin typeface="Arial"/>
                <a:cs typeface="Arial"/>
              </a:rPr>
              <a:t>sustainable </a:t>
            </a:r>
            <a:r>
              <a:rPr sz="2400" spc="-80" dirty="0">
                <a:latin typeface="Arial"/>
                <a:cs typeface="Arial"/>
              </a:rPr>
              <a:t>consumption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production</a:t>
            </a:r>
            <a:r>
              <a:rPr sz="2400" spc="-20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patterns</a:t>
            </a:r>
            <a:endParaRPr sz="2400" dirty="0">
              <a:latin typeface="Arial"/>
              <a:cs typeface="Arial"/>
            </a:endParaRPr>
          </a:p>
          <a:p>
            <a:pPr marL="355600" marR="725170" indent="-342900" algn="just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13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235" dirty="0">
                <a:latin typeface="Arial"/>
                <a:cs typeface="Arial"/>
              </a:rPr>
              <a:t>Take </a:t>
            </a:r>
            <a:r>
              <a:rPr sz="2400" spc="-70" dirty="0">
                <a:latin typeface="Arial"/>
                <a:cs typeface="Arial"/>
              </a:rPr>
              <a:t>urgent </a:t>
            </a:r>
            <a:r>
              <a:rPr sz="2400" spc="-60" dirty="0">
                <a:latin typeface="Arial"/>
                <a:cs typeface="Arial"/>
              </a:rPr>
              <a:t>action </a:t>
            </a:r>
            <a:r>
              <a:rPr sz="2400" spc="10" dirty="0">
                <a:latin typeface="Arial"/>
                <a:cs typeface="Arial"/>
              </a:rPr>
              <a:t>to </a:t>
            </a:r>
            <a:r>
              <a:rPr sz="2400" spc="-85" dirty="0">
                <a:latin typeface="Arial"/>
                <a:cs typeface="Arial"/>
              </a:rPr>
              <a:t>combat </a:t>
            </a:r>
            <a:r>
              <a:rPr sz="2400" spc="-70" dirty="0">
                <a:latin typeface="Arial"/>
                <a:cs typeface="Arial"/>
              </a:rPr>
              <a:t>climate </a:t>
            </a:r>
            <a:r>
              <a:rPr sz="2400" spc="-145" dirty="0">
                <a:latin typeface="Arial"/>
                <a:cs typeface="Arial"/>
              </a:rPr>
              <a:t>change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26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its  </a:t>
            </a:r>
            <a:r>
              <a:rPr sz="2400" spc="-90" dirty="0">
                <a:latin typeface="Arial"/>
                <a:cs typeface="Arial"/>
              </a:rPr>
              <a:t>impacts</a:t>
            </a:r>
            <a:endParaRPr sz="2400" dirty="0">
              <a:latin typeface="Arial"/>
              <a:cs typeface="Arial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14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145" dirty="0">
                <a:latin typeface="Arial"/>
                <a:cs typeface="Arial"/>
              </a:rPr>
              <a:t>Conserve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100" dirty="0">
                <a:latin typeface="Arial"/>
                <a:cs typeface="Arial"/>
              </a:rPr>
              <a:t>sustainably </a:t>
            </a:r>
            <a:r>
              <a:rPr sz="2400" spc="-150" dirty="0">
                <a:latin typeface="Arial"/>
                <a:cs typeface="Arial"/>
              </a:rPr>
              <a:t>use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35" dirty="0">
                <a:latin typeface="Arial"/>
                <a:cs typeface="Arial"/>
              </a:rPr>
              <a:t>oceans, </a:t>
            </a:r>
            <a:r>
              <a:rPr sz="2400" spc="-200" dirty="0">
                <a:latin typeface="Arial"/>
                <a:cs typeface="Arial"/>
              </a:rPr>
              <a:t>seas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75" dirty="0">
                <a:latin typeface="Arial"/>
                <a:cs typeface="Arial"/>
              </a:rPr>
              <a:t>marine  </a:t>
            </a:r>
            <a:r>
              <a:rPr sz="2400" spc="-120" dirty="0">
                <a:latin typeface="Arial"/>
                <a:cs typeface="Arial"/>
              </a:rPr>
              <a:t>resources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100" dirty="0">
                <a:latin typeface="Arial"/>
                <a:cs typeface="Arial"/>
              </a:rPr>
              <a:t>sustainable</a:t>
            </a:r>
            <a:r>
              <a:rPr sz="2400" spc="-24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development</a:t>
            </a:r>
            <a:endParaRPr sz="2400" dirty="0">
              <a:latin typeface="Arial"/>
              <a:cs typeface="Arial"/>
            </a:endParaRPr>
          </a:p>
          <a:p>
            <a:pPr marL="355600" marR="27940" indent="-342900" algn="just">
              <a:lnSpc>
                <a:spcPts val="2110"/>
              </a:lnSpc>
              <a:spcBef>
                <a:spcPts val="5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15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75" dirty="0">
                <a:latin typeface="Arial"/>
                <a:cs typeface="Arial"/>
              </a:rPr>
              <a:t>Protect, </a:t>
            </a:r>
            <a:r>
              <a:rPr sz="2400" spc="-70" dirty="0">
                <a:latin typeface="Arial"/>
                <a:cs typeface="Arial"/>
              </a:rPr>
              <a:t>restore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50" dirty="0">
                <a:latin typeface="Arial"/>
                <a:cs typeface="Arial"/>
              </a:rPr>
              <a:t>promote </a:t>
            </a:r>
            <a:r>
              <a:rPr sz="2400" spc="-100" dirty="0">
                <a:latin typeface="Arial"/>
                <a:cs typeface="Arial"/>
              </a:rPr>
              <a:t>sustainable </a:t>
            </a:r>
            <a:r>
              <a:rPr sz="2400" spc="-150" dirty="0">
                <a:latin typeface="Arial"/>
                <a:cs typeface="Arial"/>
              </a:rPr>
              <a:t>use </a:t>
            </a:r>
            <a:r>
              <a:rPr sz="2400" spc="-5" dirty="0">
                <a:latin typeface="Arial"/>
                <a:cs typeface="Arial"/>
              </a:rPr>
              <a:t>of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terrestrial  </a:t>
            </a:r>
            <a:r>
              <a:rPr sz="2400" spc="-140" dirty="0">
                <a:latin typeface="Arial"/>
                <a:cs typeface="Arial"/>
              </a:rPr>
              <a:t>ecosystems, </a:t>
            </a:r>
            <a:r>
              <a:rPr sz="2400" spc="-100" dirty="0">
                <a:latin typeface="Arial"/>
                <a:cs typeface="Arial"/>
              </a:rPr>
              <a:t>sustainably </a:t>
            </a:r>
            <a:r>
              <a:rPr sz="2400" spc="-145" dirty="0">
                <a:latin typeface="Arial"/>
                <a:cs typeface="Arial"/>
              </a:rPr>
              <a:t>manage </a:t>
            </a:r>
            <a:r>
              <a:rPr sz="2400" spc="-80" dirty="0">
                <a:latin typeface="Arial"/>
                <a:cs typeface="Arial"/>
              </a:rPr>
              <a:t>forests, </a:t>
            </a:r>
            <a:r>
              <a:rPr sz="2400" spc="-85" dirty="0">
                <a:latin typeface="Arial"/>
                <a:cs typeface="Arial"/>
              </a:rPr>
              <a:t>combat </a:t>
            </a:r>
            <a:r>
              <a:rPr sz="2400" spc="-55" dirty="0">
                <a:latin typeface="Arial"/>
                <a:cs typeface="Arial"/>
              </a:rPr>
              <a:t>desertification, 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halt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114" dirty="0">
                <a:latin typeface="Arial"/>
                <a:cs typeface="Arial"/>
              </a:rPr>
              <a:t>reverse </a:t>
            </a:r>
            <a:r>
              <a:rPr sz="2400" spc="-80" dirty="0">
                <a:latin typeface="Arial"/>
                <a:cs typeface="Arial"/>
              </a:rPr>
              <a:t>land degradation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30" dirty="0">
                <a:latin typeface="Arial"/>
                <a:cs typeface="Arial"/>
              </a:rPr>
              <a:t>halt </a:t>
            </a:r>
            <a:r>
              <a:rPr sz="2400" spc="-60" dirty="0">
                <a:latin typeface="Arial"/>
                <a:cs typeface="Arial"/>
              </a:rPr>
              <a:t>biodiversity</a:t>
            </a:r>
            <a:r>
              <a:rPr sz="2400" spc="-434" dirty="0">
                <a:latin typeface="Arial"/>
                <a:cs typeface="Arial"/>
              </a:rPr>
              <a:t> </a:t>
            </a:r>
            <a:r>
              <a:rPr sz="2400" spc="-135" dirty="0">
                <a:latin typeface="Arial"/>
                <a:cs typeface="Arial"/>
              </a:rPr>
              <a:t>loss</a:t>
            </a:r>
            <a:endParaRPr sz="2400" dirty="0">
              <a:latin typeface="Arial"/>
              <a:cs typeface="Arial"/>
            </a:endParaRPr>
          </a:p>
          <a:p>
            <a:pPr marL="355600" marR="295910" indent="-342900" algn="just">
              <a:lnSpc>
                <a:spcPts val="211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16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85" dirty="0">
                <a:latin typeface="Arial"/>
                <a:cs typeface="Arial"/>
              </a:rPr>
              <a:t>Promote </a:t>
            </a:r>
            <a:r>
              <a:rPr sz="2400" spc="-95" dirty="0">
                <a:latin typeface="Arial"/>
                <a:cs typeface="Arial"/>
              </a:rPr>
              <a:t>peaceful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inclusive </a:t>
            </a:r>
            <a:r>
              <a:rPr sz="2400" spc="-100" dirty="0">
                <a:latin typeface="Arial"/>
                <a:cs typeface="Arial"/>
              </a:rPr>
              <a:t>societies </a:t>
            </a:r>
            <a:r>
              <a:rPr sz="2400" spc="-10" dirty="0">
                <a:latin typeface="Arial"/>
                <a:cs typeface="Arial"/>
              </a:rPr>
              <a:t>for</a:t>
            </a:r>
            <a:r>
              <a:rPr sz="2400" spc="-254" dirty="0">
                <a:latin typeface="Arial"/>
                <a:cs typeface="Arial"/>
              </a:rPr>
              <a:t> </a:t>
            </a:r>
            <a:r>
              <a:rPr sz="2400" spc="-100" dirty="0">
                <a:latin typeface="Arial"/>
                <a:cs typeface="Arial"/>
              </a:rPr>
              <a:t>sustainable  </a:t>
            </a:r>
            <a:r>
              <a:rPr sz="2400" spc="-75" dirty="0">
                <a:latin typeface="Arial"/>
                <a:cs typeface="Arial"/>
              </a:rPr>
              <a:t>development, </a:t>
            </a:r>
            <a:r>
              <a:rPr sz="2400" spc="-70" dirty="0">
                <a:latin typeface="Arial"/>
                <a:cs typeface="Arial"/>
              </a:rPr>
              <a:t>provide </a:t>
            </a:r>
            <a:r>
              <a:rPr sz="2400" spc="-195" dirty="0">
                <a:latin typeface="Arial"/>
                <a:cs typeface="Arial"/>
              </a:rPr>
              <a:t>access </a:t>
            </a:r>
            <a:r>
              <a:rPr sz="2400" spc="10" dirty="0">
                <a:latin typeface="Arial"/>
                <a:cs typeface="Arial"/>
              </a:rPr>
              <a:t>to </a:t>
            </a:r>
            <a:r>
              <a:rPr sz="2400" spc="-70" dirty="0">
                <a:latin typeface="Arial"/>
                <a:cs typeface="Arial"/>
              </a:rPr>
              <a:t>justice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50" dirty="0">
                <a:latin typeface="Arial"/>
                <a:cs typeface="Arial"/>
              </a:rPr>
              <a:t>all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40" dirty="0">
                <a:latin typeface="Arial"/>
                <a:cs typeface="Arial"/>
              </a:rPr>
              <a:t>build</a:t>
            </a:r>
            <a:r>
              <a:rPr sz="2400" spc="-420" dirty="0">
                <a:latin typeface="Arial"/>
                <a:cs typeface="Arial"/>
              </a:rPr>
              <a:t> </a:t>
            </a:r>
            <a:r>
              <a:rPr sz="2400" spc="-70" dirty="0">
                <a:latin typeface="Arial"/>
                <a:cs typeface="Arial"/>
              </a:rPr>
              <a:t>effective,  </a:t>
            </a:r>
            <a:r>
              <a:rPr sz="2400" spc="-100" dirty="0">
                <a:latin typeface="Arial"/>
                <a:cs typeface="Arial"/>
              </a:rPr>
              <a:t>accountable </a:t>
            </a:r>
            <a:r>
              <a:rPr sz="2400" spc="-110" dirty="0">
                <a:latin typeface="Arial"/>
                <a:cs typeface="Arial"/>
              </a:rPr>
              <a:t>and </a:t>
            </a:r>
            <a:r>
              <a:rPr sz="2400" spc="-90" dirty="0">
                <a:latin typeface="Arial"/>
                <a:cs typeface="Arial"/>
              </a:rPr>
              <a:t>inclusive </a:t>
            </a:r>
            <a:r>
              <a:rPr sz="2400" spc="-35" dirty="0">
                <a:latin typeface="Arial"/>
                <a:cs typeface="Arial"/>
              </a:rPr>
              <a:t>institutions at </a:t>
            </a:r>
            <a:r>
              <a:rPr sz="2400" spc="-50" dirty="0">
                <a:latin typeface="Arial"/>
                <a:cs typeface="Arial"/>
              </a:rPr>
              <a:t>all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levels</a:t>
            </a:r>
            <a:endParaRPr sz="2400" dirty="0">
              <a:latin typeface="Arial"/>
              <a:cs typeface="Arial"/>
            </a:endParaRPr>
          </a:p>
          <a:p>
            <a:pPr marL="355600" marR="356235" indent="-342900" algn="just">
              <a:lnSpc>
                <a:spcPct val="80000"/>
              </a:lnSpc>
              <a:spcBef>
                <a:spcPts val="5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90" dirty="0">
                <a:latin typeface="Trebuchet MS"/>
                <a:cs typeface="Trebuchet MS"/>
              </a:rPr>
              <a:t>Goal </a:t>
            </a:r>
            <a:r>
              <a:rPr sz="2400" b="1" spc="-125" dirty="0">
                <a:latin typeface="Trebuchet MS"/>
                <a:cs typeface="Trebuchet MS"/>
              </a:rPr>
              <a:t>17</a:t>
            </a:r>
            <a:r>
              <a:rPr sz="2400" spc="-125" dirty="0">
                <a:latin typeface="Arial"/>
                <a:cs typeface="Arial"/>
              </a:rPr>
              <a:t>: </a:t>
            </a:r>
            <a:r>
              <a:rPr sz="2400" spc="-95" dirty="0">
                <a:latin typeface="Arial"/>
                <a:cs typeface="Arial"/>
              </a:rPr>
              <a:t>Strengthen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145" dirty="0">
                <a:latin typeface="Arial"/>
                <a:cs typeface="Arial"/>
              </a:rPr>
              <a:t>means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spc="-50" dirty="0">
                <a:latin typeface="Arial"/>
                <a:cs typeface="Arial"/>
              </a:rPr>
              <a:t>implementation </a:t>
            </a:r>
            <a:r>
              <a:rPr sz="2400" spc="-110" dirty="0">
                <a:latin typeface="Arial"/>
                <a:cs typeface="Arial"/>
              </a:rPr>
              <a:t>and</a:t>
            </a:r>
            <a:r>
              <a:rPr sz="2400" spc="-365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revitalize  </a:t>
            </a:r>
            <a:r>
              <a:rPr sz="2400" spc="-30" dirty="0">
                <a:latin typeface="Arial"/>
                <a:cs typeface="Arial"/>
              </a:rPr>
              <a:t>the </a:t>
            </a:r>
            <a:r>
              <a:rPr sz="2400" spc="-85" dirty="0">
                <a:latin typeface="Arial"/>
                <a:cs typeface="Arial"/>
              </a:rPr>
              <a:t>global </a:t>
            </a:r>
            <a:r>
              <a:rPr sz="2400" spc="-65" dirty="0">
                <a:latin typeface="Arial"/>
                <a:cs typeface="Arial"/>
              </a:rPr>
              <a:t>partnership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100" dirty="0">
                <a:latin typeface="Arial"/>
                <a:cs typeface="Arial"/>
              </a:rPr>
              <a:t>sustainable</a:t>
            </a:r>
            <a:r>
              <a:rPr sz="2400" spc="-430" dirty="0">
                <a:latin typeface="Arial"/>
                <a:cs typeface="Arial"/>
              </a:rPr>
              <a:t> </a:t>
            </a:r>
            <a:r>
              <a:rPr sz="2400" spc="-75" dirty="0">
                <a:latin typeface="Arial"/>
                <a:cs typeface="Arial"/>
              </a:rPr>
              <a:t>development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228600"/>
            <a:ext cx="74676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0" marR="5080" indent="-155638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rebuchet MS"/>
                <a:cs typeface="Trebuchet MS"/>
              </a:rPr>
              <a:t>Sustainable Development Goals (SDGs):  17 Goals, 169 Targets</a:t>
            </a:r>
            <a:endParaRPr sz="320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1805565"/>
            <a:ext cx="8610600" cy="48958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first 16 goals address priority areas that:</a:t>
            </a: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"/>
            </a:pPr>
            <a:endParaRPr sz="2400" dirty="0">
              <a:latin typeface="Times New Roman"/>
              <a:cs typeface="Times New Roman"/>
            </a:endParaRPr>
          </a:p>
          <a:p>
            <a:pPr marL="756285" marR="5080" lvl="1" indent="-286385" algn="just">
              <a:lnSpc>
                <a:spcPts val="1920"/>
              </a:lnSpc>
              <a:buFont typeface="Wingdings"/>
              <a:buChar char="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Increase the ambition/ improving and sustaining current achievements  on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existing MDG goals</a:t>
            </a:r>
            <a:r>
              <a:rPr sz="2400" dirty="0">
                <a:latin typeface="Arial"/>
                <a:cs typeface="Arial"/>
              </a:rPr>
              <a:t> (poverty, health education, gender) with added  dimensions on</a:t>
            </a:r>
          </a:p>
          <a:p>
            <a:pPr marL="756285" marR="8255" lvl="1" indent="-286385" algn="just">
              <a:lnSpc>
                <a:spcPct val="80000"/>
              </a:lnSpc>
              <a:spcBef>
                <a:spcPts val="509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Economic sustainability</a:t>
            </a:r>
            <a:r>
              <a:rPr sz="2400" dirty="0">
                <a:latin typeface="Arial"/>
                <a:cs typeface="Arial"/>
              </a:rPr>
              <a:t> (inclusive growth, jobs, infrastructure,  industrialization)</a:t>
            </a:r>
          </a:p>
          <a:p>
            <a:pPr marL="756285" marR="5080" lvl="1" indent="-286385" algn="just">
              <a:lnSpc>
                <a:spcPct val="80000"/>
              </a:lnSpc>
              <a:spcBef>
                <a:spcPts val="505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Environmental sustainability</a:t>
            </a:r>
            <a:r>
              <a:rPr sz="2400" dirty="0">
                <a:latin typeface="Arial"/>
                <a:cs typeface="Arial"/>
              </a:rPr>
              <a:t> (climate change, oceans and land based  ecosystems, sustainable consumption and production)</a:t>
            </a:r>
          </a:p>
          <a:p>
            <a:pPr marL="756285" marR="5080" lvl="1" indent="-286385" algn="just">
              <a:lnSpc>
                <a:spcPct val="80000"/>
              </a:lnSpc>
              <a:spcBef>
                <a:spcPts val="500"/>
              </a:spcBef>
              <a:buFont typeface="Wingdings"/>
              <a:buChar char="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All held together by the glue of 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‘peaceful and inclusive societies for  sustainable development’</a:t>
            </a:r>
            <a:r>
              <a:rPr sz="2400" dirty="0">
                <a:latin typeface="Arial"/>
                <a:cs typeface="Arial"/>
              </a:rPr>
              <a:t> (governance agenda, rule of law, violence).</a:t>
            </a:r>
          </a:p>
          <a:p>
            <a:pPr lvl="1">
              <a:lnSpc>
                <a:spcPct val="100000"/>
              </a:lnSpc>
              <a:spcBef>
                <a:spcPts val="40"/>
              </a:spcBef>
              <a:buFont typeface="Wingdings"/>
              <a:buChar char=""/>
            </a:pP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buFont typeface="Wingdings"/>
              <a:buChar char="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17</a:t>
            </a:r>
            <a:r>
              <a:rPr sz="2400" baseline="25641" dirty="0">
                <a:latin typeface="Arial"/>
                <a:cs typeface="Arial"/>
              </a:rPr>
              <a:t>th </a:t>
            </a:r>
            <a:r>
              <a:rPr sz="2400" dirty="0">
                <a:latin typeface="Arial"/>
                <a:cs typeface="Arial"/>
              </a:rPr>
              <a:t>goal covers means of implementation (finance, trade, technology,  capacity building, partnerships, and data)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5481" y="533400"/>
            <a:ext cx="145984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SDGs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9601" y="1540433"/>
            <a:ext cx="8991600" cy="49225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7625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latin typeface="Trebuchet MS"/>
                <a:cs typeface="Trebuchet MS"/>
              </a:rPr>
              <a:t>Environmental issues are strongly represented- </a:t>
            </a:r>
            <a:r>
              <a:rPr sz="2600" dirty="0">
                <a:latin typeface="Arial"/>
                <a:cs typeface="Arial"/>
              </a:rPr>
              <a:t>climate  change, marine and land base ecosystems, and  sustainable consumption and production</a:t>
            </a:r>
          </a:p>
          <a:p>
            <a:pPr marL="355600" marR="55880" indent="-3429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latin typeface="Trebuchet MS"/>
                <a:cs typeface="Trebuchet MS"/>
              </a:rPr>
              <a:t>Governance - for the first time </a:t>
            </a:r>
            <a:r>
              <a:rPr sz="2600" dirty="0">
                <a:latin typeface="Arial"/>
                <a:cs typeface="Arial"/>
              </a:rPr>
              <a:t>– incorporating a goal  and targets on </a:t>
            </a:r>
            <a:r>
              <a:rPr sz="2600" b="1" i="1" dirty="0">
                <a:latin typeface="Trebuchet MS"/>
                <a:cs typeface="Trebuchet MS"/>
              </a:rPr>
              <a:t>governance and peaceful societies </a:t>
            </a:r>
            <a:r>
              <a:rPr sz="2600" dirty="0">
                <a:latin typeface="Arial"/>
                <a:cs typeface="Arial"/>
              </a:rPr>
              <a:t>(legal  identity, tackling corruption and bribery etc)</a:t>
            </a: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b="1" dirty="0">
                <a:latin typeface="Trebuchet MS"/>
                <a:cs typeface="Trebuchet MS"/>
              </a:rPr>
              <a:t>Participatory/Inclusiveness Process in formulation of  the SDGs</a:t>
            </a:r>
            <a:r>
              <a:rPr sz="2600" dirty="0">
                <a:latin typeface="Arial"/>
                <a:cs typeface="Arial"/>
              </a:rPr>
              <a:t>- </a:t>
            </a:r>
            <a:r>
              <a:rPr sz="2400" dirty="0">
                <a:latin typeface="Arial"/>
                <a:cs typeface="Arial"/>
              </a:rPr>
              <a:t>The participation and buy in of a wide range of  stakeholders including member states and non governmental  organizations</a:t>
            </a:r>
          </a:p>
          <a:p>
            <a:pPr marL="355600" marR="17780" indent="-342900">
              <a:lnSpc>
                <a:spcPct val="10000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The broad nature of the </a:t>
            </a:r>
            <a:r>
              <a:rPr sz="2400" b="1" dirty="0">
                <a:latin typeface="Trebuchet MS"/>
                <a:cs typeface="Trebuchet MS"/>
              </a:rPr>
              <a:t>SDG </a:t>
            </a:r>
            <a:r>
              <a:rPr sz="2400" dirty="0">
                <a:latin typeface="Arial"/>
                <a:cs typeface="Arial"/>
              </a:rPr>
              <a:t>is also a reflection of the nature  of challenges facing the world today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9258300" cy="617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838200"/>
            <a:ext cx="5334000" cy="9143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THEORY IS SO</a:t>
            </a:r>
          </a:p>
        </p:txBody>
      </p:sp>
    </p:spTree>
    <p:extLst>
      <p:ext uri="{BB962C8B-B14F-4D97-AF65-F5344CB8AC3E}">
        <p14:creationId xmlns:p14="http://schemas.microsoft.com/office/powerpoint/2010/main" val="366697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57200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rebuchet MS"/>
                <a:cs typeface="Trebuchet MS"/>
              </a:rPr>
              <a:t>Millennium Development Goals (MDGs)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8" y="1535861"/>
            <a:ext cx="8455661" cy="475322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3398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MDG is a program aiming at reduction of the  global poverty</a:t>
            </a:r>
          </a:p>
          <a:p>
            <a:pPr marL="355600" marR="1472565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aims to implement the sustainable  development into global level.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It consists of eight general goals and eighteen  specific targets which are expected to be  reached by 2015</a:t>
            </a:r>
          </a:p>
          <a:p>
            <a:pPr marL="355600" marR="17145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MDG was adopted by representatives of 189  countries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5142" y="547421"/>
            <a:ext cx="8738458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MDGs</a:t>
            </a:r>
          </a:p>
          <a:p>
            <a:pPr algn="ctr">
              <a:lnSpc>
                <a:spcPct val="100000"/>
              </a:lnSpc>
            </a:pPr>
            <a:r>
              <a:rPr sz="4000" dirty="0"/>
              <a:t>(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http://en.wikipedia.org/wiki/Millennium_Development_Goals</a:t>
            </a:r>
            <a:r>
              <a:rPr sz="4000" dirty="0">
                <a:hlinkClick r:id="rId2"/>
              </a:rPr>
              <a:t>)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993139" y="2064512"/>
            <a:ext cx="8760461" cy="3360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920750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200" dirty="0">
                <a:latin typeface="Arial"/>
                <a:cs typeface="Arial"/>
              </a:rPr>
              <a:t>Goal </a:t>
            </a:r>
            <a:r>
              <a:rPr sz="3200" spc="-100" dirty="0">
                <a:latin typeface="Arial"/>
                <a:cs typeface="Arial"/>
              </a:rPr>
              <a:t>1: </a:t>
            </a:r>
            <a:r>
              <a:rPr sz="3200" spc="-215" dirty="0">
                <a:latin typeface="Trebuchet MS"/>
                <a:cs typeface="Trebuchet MS"/>
              </a:rPr>
              <a:t>Eradicate </a:t>
            </a:r>
            <a:r>
              <a:rPr sz="3200" spc="-229" dirty="0">
                <a:latin typeface="Trebuchet MS"/>
                <a:cs typeface="Trebuchet MS"/>
              </a:rPr>
              <a:t>extreme </a:t>
            </a:r>
            <a:r>
              <a:rPr sz="3200" spc="-185" dirty="0">
                <a:latin typeface="Trebuchet MS"/>
                <a:cs typeface="Trebuchet MS"/>
              </a:rPr>
              <a:t>poverty</a:t>
            </a:r>
            <a:r>
              <a:rPr sz="3200" spc="-360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and  </a:t>
            </a:r>
            <a:r>
              <a:rPr sz="3200" spc="-190" dirty="0">
                <a:latin typeface="Trebuchet MS"/>
                <a:cs typeface="Trebuchet MS"/>
              </a:rPr>
              <a:t>hunger</a:t>
            </a:r>
            <a:endParaRPr sz="3200" dirty="0">
              <a:latin typeface="Trebuchet MS"/>
              <a:cs typeface="Trebuchet MS"/>
            </a:endParaRPr>
          </a:p>
          <a:p>
            <a:pPr marL="756285" marR="5080" lvl="1" indent="-286385" algn="just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35" dirty="0">
                <a:latin typeface="Trebuchet MS"/>
                <a:cs typeface="Trebuchet MS"/>
              </a:rPr>
              <a:t>Target </a:t>
            </a:r>
            <a:r>
              <a:rPr sz="2800" spc="-190" dirty="0">
                <a:latin typeface="Trebuchet MS"/>
                <a:cs typeface="Trebuchet MS"/>
              </a:rPr>
              <a:t>1A: Halve, </a:t>
            </a:r>
            <a:r>
              <a:rPr sz="2800" spc="-175" dirty="0">
                <a:latin typeface="Trebuchet MS"/>
                <a:cs typeface="Trebuchet MS"/>
              </a:rPr>
              <a:t>between </a:t>
            </a:r>
            <a:r>
              <a:rPr sz="2800" spc="-229" dirty="0">
                <a:latin typeface="Trebuchet MS"/>
                <a:cs typeface="Trebuchet MS"/>
              </a:rPr>
              <a:t>1990 </a:t>
            </a:r>
            <a:r>
              <a:rPr sz="2800" spc="-135" dirty="0">
                <a:latin typeface="Trebuchet MS"/>
                <a:cs typeface="Trebuchet MS"/>
              </a:rPr>
              <a:t>and </a:t>
            </a:r>
            <a:r>
              <a:rPr sz="2800" spc="-245" dirty="0">
                <a:latin typeface="Trebuchet MS"/>
                <a:cs typeface="Trebuchet MS"/>
              </a:rPr>
              <a:t>2015, </a:t>
            </a:r>
            <a:r>
              <a:rPr sz="2800" spc="-175" dirty="0">
                <a:latin typeface="Trebuchet MS"/>
                <a:cs typeface="Trebuchet MS"/>
              </a:rPr>
              <a:t>the  </a:t>
            </a:r>
            <a:r>
              <a:rPr sz="2800" spc="-145" dirty="0">
                <a:latin typeface="Trebuchet MS"/>
                <a:cs typeface="Trebuchet MS"/>
              </a:rPr>
              <a:t>proportion </a:t>
            </a:r>
            <a:r>
              <a:rPr sz="2800" spc="-120" dirty="0">
                <a:latin typeface="Trebuchet MS"/>
                <a:cs typeface="Trebuchet MS"/>
              </a:rPr>
              <a:t>of </a:t>
            </a:r>
            <a:r>
              <a:rPr sz="2800" spc="-155" dirty="0">
                <a:latin typeface="Trebuchet MS"/>
                <a:cs typeface="Trebuchet MS"/>
              </a:rPr>
              <a:t>people </a:t>
            </a:r>
            <a:r>
              <a:rPr sz="2800" spc="-145" dirty="0">
                <a:latin typeface="Trebuchet MS"/>
                <a:cs typeface="Trebuchet MS"/>
              </a:rPr>
              <a:t>living </a:t>
            </a:r>
            <a:r>
              <a:rPr sz="2800" spc="-120" dirty="0">
                <a:latin typeface="Trebuchet MS"/>
                <a:cs typeface="Trebuchet MS"/>
              </a:rPr>
              <a:t>on </a:t>
            </a:r>
            <a:r>
              <a:rPr sz="2800" spc="-140" dirty="0">
                <a:latin typeface="Trebuchet MS"/>
                <a:cs typeface="Trebuchet MS"/>
              </a:rPr>
              <a:t>less </a:t>
            </a:r>
            <a:r>
              <a:rPr sz="2800" spc="-145" dirty="0">
                <a:latin typeface="Trebuchet MS"/>
                <a:cs typeface="Trebuchet MS"/>
              </a:rPr>
              <a:t>than </a:t>
            </a:r>
            <a:r>
              <a:rPr sz="2800" spc="-240" dirty="0">
                <a:latin typeface="Trebuchet MS"/>
                <a:cs typeface="Trebuchet MS"/>
              </a:rPr>
              <a:t>$1.25</a:t>
            </a:r>
            <a:r>
              <a:rPr sz="2800" spc="-635" dirty="0">
                <a:latin typeface="Trebuchet MS"/>
                <a:cs typeface="Trebuchet MS"/>
              </a:rPr>
              <a:t> </a:t>
            </a:r>
            <a:r>
              <a:rPr sz="2800" spc="-114" dirty="0">
                <a:latin typeface="Trebuchet MS"/>
                <a:cs typeface="Trebuchet MS"/>
              </a:rPr>
              <a:t>a  </a:t>
            </a:r>
            <a:r>
              <a:rPr sz="2800" spc="-155" dirty="0">
                <a:latin typeface="Trebuchet MS"/>
                <a:cs typeface="Trebuchet MS"/>
              </a:rPr>
              <a:t>day</a:t>
            </a:r>
            <a:endParaRPr sz="2800" dirty="0">
              <a:latin typeface="Trebuchet MS"/>
              <a:cs typeface="Trebuchet MS"/>
            </a:endParaRPr>
          </a:p>
          <a:p>
            <a:pPr marL="756285" marR="662940" lvl="1" indent="-286385" algn="just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35" dirty="0">
                <a:latin typeface="Trebuchet MS"/>
                <a:cs typeface="Trebuchet MS"/>
              </a:rPr>
              <a:t>Target </a:t>
            </a:r>
            <a:r>
              <a:rPr sz="2800" spc="-195" dirty="0">
                <a:latin typeface="Trebuchet MS"/>
                <a:cs typeface="Trebuchet MS"/>
              </a:rPr>
              <a:t>1B: </a:t>
            </a:r>
            <a:r>
              <a:rPr sz="2800" spc="-185" dirty="0">
                <a:latin typeface="Trebuchet MS"/>
                <a:cs typeface="Trebuchet MS"/>
              </a:rPr>
              <a:t>Achieve </a:t>
            </a:r>
            <a:r>
              <a:rPr sz="2800" spc="-175" dirty="0">
                <a:latin typeface="Trebuchet MS"/>
                <a:cs typeface="Trebuchet MS"/>
              </a:rPr>
              <a:t>Decent </a:t>
            </a:r>
            <a:r>
              <a:rPr sz="2800" spc="-160" dirty="0">
                <a:latin typeface="Trebuchet MS"/>
                <a:cs typeface="Trebuchet MS"/>
              </a:rPr>
              <a:t>Employment </a:t>
            </a:r>
            <a:r>
              <a:rPr sz="2800" spc="-165" dirty="0">
                <a:latin typeface="Trebuchet MS"/>
                <a:cs typeface="Trebuchet MS"/>
              </a:rPr>
              <a:t>for  </a:t>
            </a:r>
            <a:r>
              <a:rPr sz="2800" spc="-160" dirty="0">
                <a:latin typeface="Trebuchet MS"/>
                <a:cs typeface="Trebuchet MS"/>
              </a:rPr>
              <a:t>Women, </a:t>
            </a:r>
            <a:r>
              <a:rPr sz="2800" spc="-80" dirty="0">
                <a:latin typeface="Trebuchet MS"/>
                <a:cs typeface="Trebuchet MS"/>
              </a:rPr>
              <a:t>Men, </a:t>
            </a:r>
            <a:r>
              <a:rPr sz="2800" spc="-135" dirty="0">
                <a:latin typeface="Trebuchet MS"/>
                <a:cs typeface="Trebuchet MS"/>
              </a:rPr>
              <a:t>and </a:t>
            </a:r>
            <a:r>
              <a:rPr sz="2800" spc="-200" dirty="0">
                <a:latin typeface="Trebuchet MS"/>
                <a:cs typeface="Trebuchet MS"/>
              </a:rPr>
              <a:t>Young</a:t>
            </a:r>
            <a:r>
              <a:rPr sz="2800" spc="-450" dirty="0">
                <a:latin typeface="Trebuchet MS"/>
                <a:cs typeface="Trebuchet MS"/>
              </a:rPr>
              <a:t> </a:t>
            </a:r>
            <a:r>
              <a:rPr sz="2800" spc="-165" dirty="0">
                <a:latin typeface="Trebuchet MS"/>
                <a:cs typeface="Trebuchet MS"/>
              </a:rPr>
              <a:t>People</a:t>
            </a:r>
            <a:endParaRPr sz="2800" dirty="0">
              <a:latin typeface="Trebuchet MS"/>
              <a:cs typeface="Trebuchet MS"/>
            </a:endParaRPr>
          </a:p>
          <a:p>
            <a:pPr marL="756285" marR="207010" lvl="1" indent="-286385" algn="just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35" dirty="0">
                <a:latin typeface="Trebuchet MS"/>
                <a:cs typeface="Trebuchet MS"/>
              </a:rPr>
              <a:t>Target </a:t>
            </a:r>
            <a:r>
              <a:rPr sz="2800" spc="-245" dirty="0">
                <a:latin typeface="Trebuchet MS"/>
                <a:cs typeface="Trebuchet MS"/>
              </a:rPr>
              <a:t>1C: </a:t>
            </a:r>
            <a:r>
              <a:rPr sz="2800" spc="-190" dirty="0">
                <a:latin typeface="Trebuchet MS"/>
                <a:cs typeface="Trebuchet MS"/>
              </a:rPr>
              <a:t>Halve, </a:t>
            </a:r>
            <a:r>
              <a:rPr sz="2800" spc="-175" dirty="0">
                <a:latin typeface="Trebuchet MS"/>
                <a:cs typeface="Trebuchet MS"/>
              </a:rPr>
              <a:t>between </a:t>
            </a:r>
            <a:r>
              <a:rPr sz="2800" spc="-229" dirty="0">
                <a:latin typeface="Trebuchet MS"/>
                <a:cs typeface="Trebuchet MS"/>
              </a:rPr>
              <a:t>1990 </a:t>
            </a:r>
            <a:r>
              <a:rPr sz="2800" spc="-135" dirty="0">
                <a:latin typeface="Trebuchet MS"/>
                <a:cs typeface="Trebuchet MS"/>
              </a:rPr>
              <a:t>and </a:t>
            </a:r>
            <a:r>
              <a:rPr sz="2800" spc="-245" dirty="0">
                <a:latin typeface="Trebuchet MS"/>
                <a:cs typeface="Trebuchet MS"/>
              </a:rPr>
              <a:t>2015, </a:t>
            </a:r>
            <a:r>
              <a:rPr sz="2800" spc="-175" dirty="0">
                <a:latin typeface="Trebuchet MS"/>
                <a:cs typeface="Trebuchet MS"/>
              </a:rPr>
              <a:t>the  </a:t>
            </a:r>
            <a:r>
              <a:rPr sz="2800" spc="-145" dirty="0">
                <a:latin typeface="Trebuchet MS"/>
                <a:cs typeface="Trebuchet MS"/>
              </a:rPr>
              <a:t>proportion </a:t>
            </a:r>
            <a:r>
              <a:rPr sz="2800" spc="-120" dirty="0">
                <a:latin typeface="Trebuchet MS"/>
                <a:cs typeface="Trebuchet MS"/>
              </a:rPr>
              <a:t>of </a:t>
            </a:r>
            <a:r>
              <a:rPr sz="2800" spc="-155" dirty="0">
                <a:latin typeface="Trebuchet MS"/>
                <a:cs typeface="Trebuchet MS"/>
              </a:rPr>
              <a:t>people </a:t>
            </a:r>
            <a:r>
              <a:rPr sz="2800" spc="-120" dirty="0">
                <a:latin typeface="Trebuchet MS"/>
                <a:cs typeface="Trebuchet MS"/>
              </a:rPr>
              <a:t>who </a:t>
            </a:r>
            <a:r>
              <a:rPr sz="2800" spc="-170" dirty="0">
                <a:latin typeface="Trebuchet MS"/>
                <a:cs typeface="Trebuchet MS"/>
              </a:rPr>
              <a:t>suffer </a:t>
            </a:r>
            <a:r>
              <a:rPr sz="2800" spc="-155" dirty="0">
                <a:latin typeface="Trebuchet MS"/>
                <a:cs typeface="Trebuchet MS"/>
              </a:rPr>
              <a:t>from</a:t>
            </a:r>
            <a:r>
              <a:rPr sz="2800" spc="-535" dirty="0">
                <a:latin typeface="Trebuchet MS"/>
                <a:cs typeface="Trebuchet MS"/>
              </a:rPr>
              <a:t> </a:t>
            </a:r>
            <a:r>
              <a:rPr sz="2800" spc="-170" dirty="0">
                <a:latin typeface="Trebuchet MS"/>
                <a:cs typeface="Trebuchet MS"/>
              </a:rPr>
              <a:t>hunger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83151" y="745071"/>
            <a:ext cx="209384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MDGs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600200"/>
            <a:ext cx="8684261" cy="50234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Trebuchet MS"/>
                <a:cs typeface="Trebuchet MS"/>
              </a:rPr>
              <a:t>Goal </a:t>
            </a:r>
            <a:r>
              <a:rPr sz="3200" spc="-280" dirty="0">
                <a:latin typeface="Trebuchet MS"/>
                <a:cs typeface="Trebuchet MS"/>
              </a:rPr>
              <a:t>2: </a:t>
            </a:r>
            <a:r>
              <a:rPr sz="3200" spc="-204" dirty="0">
                <a:latin typeface="Trebuchet MS"/>
                <a:cs typeface="Trebuchet MS"/>
              </a:rPr>
              <a:t>Achieve </a:t>
            </a:r>
            <a:r>
              <a:rPr sz="3200" spc="-180" dirty="0">
                <a:latin typeface="Trebuchet MS"/>
                <a:cs typeface="Trebuchet MS"/>
              </a:rPr>
              <a:t>universal primary</a:t>
            </a:r>
            <a:r>
              <a:rPr sz="3200" spc="-535" dirty="0">
                <a:latin typeface="Trebuchet MS"/>
                <a:cs typeface="Trebuchet MS"/>
              </a:rPr>
              <a:t> </a:t>
            </a:r>
            <a:r>
              <a:rPr sz="3200" spc="-180" dirty="0">
                <a:latin typeface="Trebuchet MS"/>
                <a:cs typeface="Trebuchet MS"/>
              </a:rPr>
              <a:t>education</a:t>
            </a:r>
            <a:endParaRPr sz="3200" dirty="0">
              <a:latin typeface="Trebuchet MS"/>
              <a:cs typeface="Trebuchet MS"/>
            </a:endParaRPr>
          </a:p>
          <a:p>
            <a:pPr marL="756285" marR="424815" lvl="1" indent="-286385" algn="just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35" dirty="0">
                <a:latin typeface="Trebuchet MS"/>
                <a:cs typeface="Trebuchet MS"/>
              </a:rPr>
              <a:t>Target </a:t>
            </a:r>
            <a:r>
              <a:rPr sz="2800" spc="-190" dirty="0">
                <a:latin typeface="Trebuchet MS"/>
                <a:cs typeface="Trebuchet MS"/>
              </a:rPr>
              <a:t>2A: </a:t>
            </a:r>
            <a:r>
              <a:rPr sz="2800" spc="-145" dirty="0">
                <a:latin typeface="Trebuchet MS"/>
                <a:cs typeface="Trebuchet MS"/>
              </a:rPr>
              <a:t>By </a:t>
            </a:r>
            <a:r>
              <a:rPr sz="2800" spc="-245" dirty="0">
                <a:latin typeface="Trebuchet MS"/>
                <a:cs typeface="Trebuchet MS"/>
              </a:rPr>
              <a:t>2015, </a:t>
            </a:r>
            <a:r>
              <a:rPr sz="2800" spc="-135" dirty="0">
                <a:latin typeface="Trebuchet MS"/>
                <a:cs typeface="Trebuchet MS"/>
              </a:rPr>
              <a:t>all </a:t>
            </a:r>
            <a:r>
              <a:rPr sz="2800" spc="-185" dirty="0">
                <a:latin typeface="Trebuchet MS"/>
                <a:cs typeface="Trebuchet MS"/>
              </a:rPr>
              <a:t>children can </a:t>
            </a:r>
            <a:r>
              <a:rPr sz="2800" spc="-175" dirty="0">
                <a:latin typeface="Trebuchet MS"/>
                <a:cs typeface="Trebuchet MS"/>
              </a:rPr>
              <a:t>complete </a:t>
            </a:r>
            <a:r>
              <a:rPr sz="2800" spc="-114" dirty="0">
                <a:latin typeface="Trebuchet MS"/>
                <a:cs typeface="Trebuchet MS"/>
              </a:rPr>
              <a:t>a  </a:t>
            </a:r>
            <a:r>
              <a:rPr sz="2800" spc="-150" dirty="0">
                <a:latin typeface="Trebuchet MS"/>
                <a:cs typeface="Trebuchet MS"/>
              </a:rPr>
              <a:t>full </a:t>
            </a:r>
            <a:r>
              <a:rPr sz="2800" spc="-180" dirty="0">
                <a:latin typeface="Trebuchet MS"/>
                <a:cs typeface="Trebuchet MS"/>
              </a:rPr>
              <a:t>course </a:t>
            </a:r>
            <a:r>
              <a:rPr sz="2800" spc="-120" dirty="0">
                <a:latin typeface="Trebuchet MS"/>
                <a:cs typeface="Trebuchet MS"/>
              </a:rPr>
              <a:t>of</a:t>
            </a:r>
            <a:r>
              <a:rPr sz="2800" spc="-12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u="heavy" spc="-1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primary </a:t>
            </a:r>
            <a:r>
              <a:rPr sz="2800" u="heavy" spc="-1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schooling</a:t>
            </a:r>
            <a:r>
              <a:rPr sz="2800" spc="-150" dirty="0">
                <a:latin typeface="Trebuchet MS"/>
                <a:cs typeface="Trebuchet MS"/>
              </a:rPr>
              <a:t>, </a:t>
            </a:r>
            <a:r>
              <a:rPr sz="2800" spc="-140" dirty="0">
                <a:latin typeface="Trebuchet MS"/>
                <a:cs typeface="Trebuchet MS"/>
              </a:rPr>
              <a:t>girls </a:t>
            </a:r>
            <a:r>
              <a:rPr sz="2800" spc="-135" dirty="0">
                <a:latin typeface="Trebuchet MS"/>
                <a:cs typeface="Trebuchet MS"/>
              </a:rPr>
              <a:t>and</a:t>
            </a:r>
            <a:r>
              <a:rPr sz="2800" spc="-525" dirty="0">
                <a:latin typeface="Trebuchet MS"/>
                <a:cs typeface="Trebuchet MS"/>
              </a:rPr>
              <a:t> </a:t>
            </a:r>
            <a:r>
              <a:rPr sz="2800" spc="-130" dirty="0">
                <a:latin typeface="Trebuchet MS"/>
                <a:cs typeface="Trebuchet MS"/>
              </a:rPr>
              <a:t>boys</a:t>
            </a:r>
            <a:endParaRPr sz="2800" dirty="0">
              <a:latin typeface="Trebuchet MS"/>
              <a:cs typeface="Trebuchet MS"/>
            </a:endParaRPr>
          </a:p>
          <a:p>
            <a:pPr marL="355600" marR="1468755" indent="-342900" algn="just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Trebuchet MS"/>
                <a:cs typeface="Trebuchet MS"/>
              </a:rPr>
              <a:t>Goal </a:t>
            </a:r>
            <a:r>
              <a:rPr sz="3200" spc="-280" dirty="0">
                <a:latin typeface="Trebuchet MS"/>
                <a:cs typeface="Trebuchet MS"/>
              </a:rPr>
              <a:t>3: </a:t>
            </a:r>
            <a:r>
              <a:rPr sz="3200" spc="-170" dirty="0">
                <a:latin typeface="Trebuchet MS"/>
                <a:cs typeface="Trebuchet MS"/>
              </a:rPr>
              <a:t>Promote </a:t>
            </a:r>
            <a:r>
              <a:rPr sz="3200" spc="-190" dirty="0">
                <a:latin typeface="Trebuchet MS"/>
                <a:cs typeface="Trebuchet MS"/>
              </a:rPr>
              <a:t>gender </a:t>
            </a:r>
            <a:r>
              <a:rPr sz="3200" spc="-175" dirty="0">
                <a:latin typeface="Trebuchet MS"/>
                <a:cs typeface="Trebuchet MS"/>
              </a:rPr>
              <a:t>equality</a:t>
            </a:r>
            <a:r>
              <a:rPr sz="3200" spc="-565" dirty="0">
                <a:latin typeface="Trebuchet MS"/>
                <a:cs typeface="Trebuchet MS"/>
              </a:rPr>
              <a:t> </a:t>
            </a:r>
            <a:r>
              <a:rPr sz="3200" spc="-150" dirty="0">
                <a:latin typeface="Trebuchet MS"/>
                <a:cs typeface="Trebuchet MS"/>
              </a:rPr>
              <a:t>and  </a:t>
            </a:r>
            <a:r>
              <a:rPr sz="3200" spc="-180" dirty="0">
                <a:latin typeface="Trebuchet MS"/>
                <a:cs typeface="Trebuchet MS"/>
              </a:rPr>
              <a:t>empower</a:t>
            </a:r>
            <a:r>
              <a:rPr sz="3200" spc="-254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women</a:t>
            </a:r>
            <a:endParaRPr sz="3200" dirty="0">
              <a:latin typeface="Trebuchet MS"/>
              <a:cs typeface="Trebuchet MS"/>
            </a:endParaRPr>
          </a:p>
          <a:p>
            <a:pPr marL="756285" marR="5080" lvl="1" indent="-286385" algn="just">
              <a:lnSpc>
                <a:spcPts val="302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35" dirty="0">
                <a:latin typeface="Trebuchet MS"/>
                <a:cs typeface="Trebuchet MS"/>
              </a:rPr>
              <a:t>Target </a:t>
            </a:r>
            <a:r>
              <a:rPr sz="2800" spc="-190" dirty="0">
                <a:latin typeface="Trebuchet MS"/>
                <a:cs typeface="Trebuchet MS"/>
              </a:rPr>
              <a:t>3A: </a:t>
            </a:r>
            <a:r>
              <a:rPr sz="2800" spc="-165" dirty="0">
                <a:latin typeface="Trebuchet MS"/>
                <a:cs typeface="Trebuchet MS"/>
              </a:rPr>
              <a:t>Eliminate </a:t>
            </a:r>
            <a:r>
              <a:rPr sz="2800" spc="-170" dirty="0">
                <a:latin typeface="Trebuchet MS"/>
                <a:cs typeface="Trebuchet MS"/>
              </a:rPr>
              <a:t>gender </a:t>
            </a:r>
            <a:r>
              <a:rPr sz="2800" spc="-150" dirty="0">
                <a:latin typeface="Trebuchet MS"/>
                <a:cs typeface="Trebuchet MS"/>
              </a:rPr>
              <a:t>disparity </a:t>
            </a:r>
            <a:r>
              <a:rPr sz="2800" spc="-155" dirty="0">
                <a:latin typeface="Trebuchet MS"/>
                <a:cs typeface="Trebuchet MS"/>
              </a:rPr>
              <a:t>in </a:t>
            </a:r>
            <a:r>
              <a:rPr sz="2800" spc="-160" dirty="0">
                <a:latin typeface="Trebuchet MS"/>
                <a:cs typeface="Trebuchet MS"/>
              </a:rPr>
              <a:t>primary  </a:t>
            </a:r>
            <a:r>
              <a:rPr sz="2800" spc="-135" dirty="0">
                <a:latin typeface="Trebuchet MS"/>
                <a:cs typeface="Trebuchet MS"/>
              </a:rPr>
              <a:t>and </a:t>
            </a:r>
            <a:r>
              <a:rPr sz="2800" spc="-160" dirty="0">
                <a:latin typeface="Trebuchet MS"/>
                <a:cs typeface="Trebuchet MS"/>
              </a:rPr>
              <a:t>secondary </a:t>
            </a:r>
            <a:r>
              <a:rPr sz="2800" spc="-165" dirty="0">
                <a:latin typeface="Trebuchet MS"/>
                <a:cs typeface="Trebuchet MS"/>
              </a:rPr>
              <a:t>education </a:t>
            </a:r>
            <a:r>
              <a:rPr sz="2800" spc="-185" dirty="0">
                <a:latin typeface="Trebuchet MS"/>
                <a:cs typeface="Trebuchet MS"/>
              </a:rPr>
              <a:t>preferably </a:t>
            </a:r>
            <a:r>
              <a:rPr sz="2800" spc="-160" dirty="0">
                <a:latin typeface="Trebuchet MS"/>
                <a:cs typeface="Trebuchet MS"/>
              </a:rPr>
              <a:t>by </a:t>
            </a:r>
            <a:r>
              <a:rPr sz="2800" spc="-245" dirty="0">
                <a:latin typeface="Trebuchet MS"/>
                <a:cs typeface="Trebuchet MS"/>
              </a:rPr>
              <a:t>2005,</a:t>
            </a:r>
            <a:r>
              <a:rPr sz="2800" spc="-380" dirty="0">
                <a:latin typeface="Trebuchet MS"/>
                <a:cs typeface="Trebuchet MS"/>
              </a:rPr>
              <a:t> </a:t>
            </a:r>
            <a:r>
              <a:rPr sz="2800" spc="-135" dirty="0">
                <a:latin typeface="Trebuchet MS"/>
                <a:cs typeface="Trebuchet MS"/>
              </a:rPr>
              <a:t>and  </a:t>
            </a:r>
            <a:r>
              <a:rPr sz="2800" spc="-140" dirty="0">
                <a:latin typeface="Trebuchet MS"/>
                <a:cs typeface="Trebuchet MS"/>
              </a:rPr>
              <a:t>at </a:t>
            </a:r>
            <a:r>
              <a:rPr sz="2800" spc="-135" dirty="0">
                <a:latin typeface="Trebuchet MS"/>
                <a:cs typeface="Trebuchet MS"/>
              </a:rPr>
              <a:t>all </a:t>
            </a:r>
            <a:r>
              <a:rPr sz="2800" spc="-170" dirty="0">
                <a:latin typeface="Trebuchet MS"/>
                <a:cs typeface="Trebuchet MS"/>
              </a:rPr>
              <a:t>levels </a:t>
            </a:r>
            <a:r>
              <a:rPr sz="2800" spc="-160" dirty="0">
                <a:latin typeface="Trebuchet MS"/>
                <a:cs typeface="Trebuchet MS"/>
              </a:rPr>
              <a:t>by</a:t>
            </a:r>
            <a:r>
              <a:rPr sz="2800" spc="-375" dirty="0">
                <a:latin typeface="Trebuchet MS"/>
                <a:cs typeface="Trebuchet MS"/>
              </a:rPr>
              <a:t> </a:t>
            </a:r>
            <a:r>
              <a:rPr sz="2800" spc="-229" dirty="0">
                <a:latin typeface="Trebuchet MS"/>
                <a:cs typeface="Trebuchet MS"/>
              </a:rPr>
              <a:t>2015</a:t>
            </a:r>
            <a:endParaRPr sz="2800" dirty="0">
              <a:latin typeface="Trebuchet MS"/>
              <a:cs typeface="Trebuchet MS"/>
            </a:endParaRPr>
          </a:p>
          <a:p>
            <a:pPr marL="355600" indent="-342900" algn="just">
              <a:lnSpc>
                <a:spcPct val="100000"/>
              </a:lnSpc>
              <a:spcBef>
                <a:spcPts val="334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25" dirty="0">
                <a:latin typeface="Trebuchet MS"/>
                <a:cs typeface="Trebuchet MS"/>
              </a:rPr>
              <a:t>Goal </a:t>
            </a:r>
            <a:r>
              <a:rPr sz="3200" spc="-280" dirty="0">
                <a:latin typeface="Trebuchet MS"/>
                <a:cs typeface="Trebuchet MS"/>
              </a:rPr>
              <a:t>4: </a:t>
            </a:r>
            <a:r>
              <a:rPr sz="3200" spc="-215" dirty="0">
                <a:latin typeface="Trebuchet MS"/>
                <a:cs typeface="Trebuchet MS"/>
              </a:rPr>
              <a:t>Reduce </a:t>
            </a:r>
            <a:r>
              <a:rPr sz="3200" spc="-190" dirty="0">
                <a:latin typeface="Trebuchet MS"/>
                <a:cs typeface="Trebuchet MS"/>
              </a:rPr>
              <a:t>child </a:t>
            </a:r>
            <a:r>
              <a:rPr sz="3200" spc="-165" dirty="0">
                <a:latin typeface="Trebuchet MS"/>
                <a:cs typeface="Trebuchet MS"/>
              </a:rPr>
              <a:t>mortality</a:t>
            </a:r>
            <a:r>
              <a:rPr sz="3200" spc="-490" dirty="0">
                <a:latin typeface="Trebuchet MS"/>
                <a:cs typeface="Trebuchet MS"/>
              </a:rPr>
              <a:t> </a:t>
            </a:r>
            <a:r>
              <a:rPr sz="3200" spc="-200" dirty="0">
                <a:latin typeface="Trebuchet MS"/>
                <a:cs typeface="Trebuchet MS"/>
              </a:rPr>
              <a:t>rates</a:t>
            </a:r>
            <a:endParaRPr sz="3200" dirty="0">
              <a:latin typeface="Trebuchet MS"/>
              <a:cs typeface="Trebuchet MS"/>
            </a:endParaRPr>
          </a:p>
          <a:p>
            <a:pPr marL="756285" marR="283210" lvl="1" indent="-286385" algn="just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35" dirty="0">
                <a:latin typeface="Trebuchet MS"/>
                <a:cs typeface="Trebuchet MS"/>
              </a:rPr>
              <a:t>Target </a:t>
            </a:r>
            <a:r>
              <a:rPr sz="2800" spc="-190" dirty="0">
                <a:latin typeface="Trebuchet MS"/>
                <a:cs typeface="Trebuchet MS"/>
              </a:rPr>
              <a:t>4A: Reduce </a:t>
            </a:r>
            <a:r>
              <a:rPr sz="2800" spc="-160" dirty="0">
                <a:latin typeface="Trebuchet MS"/>
                <a:cs typeface="Trebuchet MS"/>
              </a:rPr>
              <a:t>by two-thirds, </a:t>
            </a:r>
            <a:r>
              <a:rPr sz="2800" spc="-175" dirty="0">
                <a:latin typeface="Trebuchet MS"/>
                <a:cs typeface="Trebuchet MS"/>
              </a:rPr>
              <a:t>between </a:t>
            </a:r>
            <a:r>
              <a:rPr sz="2800" spc="-229" dirty="0">
                <a:latin typeface="Trebuchet MS"/>
                <a:cs typeface="Trebuchet MS"/>
              </a:rPr>
              <a:t>1990  </a:t>
            </a:r>
            <a:r>
              <a:rPr sz="2800" spc="-135" dirty="0">
                <a:latin typeface="Trebuchet MS"/>
                <a:cs typeface="Trebuchet MS"/>
              </a:rPr>
              <a:t>and </a:t>
            </a:r>
            <a:r>
              <a:rPr sz="2800" spc="-245" dirty="0">
                <a:latin typeface="Trebuchet MS"/>
                <a:cs typeface="Trebuchet MS"/>
              </a:rPr>
              <a:t>2015, </a:t>
            </a:r>
            <a:r>
              <a:rPr sz="2800" spc="-175" dirty="0">
                <a:latin typeface="Trebuchet MS"/>
                <a:cs typeface="Trebuchet MS"/>
              </a:rPr>
              <a:t>the </a:t>
            </a:r>
            <a:r>
              <a:rPr sz="2800" spc="-170" dirty="0">
                <a:latin typeface="Trebuchet MS"/>
                <a:cs typeface="Trebuchet MS"/>
              </a:rPr>
              <a:t>under-five </a:t>
            </a:r>
            <a:r>
              <a:rPr sz="2800" spc="-150" dirty="0">
                <a:latin typeface="Trebuchet MS"/>
                <a:cs typeface="Trebuchet MS"/>
              </a:rPr>
              <a:t>mortality</a:t>
            </a:r>
            <a:r>
              <a:rPr sz="2800" spc="-240" dirty="0">
                <a:latin typeface="Trebuchet MS"/>
                <a:cs typeface="Trebuchet MS"/>
              </a:rPr>
              <a:t> </a:t>
            </a:r>
            <a:r>
              <a:rPr sz="2800" spc="-195" dirty="0">
                <a:latin typeface="Trebuchet MS"/>
                <a:cs typeface="Trebuchet MS"/>
              </a:rPr>
              <a:t>rate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3400" y="381000"/>
            <a:ext cx="217004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MDGs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7200" y="1435401"/>
            <a:ext cx="9296399" cy="5379677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Goal 5: Improve maternal health</a:t>
            </a:r>
          </a:p>
          <a:p>
            <a:pPr marL="756285" marR="487045" lvl="1" indent="-286385" algn="just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Target 5A: Reduce by three quarters, between  1990 and 2015, the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maternal mortality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ratio</a:t>
            </a:r>
          </a:p>
          <a:p>
            <a:pPr marL="355600" marR="5080" indent="-342900" algn="just">
              <a:lnSpc>
                <a:spcPts val="346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  <a:tab pos="1728470" algn="l"/>
              </a:tabLst>
            </a:pPr>
            <a:r>
              <a:rPr sz="3200" dirty="0">
                <a:latin typeface="Trebuchet MS"/>
                <a:cs typeface="Trebuchet MS"/>
              </a:rPr>
              <a:t>Goal 6:	Combat HIV/AIDS, malaria, and other  diseases</a:t>
            </a:r>
          </a:p>
          <a:p>
            <a:pPr marL="756285" marR="648970" lvl="1" indent="-286385" algn="just">
              <a:lnSpc>
                <a:spcPts val="302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Target 6A: Have halted by 2015 and begun to  reverse the spread of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HIV</a:t>
            </a:r>
            <a:r>
              <a:rPr sz="2800" dirty="0">
                <a:latin typeface="Trebuchet MS"/>
                <a:cs typeface="Trebuchet MS"/>
              </a:rPr>
              <a:t>/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AIDS</a:t>
            </a:r>
            <a:endParaRPr sz="2800" dirty="0">
              <a:latin typeface="Trebuchet MS"/>
              <a:cs typeface="Trebuchet MS"/>
            </a:endParaRPr>
          </a:p>
          <a:p>
            <a:pPr marL="756285" marR="137795" lvl="1" indent="-286385" algn="just">
              <a:lnSpc>
                <a:spcPts val="302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Target 6B: Achieve, by 2010, universal access to  treatment for HIV/AIDS for all those who need it</a:t>
            </a:r>
          </a:p>
          <a:p>
            <a:pPr marL="756285" marR="38100" lvl="1" indent="-286385" algn="just">
              <a:lnSpc>
                <a:spcPts val="302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Target 6C: Have halted by 2015 and begun to  reverse the incidence of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malaria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and other major  diseases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9600" y="457200"/>
            <a:ext cx="1789049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MDGs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435401"/>
            <a:ext cx="8839199" cy="51333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Trebuchet MS"/>
                <a:cs typeface="Trebuchet MS"/>
              </a:rPr>
              <a:t>Goal 7: Ensure environmental sustainability</a:t>
            </a:r>
          </a:p>
          <a:p>
            <a:pPr marL="756285" marR="14604" lvl="1" indent="-286385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Target 7A: Integrate the principles of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sustainable  development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into country policies and programs;  reverse loss of environmental resources</a:t>
            </a:r>
          </a:p>
          <a:p>
            <a:pPr marL="756285" marR="64135" lvl="1" indent="-286385">
              <a:lnSpc>
                <a:spcPts val="302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Target 7B: Reduce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biodiversity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dirty="0">
                <a:latin typeface="Trebuchet MS"/>
                <a:cs typeface="Trebuchet MS"/>
              </a:rPr>
              <a:t>loss, achieving, by  2010, a significant reduction in the rate of loss</a:t>
            </a:r>
          </a:p>
          <a:p>
            <a:pPr marL="756285" marR="13335" lvl="1" indent="-286385" algn="just">
              <a:lnSpc>
                <a:spcPts val="3020"/>
              </a:lnSpc>
              <a:spcBef>
                <a:spcPts val="680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Halve, by 2015, the proportion of the population  without sustainable access to safe drinking water  and basic</a:t>
            </a:r>
            <a:r>
              <a:rPr sz="28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sanitation</a:t>
            </a:r>
            <a:endParaRPr sz="2800" dirty="0">
              <a:latin typeface="Trebuchet MS"/>
              <a:cs typeface="Trebuchet MS"/>
            </a:endParaRPr>
          </a:p>
          <a:p>
            <a:pPr marL="756285" marR="5080" lvl="1" indent="-286385">
              <a:lnSpc>
                <a:spcPts val="3020"/>
              </a:lnSpc>
              <a:spcBef>
                <a:spcPts val="6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dirty="0">
                <a:latin typeface="Trebuchet MS"/>
                <a:cs typeface="Trebuchet MS"/>
              </a:rPr>
              <a:t>Target 7D: By 2020, to have achieved a significant  improvement in the lives of at least 100 million  slum-dwellers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457200"/>
            <a:ext cx="16871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MDGs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219200"/>
            <a:ext cx="9525000" cy="63190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1424940" algn="l"/>
              </a:tabLst>
            </a:pPr>
            <a:r>
              <a:rPr sz="2400" dirty="0">
                <a:latin typeface="Trebuchet MS"/>
                <a:cs typeface="Trebuchet MS"/>
              </a:rPr>
              <a:t>Goal 8:	Develop a global partnership for development</a:t>
            </a:r>
          </a:p>
          <a:p>
            <a:pPr marL="756285" marR="197485" lvl="1" indent="-286385">
              <a:spcBef>
                <a:spcPts val="54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Target 8A: Develop further an open, rule-based, predictable,  non-discriminatory trading and financial system</a:t>
            </a:r>
          </a:p>
          <a:p>
            <a:pPr marL="756285" marR="169545" lvl="1" indent="-286385"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Target 8B: Address the Special Needs of the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Least Developed  Countries</a:t>
            </a:r>
            <a:r>
              <a:rPr sz="240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(LDCs)</a:t>
            </a:r>
          </a:p>
          <a:p>
            <a:pPr marL="756285" marR="5080" lvl="1" indent="-286385"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Target 8C: Address the special needs of landlocked developing  countries and small island developing States</a:t>
            </a:r>
          </a:p>
          <a:p>
            <a:pPr marL="756285" marR="171450" lvl="1" indent="-286385">
              <a:spcBef>
                <a:spcPts val="5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Target 8D: Deal comprehensively with the debt problems of  developing countries through national and international  measures in order to make debt sustainable in the long term</a:t>
            </a:r>
          </a:p>
          <a:p>
            <a:pPr marL="756285" marR="361315" lvl="1" indent="-286385" algn="just">
              <a:spcBef>
                <a:spcPts val="55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Target 8E: In co-operation with pharmaceutical companies,  provide access to affordable, essential drugs in developing  countries</a:t>
            </a:r>
          </a:p>
          <a:p>
            <a:pPr marL="756285" marR="759460" lvl="1" indent="-286385"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400" dirty="0">
                <a:latin typeface="Trebuchet MS"/>
                <a:cs typeface="Trebuchet MS"/>
              </a:rPr>
              <a:t>Target 8F: In co-operation with the private sector, make  available the benefits of new technologies, especially </a:t>
            </a:r>
            <a:r>
              <a:rPr sz="24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rebuchet MS"/>
                <a:cs typeface="Trebuchet MS"/>
              </a:rPr>
              <a:t> information and communications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18963" y="152400"/>
            <a:ext cx="1905637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MDG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3137" y="796226"/>
            <a:ext cx="8684263" cy="417486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Where is Bangladesh now?</a:t>
            </a: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800" dirty="0">
                <a:latin typeface="Arial"/>
                <a:cs typeface="Arial"/>
              </a:rPr>
              <a:t>Achievements</a:t>
            </a:r>
          </a:p>
          <a:p>
            <a:pPr marL="1155700" lvl="2" indent="-228600">
              <a:lnSpc>
                <a:spcPct val="100000"/>
              </a:lnSpc>
              <a:spcBef>
                <a:spcPts val="600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Reducing extreme poverty</a:t>
            </a:r>
          </a:p>
          <a:p>
            <a:pPr marL="1155700" lvl="2" indent="-228600">
              <a:lnSpc>
                <a:spcPct val="100000"/>
              </a:lnSpc>
              <a:spcBef>
                <a:spcPts val="580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Curbing prevalence of underweight children under 5 yrs</a:t>
            </a: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Bringing down under 5 child mortality</a:t>
            </a: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Raising enrolment in primary schools</a:t>
            </a:r>
          </a:p>
          <a:p>
            <a:pPr marL="1155700" marR="131191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Increased ratio of girls to boys in primary and  secondary education</a:t>
            </a:r>
          </a:p>
          <a:p>
            <a:pPr marL="1155700" lvl="2" indent="-228600">
              <a:lnSpc>
                <a:spcPct val="100000"/>
              </a:lnSpc>
              <a:spcBef>
                <a:spcPts val="575"/>
              </a:spcBef>
              <a:buChar char="•"/>
              <a:tabLst>
                <a:tab pos="1155700" algn="l"/>
              </a:tabLst>
            </a:pPr>
            <a:r>
              <a:rPr sz="2400" dirty="0">
                <a:latin typeface="Arial"/>
                <a:cs typeface="Arial"/>
              </a:rPr>
              <a:t>Improved maternal health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1520730" y="5105400"/>
            <a:ext cx="3473450" cy="2382061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94"/>
              </a:spcBef>
              <a:buChar char="•"/>
              <a:tabLst>
                <a:tab pos="354965" algn="l"/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Lagging behind</a:t>
            </a: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Creating jobs</a:t>
            </a: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Preserving ecology</a:t>
            </a: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Ensuring nutrition</a:t>
            </a: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sz="2400" dirty="0">
                <a:latin typeface="Arial"/>
                <a:cs typeface="Arial"/>
              </a:rPr>
              <a:t>Income inequality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0800" y="1219200"/>
            <a:ext cx="55626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/>
              <a:t>What </a:t>
            </a:r>
            <a:r>
              <a:rPr lang="en-US" sz="4800" dirty="0" smtClean="0"/>
              <a:t>is </a:t>
            </a:r>
            <a:r>
              <a:rPr sz="4800" dirty="0" smtClean="0"/>
              <a:t>after </a:t>
            </a:r>
            <a:r>
              <a:rPr sz="4800" dirty="0"/>
              <a:t>MDG?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3733800" cy="474699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</TotalTime>
  <Words>947</Words>
  <Application>Microsoft Office PowerPoint</Application>
  <PresentationFormat>Custom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Trebuchet MS</vt:lpstr>
      <vt:lpstr>Wingdings</vt:lpstr>
      <vt:lpstr>Office Theme</vt:lpstr>
      <vt:lpstr>CE 447   Lesson 2 Goals of Development</vt:lpstr>
      <vt:lpstr>Millennium Development Goals (MDGs)</vt:lpstr>
      <vt:lpstr>MDGs (http://en.wikipedia.org/wiki/Millennium_Development_Goals)</vt:lpstr>
      <vt:lpstr>MDGs</vt:lpstr>
      <vt:lpstr>MDGs</vt:lpstr>
      <vt:lpstr>MDGs</vt:lpstr>
      <vt:lpstr>MDGs</vt:lpstr>
      <vt:lpstr>MDG</vt:lpstr>
      <vt:lpstr>What is after MDG?</vt:lpstr>
      <vt:lpstr>Sustainable Development Goals  (SDGs)</vt:lpstr>
      <vt:lpstr>Sustainable Development Goals (SDGs):</vt:lpstr>
      <vt:lpstr>SDGs</vt:lpstr>
      <vt:lpstr>Sustainable Development Goals (SDGs):  17 Goals, 169 Targets</vt:lpstr>
      <vt:lpstr>SDGs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437: Environmental and  Sustainable Management</dc:title>
  <cp:lastModifiedBy>Windows User</cp:lastModifiedBy>
  <cp:revision>21</cp:revision>
  <dcterms:created xsi:type="dcterms:W3CDTF">2019-06-09T06:41:51Z</dcterms:created>
  <dcterms:modified xsi:type="dcterms:W3CDTF">2020-02-12T07:35:09Z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2015-12-18T00:00:00Z</vt:filetime>
  </property>
  <property fmtid="{D5CDD505-2E9C-101B-9397-08002B2CF9AE}" pid="3" name="Creator">
    <vt:lpwstr>Nitro Pro 9  (9. 5. 1. 5)</vt:lpwstr>
  </property>
  <property fmtid="{D5CDD505-2E9C-101B-9397-08002B2CF9AE}" pid="4" name="LastSaved">
    <vt:filetime>2019-06-09T00:00:00Z</vt:filetime>
  </property>
</Properties>
</file>