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notesMasterIdLst>
    <p:notesMasterId r:id="rId28"/>
  </p:notesMasterIdLst>
  <p:sldIdLst>
    <p:sldId id="352" r:id="rId2"/>
    <p:sldId id="285" r:id="rId3"/>
    <p:sldId id="324" r:id="rId4"/>
    <p:sldId id="321" r:id="rId5"/>
    <p:sldId id="322" r:id="rId6"/>
    <p:sldId id="323" r:id="rId7"/>
    <p:sldId id="286" r:id="rId8"/>
    <p:sldId id="354" r:id="rId9"/>
    <p:sldId id="316" r:id="rId10"/>
    <p:sldId id="355" r:id="rId11"/>
    <p:sldId id="287" r:id="rId12"/>
    <p:sldId id="296" r:id="rId13"/>
    <p:sldId id="297" r:id="rId14"/>
    <p:sldId id="298" r:id="rId15"/>
    <p:sldId id="302" r:id="rId16"/>
    <p:sldId id="299" r:id="rId17"/>
    <p:sldId id="300" r:id="rId18"/>
    <p:sldId id="356" r:id="rId19"/>
    <p:sldId id="301" r:id="rId20"/>
    <p:sldId id="310" r:id="rId21"/>
    <p:sldId id="304" r:id="rId22"/>
    <p:sldId id="303" r:id="rId23"/>
    <p:sldId id="305" r:id="rId24"/>
    <p:sldId id="309" r:id="rId25"/>
    <p:sldId id="307" r:id="rId26"/>
    <p:sldId id="357"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40" autoAdjust="0"/>
    <p:restoredTop sz="94343" autoAdjust="0"/>
  </p:normalViewPr>
  <p:slideViewPr>
    <p:cSldViewPr snapToGrid="0">
      <p:cViewPr varScale="1">
        <p:scale>
          <a:sx n="92" d="100"/>
          <a:sy n="92" d="100"/>
        </p:scale>
        <p:origin x="39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A8F21B6-C9A5-4A3B-B43A-DB57B10FBFE0}" type="datetimeFigureOut">
              <a:rPr lang="en-US" smtClean="0"/>
              <a:pPr/>
              <a:t>2/22/2021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8BDBEE-29A7-46A5-95E1-89185F6312CF}" type="slidenum">
              <a:rPr lang="en-US" smtClean="0"/>
              <a:pPr/>
              <a:t>‹#›</a:t>
            </a:fld>
            <a:endParaRPr lang="en-US"/>
          </a:p>
        </p:txBody>
      </p:sp>
    </p:spTree>
    <p:extLst>
      <p:ext uri="{BB962C8B-B14F-4D97-AF65-F5344CB8AC3E}">
        <p14:creationId xmlns:p14="http://schemas.microsoft.com/office/powerpoint/2010/main" val="40013773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8BDBEE-29A7-46A5-95E1-89185F6312CF}" type="slidenum">
              <a:rPr lang="en-US" smtClean="0"/>
              <a:pPr/>
              <a:t>2</a:t>
            </a:fld>
            <a:endParaRPr lang="en-US"/>
          </a:p>
        </p:txBody>
      </p:sp>
    </p:spTree>
    <p:extLst>
      <p:ext uri="{BB962C8B-B14F-4D97-AF65-F5344CB8AC3E}">
        <p14:creationId xmlns:p14="http://schemas.microsoft.com/office/powerpoint/2010/main" val="26092020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F9B7A554-C184-4E3B-A6ED-581B6891B26D}"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pPr/>
              <a:t>‹#›</a:t>
            </a:fld>
            <a:endParaRPr lang="en-US"/>
          </a:p>
        </p:txBody>
      </p:sp>
    </p:spTree>
    <p:extLst>
      <p:ext uri="{BB962C8B-B14F-4D97-AF65-F5344CB8AC3E}">
        <p14:creationId xmlns:p14="http://schemas.microsoft.com/office/powerpoint/2010/main" val="18939707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7A554-C184-4E3B-A6ED-581B6891B26D}"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pPr/>
              <a:t>‹#›</a:t>
            </a:fld>
            <a:endParaRPr lang="en-US"/>
          </a:p>
        </p:txBody>
      </p:sp>
    </p:spTree>
    <p:extLst>
      <p:ext uri="{BB962C8B-B14F-4D97-AF65-F5344CB8AC3E}">
        <p14:creationId xmlns:p14="http://schemas.microsoft.com/office/powerpoint/2010/main" val="32115709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7A554-C184-4E3B-A6ED-581B6891B26D}"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pPr/>
              <a:t>‹#›</a:t>
            </a:fld>
            <a:endParaRPr lang="en-US"/>
          </a:p>
        </p:txBody>
      </p:sp>
    </p:spTree>
    <p:extLst>
      <p:ext uri="{BB962C8B-B14F-4D97-AF65-F5344CB8AC3E}">
        <p14:creationId xmlns:p14="http://schemas.microsoft.com/office/powerpoint/2010/main" val="25324122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B7A554-C184-4E3B-A6ED-581B6891B26D}"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pPr/>
              <a:t>‹#›</a:t>
            </a:fld>
            <a:endParaRPr lang="en-US"/>
          </a:p>
        </p:txBody>
      </p:sp>
    </p:spTree>
    <p:extLst>
      <p:ext uri="{BB962C8B-B14F-4D97-AF65-F5344CB8AC3E}">
        <p14:creationId xmlns:p14="http://schemas.microsoft.com/office/powerpoint/2010/main" val="5360323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9B7A554-C184-4E3B-A6ED-581B6891B26D}" type="datetimeFigureOut">
              <a:rPr lang="en-US" smtClean="0"/>
              <a:pPr/>
              <a:t>2/22/2021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BE555D0-5F74-401A-8FD9-A9ED43CB8D11}" type="slidenum">
              <a:rPr lang="en-US" smtClean="0"/>
              <a:pPr/>
              <a:t>‹#›</a:t>
            </a:fld>
            <a:endParaRPr lang="en-US"/>
          </a:p>
        </p:txBody>
      </p:sp>
    </p:spTree>
    <p:extLst>
      <p:ext uri="{BB962C8B-B14F-4D97-AF65-F5344CB8AC3E}">
        <p14:creationId xmlns:p14="http://schemas.microsoft.com/office/powerpoint/2010/main" val="32208541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9B7A554-C184-4E3B-A6ED-581B6891B26D}"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55D0-5F74-401A-8FD9-A9ED43CB8D11}" type="slidenum">
              <a:rPr lang="en-US" smtClean="0"/>
              <a:pPr/>
              <a:t>‹#›</a:t>
            </a:fld>
            <a:endParaRPr lang="en-US"/>
          </a:p>
        </p:txBody>
      </p:sp>
    </p:spTree>
    <p:extLst>
      <p:ext uri="{BB962C8B-B14F-4D97-AF65-F5344CB8AC3E}">
        <p14:creationId xmlns:p14="http://schemas.microsoft.com/office/powerpoint/2010/main" val="17010600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9B7A554-C184-4E3B-A6ED-581B6891B26D}" type="datetimeFigureOut">
              <a:rPr lang="en-US" smtClean="0"/>
              <a:pPr/>
              <a:t>2/22/2021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BE555D0-5F74-401A-8FD9-A9ED43CB8D11}" type="slidenum">
              <a:rPr lang="en-US" smtClean="0"/>
              <a:pPr/>
              <a:t>‹#›</a:t>
            </a:fld>
            <a:endParaRPr lang="en-US"/>
          </a:p>
        </p:txBody>
      </p:sp>
    </p:spTree>
    <p:extLst>
      <p:ext uri="{BB962C8B-B14F-4D97-AF65-F5344CB8AC3E}">
        <p14:creationId xmlns:p14="http://schemas.microsoft.com/office/powerpoint/2010/main" val="28072604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9B7A554-C184-4E3B-A6ED-581B6891B26D}" type="datetimeFigureOut">
              <a:rPr lang="en-US" smtClean="0"/>
              <a:pPr/>
              <a:t>2/22/2021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BE555D0-5F74-401A-8FD9-A9ED43CB8D11}" type="slidenum">
              <a:rPr lang="en-US" smtClean="0"/>
              <a:pPr/>
              <a:t>‹#›</a:t>
            </a:fld>
            <a:endParaRPr lang="en-US"/>
          </a:p>
        </p:txBody>
      </p:sp>
    </p:spTree>
    <p:extLst>
      <p:ext uri="{BB962C8B-B14F-4D97-AF65-F5344CB8AC3E}">
        <p14:creationId xmlns:p14="http://schemas.microsoft.com/office/powerpoint/2010/main" val="2705845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9B7A554-C184-4E3B-A6ED-581B6891B26D}" type="datetimeFigureOut">
              <a:rPr lang="en-US" smtClean="0"/>
              <a:pPr/>
              <a:t>2/22/2021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BE555D0-5F74-401A-8FD9-A9ED43CB8D11}" type="slidenum">
              <a:rPr lang="en-US" smtClean="0"/>
              <a:pPr/>
              <a:t>‹#›</a:t>
            </a:fld>
            <a:endParaRPr lang="en-US"/>
          </a:p>
        </p:txBody>
      </p:sp>
    </p:spTree>
    <p:extLst>
      <p:ext uri="{BB962C8B-B14F-4D97-AF65-F5344CB8AC3E}">
        <p14:creationId xmlns:p14="http://schemas.microsoft.com/office/powerpoint/2010/main" val="22610106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B7A554-C184-4E3B-A6ED-581B6891B26D}"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55D0-5F74-401A-8FD9-A9ED43CB8D11}" type="slidenum">
              <a:rPr lang="en-US" smtClean="0"/>
              <a:pPr/>
              <a:t>‹#›</a:t>
            </a:fld>
            <a:endParaRPr lang="en-US"/>
          </a:p>
        </p:txBody>
      </p:sp>
    </p:spTree>
    <p:extLst>
      <p:ext uri="{BB962C8B-B14F-4D97-AF65-F5344CB8AC3E}">
        <p14:creationId xmlns:p14="http://schemas.microsoft.com/office/powerpoint/2010/main" val="34693103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9B7A554-C184-4E3B-A6ED-581B6891B26D}" type="datetimeFigureOut">
              <a:rPr lang="en-US" smtClean="0"/>
              <a:pPr/>
              <a:t>2/22/2021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BE555D0-5F74-401A-8FD9-A9ED43CB8D11}" type="slidenum">
              <a:rPr lang="en-US" smtClean="0"/>
              <a:pPr/>
              <a:t>‹#›</a:t>
            </a:fld>
            <a:endParaRPr lang="en-US"/>
          </a:p>
        </p:txBody>
      </p:sp>
    </p:spTree>
    <p:extLst>
      <p:ext uri="{BB962C8B-B14F-4D97-AF65-F5344CB8AC3E}">
        <p14:creationId xmlns:p14="http://schemas.microsoft.com/office/powerpoint/2010/main" val="24339944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9B7A554-C184-4E3B-A6ED-581B6891B26D}" type="datetimeFigureOut">
              <a:rPr lang="en-US" smtClean="0"/>
              <a:pPr/>
              <a:t>2/22/2021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BE555D0-5F74-401A-8FD9-A9ED43CB8D11}" type="slidenum">
              <a:rPr lang="en-US" smtClean="0"/>
              <a:pPr/>
              <a:t>‹#›</a:t>
            </a:fld>
            <a:endParaRPr lang="en-US"/>
          </a:p>
        </p:txBody>
      </p:sp>
    </p:spTree>
    <p:extLst>
      <p:ext uri="{BB962C8B-B14F-4D97-AF65-F5344CB8AC3E}">
        <p14:creationId xmlns:p14="http://schemas.microsoft.com/office/powerpoint/2010/main" val="231201624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7200" dirty="0" smtClean="0">
                <a:latin typeface="Times New Roman" panose="02020603050405020304" pitchFamily="18" charset="0"/>
                <a:cs typeface="Times New Roman" panose="02020603050405020304" pitchFamily="18" charset="0"/>
              </a:rPr>
              <a:t>Terms and Definition</a:t>
            </a:r>
            <a:endParaRPr lang="en-US" sz="7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0229776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a:latin typeface="Times New Roman" panose="02020603050405020304" pitchFamily="18" charset="0"/>
                <a:cs typeface="Times New Roman" panose="02020603050405020304" pitchFamily="18" charset="0"/>
              </a:rPr>
              <a:t>Effects of Inflation: </a:t>
            </a:r>
            <a:br>
              <a:rPr lang="en-US" sz="5000" dirty="0">
                <a:latin typeface="Times New Roman" panose="02020603050405020304" pitchFamily="18" charset="0"/>
                <a:cs typeface="Times New Roman" panose="02020603050405020304" pitchFamily="18" charset="0"/>
              </a:rPr>
            </a:br>
            <a:endParaRPr lang="en-US" sz="5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76001"/>
            <a:ext cx="10515600" cy="4351338"/>
          </a:xfrm>
        </p:spPr>
        <p:txBody>
          <a:bodyPr>
            <a:noAutofit/>
          </a:bodyPr>
          <a:lstStyle/>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In </a:t>
            </a:r>
            <a:r>
              <a:rPr lang="en-US" dirty="0">
                <a:latin typeface="Times New Roman" panose="02020603050405020304" pitchFamily="18" charset="0"/>
                <a:cs typeface="Times New Roman" panose="02020603050405020304" pitchFamily="18" charset="0"/>
              </a:rPr>
              <a:t>assumed </a:t>
            </a:r>
            <a:r>
              <a:rPr lang="en-US" b="1" dirty="0">
                <a:latin typeface="Times New Roman" panose="02020603050405020304" pitchFamily="18" charset="0"/>
                <a:cs typeface="Times New Roman" panose="02020603050405020304" pitchFamily="18" charset="0"/>
              </a:rPr>
              <a:t>manageable level of inflation</a:t>
            </a:r>
            <a:r>
              <a:rPr lang="en-US" dirty="0">
                <a:latin typeface="Times New Roman" panose="02020603050405020304" pitchFamily="18" charset="0"/>
                <a:cs typeface="Times New Roman" panose="02020603050405020304" pitchFamily="18" charset="0"/>
              </a:rPr>
              <a:t>, businesses that sell goods and services can benefit as well. A healthy amount of inflation is said to increase and incentivize spending more.</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An unhealthy</a:t>
            </a:r>
            <a:r>
              <a:rPr lang="en-US" b="1" dirty="0">
                <a:latin typeface="Times New Roman" panose="02020603050405020304" pitchFamily="18" charset="0"/>
                <a:cs typeface="Times New Roman" panose="02020603050405020304" pitchFamily="18" charset="0"/>
              </a:rPr>
              <a:t>, unmanageable level</a:t>
            </a:r>
            <a:r>
              <a:rPr lang="en-US" dirty="0">
                <a:latin typeface="Times New Roman" panose="02020603050405020304" pitchFamily="18" charset="0"/>
                <a:cs typeface="Times New Roman" panose="02020603050405020304" pitchFamily="18" charset="0"/>
              </a:rPr>
              <a:t>, however, is disastrous for nearly everyone.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inflation spirals out of control, people lose faith in their currency.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Financial </a:t>
            </a:r>
            <a:r>
              <a:rPr lang="en-US" dirty="0">
                <a:latin typeface="Times New Roman" panose="02020603050405020304" pitchFamily="18" charset="0"/>
                <a:cs typeface="Times New Roman" panose="02020603050405020304" pitchFamily="18" charset="0"/>
              </a:rPr>
              <a:t>institutions suffer as people pull their money out of them. </a:t>
            </a:r>
            <a:endParaRPr lang="en-US" dirty="0" smtClean="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Businesses </a:t>
            </a:r>
            <a:r>
              <a:rPr lang="en-US" dirty="0">
                <a:latin typeface="Times New Roman" panose="02020603050405020304" pitchFamily="18" charset="0"/>
                <a:cs typeface="Times New Roman" panose="02020603050405020304" pitchFamily="18" charset="0"/>
              </a:rPr>
              <a:t>suffer as their goods become too expensive for most people.</a:t>
            </a:r>
          </a:p>
          <a:p>
            <a:pPr algn="just">
              <a:buFont typeface="Wingdings" panose="05000000000000000000" pitchFamily="2" charset="2"/>
              <a:buChar char="ü"/>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754696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74564" y="92527"/>
            <a:ext cx="10515600" cy="1325563"/>
          </a:xfrm>
        </p:spPr>
        <p:txBody>
          <a:bodyPr/>
          <a:lstStyle/>
          <a:p>
            <a:pPr algn="ctr"/>
            <a:r>
              <a:rPr lang="en-US" dirty="0">
                <a:latin typeface="Times New Roman" panose="02020603050405020304" pitchFamily="18" charset="0"/>
                <a:cs typeface="Times New Roman" panose="02020603050405020304" pitchFamily="18" charset="0"/>
              </a:rPr>
              <a:t>Inflation</a:t>
            </a:r>
          </a:p>
        </p:txBody>
      </p:sp>
      <p:sp>
        <p:nvSpPr>
          <p:cNvPr id="3" name="Content Placeholder 2"/>
          <p:cNvSpPr>
            <a:spLocks noGrp="1"/>
          </p:cNvSpPr>
          <p:nvPr>
            <p:ph idx="1"/>
          </p:nvPr>
        </p:nvSpPr>
        <p:spPr>
          <a:xfrm>
            <a:off x="677333" y="1558977"/>
            <a:ext cx="10910063" cy="4482385"/>
          </a:xfrm>
        </p:spPr>
        <p:txBody>
          <a:bodyPr/>
          <a:lstStyle/>
          <a:p>
            <a:pPr marL="0" indent="0">
              <a:buNone/>
            </a:pPr>
            <a:r>
              <a:rPr lang="en-US" dirty="0" smtClean="0">
                <a:latin typeface="Times New Roman" panose="02020603050405020304" pitchFamily="18" charset="0"/>
                <a:cs typeface="Times New Roman" panose="02020603050405020304" pitchFamily="18" charset="0"/>
              </a:rPr>
              <a:t>Example</a:t>
            </a:r>
            <a:r>
              <a:rPr lang="en-US" dirty="0">
                <a:latin typeface="Times New Roman" panose="02020603050405020304" pitchFamily="18" charset="0"/>
                <a:cs typeface="Times New Roman" panose="02020603050405020304" pitchFamily="18" charset="0"/>
              </a:rPr>
              <a:t>: Bangladesh Inflation Rate (CPI) </a:t>
            </a:r>
          </a:p>
        </p:txBody>
      </p:sp>
      <p:pic>
        <p:nvPicPr>
          <p:cNvPr id="6" name="Picture 5"/>
          <p:cNvPicPr>
            <a:picLocks noChangeAspect="1"/>
          </p:cNvPicPr>
          <p:nvPr/>
        </p:nvPicPr>
        <p:blipFill>
          <a:blip r:embed="rId2"/>
          <a:stretch>
            <a:fillRect/>
          </a:stretch>
        </p:blipFill>
        <p:spPr>
          <a:xfrm>
            <a:off x="6119849" y="3656064"/>
            <a:ext cx="5581613" cy="2734345"/>
          </a:xfrm>
          <a:prstGeom prst="rect">
            <a:avLst/>
          </a:prstGeom>
        </p:spPr>
      </p:pic>
      <p:pic>
        <p:nvPicPr>
          <p:cNvPr id="7" name="Picture 6"/>
          <p:cNvPicPr>
            <a:picLocks noChangeAspect="1"/>
          </p:cNvPicPr>
          <p:nvPr/>
        </p:nvPicPr>
        <p:blipFill>
          <a:blip r:embed="rId3"/>
          <a:stretch>
            <a:fillRect/>
          </a:stretch>
        </p:blipFill>
        <p:spPr>
          <a:xfrm>
            <a:off x="563267" y="2267474"/>
            <a:ext cx="5191125" cy="3914775"/>
          </a:xfrm>
          <a:prstGeom prst="rect">
            <a:avLst/>
          </a:prstGeom>
        </p:spPr>
      </p:pic>
    </p:spTree>
    <p:extLst>
      <p:ext uri="{BB962C8B-B14F-4D97-AF65-F5344CB8AC3E}">
        <p14:creationId xmlns:p14="http://schemas.microsoft.com/office/powerpoint/2010/main" val="12342290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479" y="192741"/>
            <a:ext cx="8596668" cy="784485"/>
          </a:xfrm>
        </p:spPr>
        <p:txBody>
          <a:bodyPr/>
          <a:lstStyle/>
          <a:p>
            <a:pPr algn="ctr"/>
            <a:r>
              <a:rPr lang="en-US" dirty="0">
                <a:latin typeface="Times New Roman" panose="02020603050405020304" pitchFamily="18" charset="0"/>
                <a:cs typeface="Times New Roman" panose="02020603050405020304" pitchFamily="18" charset="0"/>
              </a:rPr>
              <a:t>Gross Domestic Product (GDP)</a:t>
            </a:r>
          </a:p>
        </p:txBody>
      </p:sp>
      <p:sp>
        <p:nvSpPr>
          <p:cNvPr id="3" name="Content Placeholder 2"/>
          <p:cNvSpPr>
            <a:spLocks noGrp="1"/>
          </p:cNvSpPr>
          <p:nvPr>
            <p:ph idx="1"/>
          </p:nvPr>
        </p:nvSpPr>
        <p:spPr>
          <a:xfrm>
            <a:off x="717675" y="1288128"/>
            <a:ext cx="11075395" cy="4951306"/>
          </a:xfrm>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Definition: </a:t>
            </a:r>
            <a:r>
              <a:rPr lang="en-US" dirty="0">
                <a:latin typeface="Times New Roman" panose="02020603050405020304" pitchFamily="18" charset="0"/>
                <a:cs typeface="Times New Roman" panose="02020603050405020304" pitchFamily="18" charset="0"/>
              </a:rPr>
              <a:t>Gross domestic product (GDP) is the monetary(financial) value of all the </a:t>
            </a:r>
            <a:r>
              <a:rPr lang="en-US" b="1" dirty="0">
                <a:latin typeface="Times New Roman" panose="02020603050405020304" pitchFamily="18" charset="0"/>
                <a:cs typeface="Times New Roman" panose="02020603050405020304" pitchFamily="18" charset="0"/>
              </a:rPr>
              <a:t>finished goods and services </a:t>
            </a:r>
            <a:r>
              <a:rPr lang="en-US" dirty="0">
                <a:latin typeface="Times New Roman" panose="02020603050405020304" pitchFamily="18" charset="0"/>
                <a:cs typeface="Times New Roman" panose="02020603050405020304" pitchFamily="18" charset="0"/>
              </a:rPr>
              <a:t>produced within a country's borders in a </a:t>
            </a:r>
            <a:r>
              <a:rPr lang="en-US" b="1" dirty="0">
                <a:latin typeface="Times New Roman" panose="02020603050405020304" pitchFamily="18" charset="0"/>
                <a:cs typeface="Times New Roman" panose="02020603050405020304" pitchFamily="18" charset="0"/>
              </a:rPr>
              <a:t>specific time period</a:t>
            </a:r>
            <a:r>
              <a:rPr lang="en-US" dirty="0">
                <a:latin typeface="Times New Roman" panose="02020603050405020304" pitchFamily="18" charset="0"/>
                <a:cs typeface="Times New Roman" panose="02020603050405020304" pitchFamily="18" charset="0"/>
              </a:rPr>
              <a:t>. </a:t>
            </a:r>
            <a:endParaRPr lang="en-US" dirty="0" smtClean="0">
              <a:latin typeface="Times New Roman" panose="02020603050405020304" pitchFamily="18" charset="0"/>
              <a:cs typeface="Times New Roman" panose="02020603050405020304" pitchFamily="18" charset="0"/>
            </a:endParaRPr>
          </a:p>
          <a:p>
            <a:pPr marL="0" indent="0" algn="just">
              <a:buNone/>
            </a:pPr>
            <a:endParaRPr lang="en-US" dirty="0">
              <a:latin typeface="Times New Roman" panose="02020603050405020304" pitchFamily="18" charset="0"/>
              <a:cs typeface="Times New Roman" panose="02020603050405020304" pitchFamily="18" charset="0"/>
            </a:endParaRP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GDP is usually calculated </a:t>
            </a:r>
            <a:r>
              <a:rPr lang="en-US" b="1" dirty="0">
                <a:latin typeface="Times New Roman" panose="02020603050405020304" pitchFamily="18" charset="0"/>
                <a:cs typeface="Times New Roman" panose="02020603050405020304" pitchFamily="18" charset="0"/>
              </a:rPr>
              <a:t>annually </a:t>
            </a:r>
            <a:r>
              <a:rPr lang="en-US" dirty="0">
                <a:latin typeface="Times New Roman" panose="02020603050405020304" pitchFamily="18" charset="0"/>
                <a:cs typeface="Times New Roman" panose="02020603050405020304" pitchFamily="18" charset="0"/>
              </a:rPr>
              <a:t>but it can be calculated on a </a:t>
            </a:r>
            <a:r>
              <a:rPr lang="en-US" b="1" dirty="0">
                <a:latin typeface="Times New Roman" panose="02020603050405020304" pitchFamily="18" charset="0"/>
                <a:cs typeface="Times New Roman" panose="02020603050405020304" pitchFamily="18" charset="0"/>
              </a:rPr>
              <a:t>quarterly basis </a:t>
            </a:r>
            <a:r>
              <a:rPr lang="en-US" dirty="0">
                <a:latin typeface="Times New Roman" panose="02020603050405020304" pitchFamily="18" charset="0"/>
                <a:cs typeface="Times New Roman" panose="02020603050405020304" pitchFamily="18" charset="0"/>
              </a:rPr>
              <a:t>as well.</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 GDP includes all private and public consumption, government outlays, investments, private inventories, paid-in construction costs and the foreign balance of trade ( exports are added, imports are subtracted). </a:t>
            </a:r>
          </a:p>
          <a:p>
            <a:pPr algn="just">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GDP is a broad measurement of a nation’s overall economic activity.</a:t>
            </a:r>
          </a:p>
          <a:p>
            <a:pPr algn="just">
              <a:buFont typeface="Wingdings" panose="05000000000000000000" pitchFamily="2" charset="2"/>
              <a:buChar char="ü"/>
            </a:pPr>
            <a:r>
              <a:rPr lang="en-US" b="1" dirty="0">
                <a:latin typeface="Times New Roman" panose="02020603050405020304" pitchFamily="18" charset="0"/>
                <a:cs typeface="Times New Roman" panose="02020603050405020304" pitchFamily="18" charset="0"/>
              </a:rPr>
              <a:t>Textile sector </a:t>
            </a:r>
            <a:r>
              <a:rPr lang="en-US" dirty="0">
                <a:latin typeface="Times New Roman" panose="02020603050405020304" pitchFamily="18" charset="0"/>
                <a:cs typeface="Times New Roman" panose="02020603050405020304" pitchFamily="18" charset="0"/>
              </a:rPr>
              <a:t>contributes more than </a:t>
            </a:r>
            <a:r>
              <a:rPr lang="en-US" b="1" dirty="0">
                <a:latin typeface="Times New Roman" panose="02020603050405020304" pitchFamily="18" charset="0"/>
                <a:cs typeface="Times New Roman" panose="02020603050405020304" pitchFamily="18" charset="0"/>
              </a:rPr>
              <a:t>12%</a:t>
            </a:r>
            <a:r>
              <a:rPr lang="en-US" dirty="0">
                <a:latin typeface="Times New Roman" panose="02020603050405020304" pitchFamily="18" charset="0"/>
                <a:cs typeface="Times New Roman" panose="02020603050405020304" pitchFamily="18" charset="0"/>
              </a:rPr>
              <a:t> in GDP of Bangladesh</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12056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666750"/>
          </a:xfrm>
        </p:spPr>
        <p:txBody>
          <a:bodyPr>
            <a:noAutofit/>
          </a:bodyPr>
          <a:lstStyle/>
          <a:p>
            <a:r>
              <a:rPr lang="en-US" dirty="0">
                <a:latin typeface="Times New Roman" panose="02020603050405020304" pitchFamily="18" charset="0"/>
                <a:cs typeface="Times New Roman" panose="02020603050405020304" pitchFamily="18" charset="0"/>
              </a:rPr>
              <a:t>How to Determine </a:t>
            </a:r>
            <a:r>
              <a:rPr lang="en-US" dirty="0" smtClean="0">
                <a:latin typeface="Times New Roman" panose="02020603050405020304" pitchFamily="18" charset="0"/>
                <a:cs typeface="Times New Roman" panose="02020603050405020304" pitchFamily="18" charset="0"/>
              </a:rPr>
              <a:t>GDP?</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590249" y="1529444"/>
            <a:ext cx="11021180" cy="4555462"/>
          </a:xfrm>
        </p:spPr>
        <p:txBody>
          <a:bodyPr/>
          <a:lstStyle/>
          <a:p>
            <a:pPr marL="0" indent="0">
              <a:buNone/>
            </a:pPr>
            <a:r>
              <a:rPr lang="en-US" sz="3600" dirty="0" smtClean="0">
                <a:latin typeface="Times New Roman" panose="02020603050405020304" pitchFamily="18" charset="0"/>
                <a:cs typeface="Times New Roman" panose="02020603050405020304" pitchFamily="18" charset="0"/>
              </a:rPr>
              <a:t>There are three primary methods by which GDP can be determined. </a:t>
            </a:r>
          </a:p>
          <a:p>
            <a:pPr marL="0" indent="0">
              <a:buNone/>
            </a:pPr>
            <a:endParaRPr lang="en-US" sz="3600" dirty="0" smtClean="0">
              <a:latin typeface="Times New Roman" panose="02020603050405020304" pitchFamily="18" charset="0"/>
              <a:cs typeface="Times New Roman" panose="02020603050405020304" pitchFamily="18" charset="0"/>
            </a:endParaRPr>
          </a:p>
          <a:p>
            <a:pPr marL="914400" lvl="1" indent="-457200">
              <a:buFont typeface="+mj-lt"/>
              <a:buAutoNum type="arabicPeriod"/>
            </a:pPr>
            <a:r>
              <a:rPr lang="en-US" sz="3600" dirty="0" smtClean="0">
                <a:latin typeface="Times New Roman" panose="02020603050405020304" pitchFamily="18" charset="0"/>
                <a:cs typeface="Times New Roman" panose="02020603050405020304" pitchFamily="18" charset="0"/>
              </a:rPr>
              <a:t>The expenditure approach, </a:t>
            </a:r>
          </a:p>
          <a:p>
            <a:pPr marL="914400" lvl="1" indent="-457200">
              <a:buFont typeface="+mj-lt"/>
              <a:buAutoNum type="arabicPeriod"/>
            </a:pPr>
            <a:r>
              <a:rPr lang="en-US" sz="3600" dirty="0" smtClean="0">
                <a:latin typeface="Times New Roman" panose="02020603050405020304" pitchFamily="18" charset="0"/>
                <a:cs typeface="Times New Roman" panose="02020603050405020304" pitchFamily="18" charset="0"/>
              </a:rPr>
              <a:t>The output or value added or production approach  </a:t>
            </a:r>
          </a:p>
          <a:p>
            <a:pPr marL="914400" lvl="1" indent="-457200">
              <a:buFont typeface="+mj-lt"/>
              <a:buAutoNum type="arabicPeriod"/>
            </a:pPr>
            <a:r>
              <a:rPr lang="en-US" sz="3600" dirty="0" smtClean="0">
                <a:latin typeface="Times New Roman" panose="02020603050405020304" pitchFamily="18" charset="0"/>
                <a:cs typeface="Times New Roman" panose="02020603050405020304" pitchFamily="18" charset="0"/>
              </a:rPr>
              <a:t>The income approach</a:t>
            </a:r>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6990804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to Determine </a:t>
            </a:r>
            <a:r>
              <a:rPr lang="en-US" dirty="0" smtClean="0">
                <a:latin typeface="Times New Roman" panose="02020603050405020304" pitchFamily="18" charset="0"/>
                <a:cs typeface="Times New Roman" panose="02020603050405020304" pitchFamily="18" charset="0"/>
              </a:rPr>
              <a:t>GDP?</a:t>
            </a: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55706" y="1690688"/>
            <a:ext cx="10508765" cy="5059736"/>
          </a:xfrm>
        </p:spPr>
        <p:txBody>
          <a:bodyPr>
            <a:noAutofit/>
          </a:bodyPr>
          <a:lstStyle/>
          <a:p>
            <a:pPr marL="457200" lvl="1" indent="0">
              <a:buNone/>
            </a:pPr>
            <a:r>
              <a:rPr lang="en-US" sz="2800" b="1" i="1" u="sng" dirty="0" smtClean="0">
                <a:latin typeface="Times New Roman" panose="02020603050405020304" pitchFamily="18" charset="0"/>
                <a:cs typeface="Times New Roman" panose="02020603050405020304" pitchFamily="18" charset="0"/>
              </a:rPr>
              <a:t>The </a:t>
            </a:r>
            <a:r>
              <a:rPr lang="en-US" sz="2800" b="1" i="1" u="sng" dirty="0">
                <a:latin typeface="Times New Roman" panose="02020603050405020304" pitchFamily="18" charset="0"/>
                <a:cs typeface="Times New Roman" panose="02020603050405020304" pitchFamily="18" charset="0"/>
              </a:rPr>
              <a:t>expenditure approach:  </a:t>
            </a:r>
          </a:p>
          <a:p>
            <a:pPr marL="0" indent="0" algn="just">
              <a:buNone/>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expenditure approach </a:t>
            </a:r>
            <a:r>
              <a:rPr lang="en-US" dirty="0">
                <a:latin typeface="Times New Roman" panose="02020603050405020304" pitchFamily="18" charset="0"/>
                <a:cs typeface="Times New Roman" panose="02020603050405020304" pitchFamily="18" charset="0"/>
              </a:rPr>
              <a:t>or</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spending approach</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which is the most common method, calculates the monies spent by the different groups that participate in the economy. </a:t>
            </a:r>
          </a:p>
          <a:p>
            <a:pPr marL="0" indent="0" algn="just">
              <a:buNone/>
            </a:pPr>
            <a:r>
              <a:rPr lang="en-US" dirty="0">
                <a:latin typeface="Times New Roman" panose="02020603050405020304" pitchFamily="18" charset="0"/>
                <a:cs typeface="Times New Roman" panose="02020603050405020304" pitchFamily="18" charset="0"/>
              </a:rPr>
              <a:t>For example, the activities those contribute to the GDP of a country are</a:t>
            </a:r>
          </a:p>
          <a:p>
            <a:pPr lvl="1"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Consumers spend money to buy various goods and services </a:t>
            </a:r>
          </a:p>
          <a:p>
            <a:pPr lvl="1"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Businesses spend money as they invest in their business activities (e.g. buying machinery)</a:t>
            </a:r>
          </a:p>
          <a:p>
            <a:pPr lvl="1"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Governments spend money. </a:t>
            </a:r>
          </a:p>
          <a:p>
            <a:pPr lvl="1" algn="just">
              <a:buFont typeface="Wingdings" panose="05000000000000000000" pitchFamily="2" charset="2"/>
              <a:buChar char="§"/>
            </a:pPr>
            <a:r>
              <a:rPr lang="en-US" sz="2800" dirty="0">
                <a:latin typeface="Times New Roman" panose="02020603050405020304" pitchFamily="18" charset="0"/>
                <a:cs typeface="Times New Roman" panose="02020603050405020304" pitchFamily="18" charset="0"/>
              </a:rPr>
              <a:t>Country’s net spending on exports and imports. </a:t>
            </a:r>
          </a:p>
        </p:txBody>
      </p:sp>
    </p:spTree>
    <p:extLst>
      <p:ext uri="{BB962C8B-B14F-4D97-AF65-F5344CB8AC3E}">
        <p14:creationId xmlns:p14="http://schemas.microsoft.com/office/powerpoint/2010/main" val="17153641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7938" y="331076"/>
            <a:ext cx="5464297" cy="6338665"/>
          </a:xfrm>
        </p:spPr>
        <p:txBody>
          <a:bodyPr>
            <a:normAutofit fontScale="92500" lnSpcReduction="10000"/>
          </a:bodyPr>
          <a:lstStyle/>
          <a:p>
            <a:endParaRPr lang="en-US" dirty="0"/>
          </a:p>
          <a:p>
            <a:pPr marL="0" indent="0">
              <a:buNone/>
            </a:pPr>
            <a:endParaRPr lang="en-US" dirty="0"/>
          </a:p>
          <a:p>
            <a:pPr marL="0" indent="0" algn="just">
              <a:buNone/>
            </a:pP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country's gross domestic product can be calculated using the following formula: </a:t>
            </a:r>
            <a:r>
              <a:rPr lang="en-US" b="1" dirty="0">
                <a:solidFill>
                  <a:srgbClr val="FF0000"/>
                </a:solidFill>
                <a:latin typeface="Times New Roman" panose="02020603050405020304" pitchFamily="18" charset="0"/>
                <a:cs typeface="Times New Roman" panose="02020603050405020304" pitchFamily="18" charset="0"/>
              </a:rPr>
              <a:t>GDP = C + G + I + NX. </a:t>
            </a:r>
          </a:p>
          <a:p>
            <a:pPr lvl="1" algn="just"/>
            <a:r>
              <a:rPr lang="en-US" sz="2800" dirty="0">
                <a:latin typeface="Times New Roman" panose="02020603050405020304" pitchFamily="18" charset="0"/>
                <a:cs typeface="Times New Roman" panose="02020603050405020304" pitchFamily="18" charset="0"/>
              </a:rPr>
              <a:t>C is equal to all private consumption, or consumer spending, in a nation's economy, </a:t>
            </a:r>
          </a:p>
          <a:p>
            <a:pPr lvl="1" algn="just"/>
            <a:r>
              <a:rPr lang="en-US" sz="2800" dirty="0">
                <a:latin typeface="Times New Roman" panose="02020603050405020304" pitchFamily="18" charset="0"/>
                <a:cs typeface="Times New Roman" panose="02020603050405020304" pitchFamily="18" charset="0"/>
              </a:rPr>
              <a:t>G is the sum of government spending, </a:t>
            </a:r>
          </a:p>
          <a:p>
            <a:pPr lvl="1" algn="just"/>
            <a:r>
              <a:rPr lang="en-US" sz="2800" dirty="0">
                <a:latin typeface="Times New Roman" panose="02020603050405020304" pitchFamily="18" charset="0"/>
                <a:cs typeface="Times New Roman" panose="02020603050405020304" pitchFamily="18" charset="0"/>
              </a:rPr>
              <a:t>I is the sum of all the country's investment, including businesses capital expenditures and </a:t>
            </a:r>
          </a:p>
          <a:p>
            <a:pPr lvl="1" algn="just"/>
            <a:r>
              <a:rPr lang="en-US" sz="2800" dirty="0">
                <a:latin typeface="Times New Roman" panose="02020603050405020304" pitchFamily="18" charset="0"/>
                <a:cs typeface="Times New Roman" panose="02020603050405020304" pitchFamily="18" charset="0"/>
              </a:rPr>
              <a:t>NX is the nation's total net exports, calculated as total exports minus total imports (NX = Exports - Imports).</a:t>
            </a:r>
          </a:p>
        </p:txBody>
      </p:sp>
      <p:pic>
        <p:nvPicPr>
          <p:cNvPr id="4" name="Picture 3"/>
          <p:cNvPicPr>
            <a:picLocks noChangeAspect="1"/>
          </p:cNvPicPr>
          <p:nvPr/>
        </p:nvPicPr>
        <p:blipFill>
          <a:blip r:embed="rId2"/>
          <a:stretch>
            <a:fillRect/>
          </a:stretch>
        </p:blipFill>
        <p:spPr>
          <a:xfrm>
            <a:off x="6001407" y="1185042"/>
            <a:ext cx="5822731" cy="4238297"/>
          </a:xfrm>
          <a:prstGeom prst="rect">
            <a:avLst/>
          </a:prstGeom>
        </p:spPr>
      </p:pic>
    </p:spTree>
    <p:extLst>
      <p:ext uri="{BB962C8B-B14F-4D97-AF65-F5344CB8AC3E}">
        <p14:creationId xmlns:p14="http://schemas.microsoft.com/office/powerpoint/2010/main" val="408277429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to Determine GDP</a:t>
            </a:r>
          </a:p>
        </p:txBody>
      </p:sp>
      <p:sp>
        <p:nvSpPr>
          <p:cNvPr id="3" name="Content Placeholder 2"/>
          <p:cNvSpPr>
            <a:spLocks noGrp="1"/>
          </p:cNvSpPr>
          <p:nvPr>
            <p:ph idx="1"/>
          </p:nvPr>
        </p:nvSpPr>
        <p:spPr/>
        <p:txBody>
          <a:bodyPr/>
          <a:lstStyle/>
          <a:p>
            <a:pPr marL="457200" lvl="1" indent="0" algn="just">
              <a:buNone/>
            </a:pPr>
            <a:r>
              <a:rPr lang="en-US" sz="3000" b="1" u="sng" dirty="0">
                <a:latin typeface="Times New Roman" panose="02020603050405020304" pitchFamily="18" charset="0"/>
                <a:cs typeface="Times New Roman" panose="02020603050405020304" pitchFamily="18" charset="0"/>
              </a:rPr>
              <a:t>T</a:t>
            </a:r>
            <a:r>
              <a:rPr lang="en-US" sz="3000" b="1" u="sng" dirty="0" smtClean="0">
                <a:latin typeface="Times New Roman" panose="02020603050405020304" pitchFamily="18" charset="0"/>
                <a:cs typeface="Times New Roman" panose="02020603050405020304" pitchFamily="18" charset="0"/>
              </a:rPr>
              <a:t>he </a:t>
            </a:r>
            <a:r>
              <a:rPr lang="en-US" sz="3000" b="1" u="sng" dirty="0">
                <a:latin typeface="Times New Roman" panose="02020603050405020304" pitchFamily="18" charset="0"/>
                <a:cs typeface="Times New Roman" panose="02020603050405020304" pitchFamily="18" charset="0"/>
              </a:rPr>
              <a:t>output or value added or production approach:</a:t>
            </a:r>
          </a:p>
          <a:p>
            <a:pPr marL="0" indent="0" algn="just">
              <a:buNone/>
            </a:pPr>
            <a:r>
              <a:rPr lang="en-US" sz="3000" dirty="0">
                <a:latin typeface="Times New Roman" panose="02020603050405020304" pitchFamily="18" charset="0"/>
                <a:cs typeface="Times New Roman" panose="02020603050405020304" pitchFamily="18" charset="0"/>
              </a:rPr>
              <a:t>	The </a:t>
            </a:r>
            <a:r>
              <a:rPr lang="en-US" sz="3000" b="1" dirty="0">
                <a:latin typeface="Times New Roman" panose="02020603050405020304" pitchFamily="18" charset="0"/>
                <a:cs typeface="Times New Roman" panose="02020603050405020304" pitchFamily="18" charset="0"/>
              </a:rPr>
              <a:t>production approach</a:t>
            </a:r>
            <a:r>
              <a:rPr lang="en-US" sz="3000" dirty="0">
                <a:latin typeface="Times New Roman" panose="02020603050405020304" pitchFamily="18" charset="0"/>
                <a:cs typeface="Times New Roman" panose="02020603050405020304" pitchFamily="18" charset="0"/>
              </a:rPr>
              <a:t> is something like the reverse of the expenditure approach. </a:t>
            </a:r>
          </a:p>
          <a:p>
            <a:pPr marL="0" indent="0" algn="just">
              <a:buNone/>
            </a:pPr>
            <a:r>
              <a:rPr lang="en-US" sz="3000" dirty="0">
                <a:latin typeface="Times New Roman" panose="02020603050405020304" pitchFamily="18" charset="0"/>
                <a:cs typeface="Times New Roman" panose="02020603050405020304" pitchFamily="18" charset="0"/>
              </a:rPr>
              <a:t>	The </a:t>
            </a:r>
            <a:r>
              <a:rPr lang="en-US" sz="3000" b="1" dirty="0">
                <a:latin typeface="Times New Roman" panose="02020603050405020304" pitchFamily="18" charset="0"/>
                <a:cs typeface="Times New Roman" panose="02020603050405020304" pitchFamily="18" charset="0"/>
              </a:rPr>
              <a:t>production approach </a:t>
            </a:r>
            <a:r>
              <a:rPr lang="en-US" sz="3000" dirty="0">
                <a:latin typeface="Times New Roman" panose="02020603050405020304" pitchFamily="18" charset="0"/>
                <a:cs typeface="Times New Roman" panose="02020603050405020304" pitchFamily="18" charset="0"/>
              </a:rPr>
              <a:t>estimates the total value of economic output and deducts costs of intermediate goods that are consumed in the process, like materials and services</a:t>
            </a:r>
            <a:r>
              <a:rPr lang="en-US" dirty="0"/>
              <a:t>.</a:t>
            </a:r>
          </a:p>
        </p:txBody>
      </p:sp>
      <p:pic>
        <p:nvPicPr>
          <p:cNvPr id="4" name="Picture 3">
            <a:extLst>
              <a:ext uri="{FF2B5EF4-FFF2-40B4-BE49-F238E27FC236}">
                <a16:creationId xmlns="" xmlns:a16="http://schemas.microsoft.com/office/drawing/2014/main" id="{9F23FDB1-8ED2-42D1-8E1A-ECAC5C9995D8}"/>
              </a:ext>
            </a:extLst>
          </p:cNvPr>
          <p:cNvPicPr>
            <a:picLocks noChangeAspect="1"/>
          </p:cNvPicPr>
          <p:nvPr/>
        </p:nvPicPr>
        <p:blipFill>
          <a:blip r:embed="rId2"/>
          <a:stretch>
            <a:fillRect/>
          </a:stretch>
        </p:blipFill>
        <p:spPr>
          <a:xfrm>
            <a:off x="1847183" y="4852578"/>
            <a:ext cx="7002741" cy="1081691"/>
          </a:xfrm>
          <a:prstGeom prst="rect">
            <a:avLst/>
          </a:prstGeom>
        </p:spPr>
      </p:pic>
    </p:spTree>
    <p:extLst>
      <p:ext uri="{BB962C8B-B14F-4D97-AF65-F5344CB8AC3E}">
        <p14:creationId xmlns:p14="http://schemas.microsoft.com/office/powerpoint/2010/main" val="39022474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97" y="203434"/>
            <a:ext cx="10515600" cy="1325563"/>
          </a:xfrm>
        </p:spPr>
        <p:txBody>
          <a:bodyPr/>
          <a:lstStyle/>
          <a:p>
            <a:r>
              <a:rPr lang="en-US" dirty="0">
                <a:latin typeface="Times New Roman" panose="02020603050405020304" pitchFamily="18" charset="0"/>
                <a:cs typeface="Times New Roman" panose="02020603050405020304" pitchFamily="18" charset="0"/>
              </a:rPr>
              <a:t>How to Determine GDP</a:t>
            </a:r>
          </a:p>
        </p:txBody>
      </p:sp>
      <p:sp>
        <p:nvSpPr>
          <p:cNvPr id="3" name="Content Placeholder 2"/>
          <p:cNvSpPr>
            <a:spLocks noGrp="1"/>
          </p:cNvSpPr>
          <p:nvPr>
            <p:ph idx="1"/>
          </p:nvPr>
        </p:nvSpPr>
        <p:spPr>
          <a:xfrm>
            <a:off x="677333" y="1528997"/>
            <a:ext cx="10815729" cy="4871803"/>
          </a:xfrm>
        </p:spPr>
        <p:txBody>
          <a:bodyPr>
            <a:normAutofit/>
          </a:bodyPr>
          <a:lstStyle/>
          <a:p>
            <a:pPr marL="0" indent="0">
              <a:buNone/>
            </a:pPr>
            <a:r>
              <a:rPr lang="en-US" sz="3200" b="1" i="1" dirty="0">
                <a:latin typeface="Times New Roman" panose="02020603050405020304" pitchFamily="18" charset="0"/>
                <a:cs typeface="Times New Roman" panose="02020603050405020304" pitchFamily="18" charset="0"/>
              </a:rPr>
              <a:t>The income approach:</a:t>
            </a: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This approach calculates National Income, NI. NI is the sum of the following components: </a:t>
            </a:r>
            <a:br>
              <a:rPr lang="en-US" dirty="0">
                <a:latin typeface="Times New Roman" panose="02020603050405020304" pitchFamily="18" charset="0"/>
                <a:cs typeface="Times New Roman" panose="02020603050405020304" pitchFamily="18" charset="0"/>
              </a:rPr>
            </a:br>
            <a:endParaRPr lang="en-US" dirty="0" smtClean="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Labor </a:t>
            </a:r>
            <a:r>
              <a:rPr lang="en-US" dirty="0">
                <a:latin typeface="Times New Roman" panose="02020603050405020304" pitchFamily="18" charset="0"/>
                <a:cs typeface="Times New Roman" panose="02020603050405020304" pitchFamily="18" charset="0"/>
              </a:rPr>
              <a:t>Income (</a:t>
            </a:r>
            <a:r>
              <a:rPr lang="en-US" dirty="0" smtClean="0">
                <a:latin typeface="Times New Roman" panose="02020603050405020304" pitchFamily="18" charset="0"/>
                <a:cs typeface="Times New Roman" panose="02020603050405020304" pitchFamily="18" charset="0"/>
              </a:rPr>
              <a:t>W)</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Rental </a:t>
            </a:r>
            <a:r>
              <a:rPr lang="en-US" dirty="0">
                <a:latin typeface="Times New Roman" panose="02020603050405020304" pitchFamily="18" charset="0"/>
                <a:cs typeface="Times New Roman" panose="02020603050405020304" pitchFamily="18" charset="0"/>
              </a:rPr>
              <a:t>Income (</a:t>
            </a:r>
            <a:r>
              <a:rPr lang="en-US" dirty="0" smtClean="0">
                <a:latin typeface="Times New Roman" panose="02020603050405020304" pitchFamily="18" charset="0"/>
                <a:cs typeface="Times New Roman" panose="02020603050405020304" pitchFamily="18" charset="0"/>
              </a:rPr>
              <a:t>R)</a:t>
            </a:r>
            <a:endParaRPr lang="en-US" dirty="0">
              <a:latin typeface="Times New Roman" panose="02020603050405020304" pitchFamily="18" charset="0"/>
              <a:cs typeface="Times New Roman" panose="02020603050405020304" pitchFamily="18" charset="0"/>
            </a:endParaRP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Interest </a:t>
            </a:r>
            <a:r>
              <a:rPr lang="en-US" dirty="0">
                <a:latin typeface="Times New Roman" panose="02020603050405020304" pitchFamily="18" charset="0"/>
                <a:cs typeface="Times New Roman" panose="02020603050405020304" pitchFamily="18" charset="0"/>
              </a:rPr>
              <a:t>Income (</a:t>
            </a:r>
            <a:r>
              <a:rPr lang="en-US" dirty="0" err="1" smtClean="0">
                <a:latin typeface="Times New Roman" panose="02020603050405020304" pitchFamily="18" charset="0"/>
                <a:cs typeface="Times New Roman" panose="02020603050405020304" pitchFamily="18" charset="0"/>
              </a:rPr>
              <a:t>i</a:t>
            </a:r>
            <a:r>
              <a:rPr lang="en-US" dirty="0" smtClean="0">
                <a:latin typeface="Times New Roman" panose="02020603050405020304" pitchFamily="18" charset="0"/>
                <a:cs typeface="Times New Roman" panose="02020603050405020304" pitchFamily="18" charset="0"/>
              </a:rPr>
              <a:t>)</a:t>
            </a:r>
          </a:p>
          <a:p>
            <a:pPr marL="514350" indent="-514350">
              <a:buFont typeface="+mj-lt"/>
              <a:buAutoNum type="arabicPeriod"/>
            </a:pPr>
            <a:r>
              <a:rPr lang="en-US" dirty="0" smtClean="0">
                <a:latin typeface="Times New Roman" panose="02020603050405020304" pitchFamily="18" charset="0"/>
                <a:cs typeface="Times New Roman" panose="02020603050405020304" pitchFamily="18" charset="0"/>
              </a:rPr>
              <a:t>Profits </a:t>
            </a:r>
            <a:r>
              <a:rPr lang="en-US" dirty="0">
                <a:latin typeface="Times New Roman" panose="02020603050405020304" pitchFamily="18" charset="0"/>
                <a:cs typeface="Times New Roman" panose="02020603050405020304" pitchFamily="18" charset="0"/>
              </a:rPr>
              <a:t>(PR)</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495136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7397" y="203434"/>
            <a:ext cx="10515600" cy="1325563"/>
          </a:xfrm>
        </p:spPr>
        <p:txBody>
          <a:bodyPr/>
          <a:lstStyle/>
          <a:p>
            <a:r>
              <a:rPr lang="en-US" dirty="0">
                <a:latin typeface="Times New Roman" panose="02020603050405020304" pitchFamily="18" charset="0"/>
                <a:cs typeface="Times New Roman" panose="02020603050405020304" pitchFamily="18" charset="0"/>
              </a:rPr>
              <a:t>How to Determine GDP</a:t>
            </a:r>
          </a:p>
        </p:txBody>
      </p:sp>
      <p:sp>
        <p:nvSpPr>
          <p:cNvPr id="3" name="Content Placeholder 2"/>
          <p:cNvSpPr>
            <a:spLocks noGrp="1"/>
          </p:cNvSpPr>
          <p:nvPr>
            <p:ph idx="1"/>
          </p:nvPr>
        </p:nvSpPr>
        <p:spPr>
          <a:xfrm>
            <a:off x="677333" y="1528997"/>
            <a:ext cx="10815729" cy="4871803"/>
          </a:xfrm>
        </p:spPr>
        <p:txBody>
          <a:bodyPr>
            <a:normAutofit fontScale="92500" lnSpcReduction="10000"/>
          </a:bodyPr>
          <a:lstStyle/>
          <a:p>
            <a:pPr marL="0" indent="0">
              <a:buNone/>
            </a:pPr>
            <a:r>
              <a:rPr lang="en-US" sz="3400" b="1" dirty="0" smtClean="0">
                <a:solidFill>
                  <a:srgbClr val="FF0000"/>
                </a:solidFill>
                <a:latin typeface="Times New Roman" panose="02020603050405020304" pitchFamily="18" charset="0"/>
                <a:cs typeface="Times New Roman" panose="02020603050405020304" pitchFamily="18" charset="0"/>
              </a:rPr>
              <a:t>Income </a:t>
            </a:r>
            <a:r>
              <a:rPr lang="en-US" sz="3400" b="1" dirty="0">
                <a:solidFill>
                  <a:srgbClr val="FF0000"/>
                </a:solidFill>
                <a:latin typeface="Times New Roman" panose="02020603050405020304" pitchFamily="18" charset="0"/>
                <a:cs typeface="Times New Roman" panose="02020603050405020304" pitchFamily="18" charset="0"/>
              </a:rPr>
              <a:t>Approach: NI = W + R + </a:t>
            </a:r>
            <a:r>
              <a:rPr lang="en-US" sz="3400" b="1" dirty="0" err="1">
                <a:solidFill>
                  <a:srgbClr val="FF0000"/>
                </a:solidFill>
                <a:latin typeface="Times New Roman" panose="02020603050405020304" pitchFamily="18" charset="0"/>
                <a:cs typeface="Times New Roman" panose="02020603050405020304" pitchFamily="18" charset="0"/>
              </a:rPr>
              <a:t>i</a:t>
            </a:r>
            <a:r>
              <a:rPr lang="en-US" sz="3400" b="1" dirty="0">
                <a:solidFill>
                  <a:srgbClr val="FF0000"/>
                </a:solidFill>
                <a:latin typeface="Times New Roman" panose="02020603050405020304" pitchFamily="18" charset="0"/>
                <a:cs typeface="Times New Roman" panose="02020603050405020304" pitchFamily="18" charset="0"/>
              </a:rPr>
              <a:t> + PR</a:t>
            </a:r>
            <a:endParaRPr lang="en-US" sz="3400" dirty="0">
              <a:solidFill>
                <a:srgbClr val="FF0000"/>
              </a:solidFill>
              <a:latin typeface="Times New Roman" panose="02020603050405020304" pitchFamily="18" charset="0"/>
              <a:cs typeface="Times New Roman" panose="02020603050405020304" pitchFamily="18" charset="0"/>
            </a:endParaRPr>
          </a:p>
          <a:p>
            <a:pPr marL="514350" indent="-514350">
              <a:buFont typeface="+mj-lt"/>
              <a:buAutoNum type="arabicPeriod"/>
            </a:pPr>
            <a:r>
              <a:rPr lang="en-US" b="1" i="1" dirty="0">
                <a:latin typeface="Times New Roman" panose="02020603050405020304" pitchFamily="18" charset="0"/>
                <a:cs typeface="Times New Roman" panose="02020603050405020304" pitchFamily="18" charset="0"/>
              </a:rPr>
              <a:t>Labor Income (W): </a:t>
            </a:r>
            <a:br>
              <a:rPr lang="en-US" b="1" i="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Salaries, wages, and benefits such as health or retirement. This also includes unemployment insurance and government taxes for Social Security. </a:t>
            </a:r>
          </a:p>
          <a:p>
            <a:pPr marL="514350" indent="-514350">
              <a:buFont typeface="+mj-lt"/>
              <a:buAutoNum type="arabicPeriod"/>
            </a:pPr>
            <a:r>
              <a:rPr lang="en-US" b="1" i="1" dirty="0" smtClean="0">
                <a:latin typeface="Times New Roman" panose="02020603050405020304" pitchFamily="18" charset="0"/>
                <a:cs typeface="Times New Roman" panose="02020603050405020304" pitchFamily="18" charset="0"/>
              </a:rPr>
              <a:t>Rental </a:t>
            </a:r>
            <a:r>
              <a:rPr lang="en-US" b="1" i="1" dirty="0">
                <a:latin typeface="Times New Roman" panose="02020603050405020304" pitchFamily="18" charset="0"/>
                <a:cs typeface="Times New Roman" panose="02020603050405020304" pitchFamily="18" charset="0"/>
              </a:rPr>
              <a:t>Income (R):</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This is income received from </a:t>
            </a:r>
            <a:r>
              <a:rPr lang="en-US" dirty="0" smtClean="0">
                <a:latin typeface="Times New Roman" panose="02020603050405020304" pitchFamily="18" charset="0"/>
                <a:cs typeface="Times New Roman" panose="02020603050405020304" pitchFamily="18" charset="0"/>
              </a:rPr>
              <a:t>property of households e.g. land.</a:t>
            </a:r>
          </a:p>
          <a:p>
            <a:pPr marL="514350" indent="-514350">
              <a:buFont typeface="+mj-lt"/>
              <a:buAutoNum type="arabicPeriod"/>
            </a:pPr>
            <a:r>
              <a:rPr lang="en-US" b="1" i="1" dirty="0" smtClean="0">
                <a:latin typeface="Times New Roman" panose="02020603050405020304" pitchFamily="18" charset="0"/>
                <a:cs typeface="Times New Roman" panose="02020603050405020304" pitchFamily="18" charset="0"/>
              </a:rPr>
              <a:t>Interest </a:t>
            </a:r>
            <a:r>
              <a:rPr lang="en-US" b="1" i="1" dirty="0">
                <a:latin typeface="Times New Roman" panose="02020603050405020304" pitchFamily="18" charset="0"/>
                <a:cs typeface="Times New Roman" panose="02020603050405020304" pitchFamily="18" charset="0"/>
              </a:rPr>
              <a:t>Income (</a:t>
            </a:r>
            <a:r>
              <a:rPr lang="en-US" b="1" i="1" dirty="0" err="1">
                <a:latin typeface="Times New Roman" panose="02020603050405020304" pitchFamily="18" charset="0"/>
                <a:cs typeface="Times New Roman" panose="02020603050405020304" pitchFamily="18" charset="0"/>
              </a:rPr>
              <a:t>i</a:t>
            </a:r>
            <a:r>
              <a:rPr lang="en-US" b="1" i="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Income received by households through the lending of their money to corporations and business firms. Government and household interest payments are not included in the national income. </a:t>
            </a:r>
          </a:p>
          <a:p>
            <a:pPr marL="514350" indent="-514350">
              <a:buFont typeface="+mj-lt"/>
              <a:buAutoNum type="arabicPeriod"/>
            </a:pPr>
            <a:r>
              <a:rPr lang="en-US" b="1" i="1" dirty="0" smtClean="0">
                <a:latin typeface="Times New Roman" panose="02020603050405020304" pitchFamily="18" charset="0"/>
                <a:cs typeface="Times New Roman" panose="02020603050405020304" pitchFamily="18" charset="0"/>
              </a:rPr>
              <a:t>Profits </a:t>
            </a:r>
            <a:r>
              <a:rPr lang="en-US" b="1" i="1" dirty="0">
                <a:latin typeface="Times New Roman" panose="02020603050405020304" pitchFamily="18" charset="0"/>
                <a:cs typeface="Times New Roman" panose="02020603050405020304" pitchFamily="18" charset="0"/>
              </a:rPr>
              <a:t>(PR): </a:t>
            </a:r>
            <a:r>
              <a:rPr lang="en-US" b="1" dirty="0">
                <a:latin typeface="Times New Roman" panose="02020603050405020304" pitchFamily="18" charset="0"/>
                <a:cs typeface="Times New Roman" panose="02020603050405020304" pitchFamily="18" charset="0"/>
              </a:rPr>
              <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amount firms have left after paying their rent, interest on debt, and employee compensation. </a:t>
            </a:r>
            <a:endParaRPr lang="en-US" sz="3200" b="1" u="sng" dirty="0">
              <a:latin typeface="Times New Roman" panose="02020603050405020304" pitchFamily="18" charset="0"/>
              <a:cs typeface="Times New Roman" panose="02020603050405020304" pitchFamily="18" charset="0"/>
            </a:endParaRPr>
          </a:p>
          <a:p>
            <a:pPr algn="just"/>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1830454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09630"/>
            <a:ext cx="10515600" cy="1127499"/>
          </a:xfrm>
        </p:spPr>
        <p:txBody>
          <a:bodyPr/>
          <a:lstStyle/>
          <a:p>
            <a:r>
              <a:rPr lang="en-US" dirty="0">
                <a:latin typeface="Times New Roman" panose="02020603050405020304" pitchFamily="18" charset="0"/>
                <a:cs typeface="Times New Roman" panose="02020603050405020304" pitchFamily="18" charset="0"/>
              </a:rPr>
              <a:t>Gross National Income (GNI)</a:t>
            </a:r>
          </a:p>
        </p:txBody>
      </p:sp>
      <p:sp>
        <p:nvSpPr>
          <p:cNvPr id="3" name="Content Placeholder 2"/>
          <p:cNvSpPr>
            <a:spLocks noGrp="1"/>
          </p:cNvSpPr>
          <p:nvPr>
            <p:ph idx="1"/>
          </p:nvPr>
        </p:nvSpPr>
        <p:spPr>
          <a:xfrm>
            <a:off x="838200" y="1237129"/>
            <a:ext cx="10645588" cy="5392271"/>
          </a:xfrm>
        </p:spPr>
        <p:txBody>
          <a:bodyPr>
            <a:normAutofit fontScale="92500" lnSpcReduction="10000"/>
          </a:bodyPr>
          <a:lstStyle/>
          <a:p>
            <a:pPr marL="0" indent="0" algn="just">
              <a:buNone/>
            </a:pPr>
            <a:r>
              <a:rPr lang="en-US" dirty="0" smtClean="0">
                <a:latin typeface="Times New Roman" panose="02020603050405020304" pitchFamily="18" charset="0"/>
                <a:cs typeface="Times New Roman" panose="02020603050405020304" pitchFamily="18" charset="0"/>
              </a:rPr>
              <a:t>Gross </a:t>
            </a:r>
            <a:r>
              <a:rPr lang="en-US" dirty="0">
                <a:latin typeface="Times New Roman" panose="02020603050405020304" pitchFamily="18" charset="0"/>
                <a:cs typeface="Times New Roman" panose="02020603050405020304" pitchFamily="18" charset="0"/>
              </a:rPr>
              <a:t>national income (GNI) is a measure of a country's income.GNI is the sum of a nation's gross domestic product(GDP) and the net income it receives from overseas.</a:t>
            </a:r>
          </a:p>
          <a:p>
            <a:pPr marL="0" indent="0" algn="just">
              <a:buNone/>
            </a:pPr>
            <a:r>
              <a:rPr lang="en-US" dirty="0">
                <a:latin typeface="Times New Roman" panose="02020603050405020304" pitchFamily="18" charset="0"/>
                <a:cs typeface="Times New Roman" panose="02020603050405020304" pitchFamily="18" charset="0"/>
              </a:rPr>
              <a:t>The </a:t>
            </a:r>
            <a:r>
              <a:rPr lang="en-US" b="1" dirty="0">
                <a:latin typeface="Times New Roman" panose="02020603050405020304" pitchFamily="18" charset="0"/>
                <a:cs typeface="Times New Roman" panose="02020603050405020304" pitchFamily="18" charset="0"/>
              </a:rPr>
              <a:t>gross national income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GNI</a:t>
            </a:r>
            <a:r>
              <a:rPr lang="en-US" dirty="0">
                <a:latin typeface="Times New Roman" panose="02020603050405020304" pitchFamily="18" charset="0"/>
                <a:cs typeface="Times New Roman" panose="02020603050405020304" pitchFamily="18" charset="0"/>
              </a:rPr>
              <a:t>), previously known as </a:t>
            </a:r>
            <a:r>
              <a:rPr lang="en-US" b="1" dirty="0">
                <a:latin typeface="Times New Roman" panose="02020603050405020304" pitchFamily="18" charset="0"/>
                <a:cs typeface="Times New Roman" panose="02020603050405020304" pitchFamily="18" charset="0"/>
              </a:rPr>
              <a:t>gross national product</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GNP</a:t>
            </a:r>
            <a:r>
              <a:rPr lang="en-US" dirty="0">
                <a:latin typeface="Times New Roman" panose="02020603050405020304" pitchFamily="18" charset="0"/>
                <a:cs typeface="Times New Roman" panose="02020603050405020304" pitchFamily="18" charset="0"/>
              </a:rPr>
              <a:t>), Gross National Income is conceptually equivalent to Gross National Product, but it is calculated </a:t>
            </a:r>
            <a:r>
              <a:rPr lang="en-US" b="1" dirty="0">
                <a:latin typeface="Times New Roman" panose="02020603050405020304" pitchFamily="18" charset="0"/>
                <a:cs typeface="Times New Roman" panose="02020603050405020304" pitchFamily="18" charset="0"/>
              </a:rPr>
              <a:t>using incomes instead of output</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latin typeface="Times New Roman" panose="02020603050405020304" pitchFamily="18" charset="0"/>
                <a:cs typeface="Times New Roman" panose="02020603050405020304" pitchFamily="18" charset="0"/>
              </a:rPr>
              <a:t>GNI is the total domestic and foreign output claimed by residents of a country, consisting of gross domestic product (GDP), plus factor incomes earned by foreign residents, minus income earned in the domestic economy by nonresidents</a:t>
            </a:r>
            <a:r>
              <a:rPr lang="en-US" dirty="0" smtClean="0">
                <a:latin typeface="Times New Roman" panose="02020603050405020304" pitchFamily="18" charset="0"/>
                <a:cs typeface="Times New Roman" panose="02020603050405020304" pitchFamily="18" charset="0"/>
              </a:rPr>
              <a:t>.</a:t>
            </a:r>
          </a:p>
          <a:p>
            <a:pPr marL="0" indent="0" algn="just">
              <a:buNone/>
            </a:pPr>
            <a:endParaRPr lang="en-US" dirty="0">
              <a:latin typeface="Times New Roman" panose="02020603050405020304" pitchFamily="18" charset="0"/>
              <a:cs typeface="Times New Roman" panose="02020603050405020304" pitchFamily="18" charset="0"/>
            </a:endParaRPr>
          </a:p>
          <a:p>
            <a:pPr marL="0" indent="0" algn="just">
              <a:buNone/>
            </a:pPr>
            <a:r>
              <a:rPr lang="en-US" dirty="0">
                <a:solidFill>
                  <a:srgbClr val="FF0000"/>
                </a:solidFill>
                <a:latin typeface="Times New Roman" panose="02020603050405020304" pitchFamily="18" charset="0"/>
                <a:cs typeface="Times New Roman" panose="02020603050405020304" pitchFamily="18" charset="0"/>
              </a:rPr>
              <a:t>GNI= GDP + Money flowing from foreign countries- Money flowing to foreign countries.</a:t>
            </a:r>
          </a:p>
        </p:txBody>
      </p:sp>
    </p:spTree>
    <p:extLst>
      <p:ext uri="{BB962C8B-B14F-4D97-AF65-F5344CB8AC3E}">
        <p14:creationId xmlns:p14="http://schemas.microsoft.com/office/powerpoint/2010/main" val="36144603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70615" y="587750"/>
            <a:ext cx="8596668" cy="724525"/>
          </a:xfrm>
        </p:spPr>
        <p:txBody>
          <a:bodyPr/>
          <a:lstStyle/>
          <a:p>
            <a:pPr algn="ctr"/>
            <a:r>
              <a:rPr lang="en-US" dirty="0">
                <a:latin typeface="Times New Roman" panose="02020603050405020304" pitchFamily="18" charset="0"/>
                <a:cs typeface="Times New Roman" panose="02020603050405020304" pitchFamily="18" charset="0"/>
              </a:rPr>
              <a:t>Inflation</a:t>
            </a:r>
          </a:p>
        </p:txBody>
      </p:sp>
      <p:sp>
        <p:nvSpPr>
          <p:cNvPr id="3" name="Content Placeholder 2"/>
          <p:cNvSpPr>
            <a:spLocks noGrp="1"/>
          </p:cNvSpPr>
          <p:nvPr>
            <p:ph idx="1"/>
          </p:nvPr>
        </p:nvSpPr>
        <p:spPr>
          <a:xfrm>
            <a:off x="857878" y="1486067"/>
            <a:ext cx="10742708" cy="4930144"/>
          </a:xfrm>
        </p:spPr>
        <p:txBody>
          <a:bodyPr>
            <a:noAutofit/>
          </a:bodyPr>
          <a:lstStyle/>
          <a:p>
            <a:pPr marL="0" indent="0">
              <a:buNone/>
            </a:pPr>
            <a:r>
              <a:rPr lang="en-US" sz="2400" b="1" dirty="0" smtClean="0">
                <a:latin typeface="Times New Roman" panose="02020603050405020304" pitchFamily="18" charset="0"/>
                <a:cs typeface="Times New Roman" panose="02020603050405020304" pitchFamily="18" charset="0"/>
              </a:rPr>
              <a:t>Definition: Inflation</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is the rate at which the cost of goods and services rises over time. </a:t>
            </a:r>
          </a:p>
          <a:p>
            <a:pPr lvl="1"/>
            <a:r>
              <a:rPr lang="en-US" dirty="0">
                <a:latin typeface="Times New Roman" panose="02020603050405020304" pitchFamily="18" charset="0"/>
                <a:cs typeface="Times New Roman" panose="02020603050405020304" pitchFamily="18" charset="0"/>
              </a:rPr>
              <a:t>It could also be thought of as a reduction in the value of a currency/dollar, because consumers are now able to purchase less than they once could with the same currency/dollar bill.</a:t>
            </a:r>
          </a:p>
          <a:p>
            <a:pPr marL="457200" lvl="1" indent="0">
              <a:buNone/>
            </a:pPr>
            <a:endParaRPr lang="en-US" sz="2800" dirty="0">
              <a:latin typeface="Times New Roman" panose="02020603050405020304" pitchFamily="18" charset="0"/>
              <a:cs typeface="Times New Roman" panose="02020603050405020304" pitchFamily="18" charset="0"/>
            </a:endParaRPr>
          </a:p>
          <a:p>
            <a:pPr marL="457200" lvl="1" indent="0">
              <a:buNone/>
            </a:pPr>
            <a:r>
              <a:rPr lang="en-US" dirty="0">
                <a:latin typeface="Times New Roman" panose="02020603050405020304" pitchFamily="18" charset="0"/>
                <a:cs typeface="Times New Roman" panose="02020603050405020304" pitchFamily="18" charset="0"/>
              </a:rPr>
              <a:t>		Inflation target: 2%</a:t>
            </a:r>
          </a:p>
          <a:p>
            <a:pPr marL="0" indent="0">
              <a:buNone/>
            </a:pPr>
            <a:r>
              <a:rPr lang="en-US" sz="2400" b="1" u="sng" dirty="0">
                <a:latin typeface="Times New Roman" panose="02020603050405020304" pitchFamily="18" charset="0"/>
                <a:cs typeface="Times New Roman" panose="02020603050405020304" pitchFamily="18" charset="0"/>
              </a:rPr>
              <a:t>Types of Inflation</a:t>
            </a:r>
            <a:r>
              <a:rPr lang="en-US" sz="2400" dirty="0">
                <a:latin typeface="Times New Roman" panose="02020603050405020304" pitchFamily="18" charset="0"/>
                <a:cs typeface="Times New Roman" panose="02020603050405020304" pitchFamily="18" charset="0"/>
              </a:rPr>
              <a:t>: There are four major type of Inflation:</a:t>
            </a:r>
          </a:p>
          <a:p>
            <a:pPr marL="0" indent="0" algn="just">
              <a:buNone/>
            </a:pPr>
            <a:r>
              <a:rPr lang="en-US" sz="2400" dirty="0">
                <a:latin typeface="Times New Roman" panose="02020603050405020304" pitchFamily="18" charset="0"/>
                <a:cs typeface="Times New Roman" panose="02020603050405020304" pitchFamily="18" charset="0"/>
              </a:rPr>
              <a:t>		Creeping Inflation: 3%</a:t>
            </a:r>
          </a:p>
          <a:p>
            <a:pPr marL="457200" lvl="1" indent="0">
              <a:buNone/>
            </a:pPr>
            <a:r>
              <a:rPr lang="en-US" dirty="0">
                <a:latin typeface="Times New Roman" panose="02020603050405020304" pitchFamily="18" charset="0"/>
                <a:cs typeface="Times New Roman" panose="02020603050405020304" pitchFamily="18" charset="0"/>
              </a:rPr>
              <a:t>		Walking inflation: above 2% but less than 10%</a:t>
            </a:r>
          </a:p>
          <a:p>
            <a:pPr marL="457200" lvl="1" indent="0">
              <a:buNone/>
            </a:pPr>
            <a:r>
              <a:rPr lang="en-US" dirty="0">
                <a:latin typeface="Times New Roman" panose="02020603050405020304" pitchFamily="18" charset="0"/>
                <a:cs typeface="Times New Roman" panose="02020603050405020304" pitchFamily="18" charset="0"/>
              </a:rPr>
              <a:t>		Running inflation: 10% - 20%</a:t>
            </a:r>
          </a:p>
          <a:p>
            <a:pPr marL="457200" lvl="1" indent="0">
              <a:buNone/>
            </a:pPr>
            <a:r>
              <a:rPr lang="en-US" dirty="0">
                <a:latin typeface="Times New Roman" panose="02020603050405020304" pitchFamily="18" charset="0"/>
                <a:cs typeface="Times New Roman" panose="02020603050405020304" pitchFamily="18" charset="0"/>
              </a:rPr>
              <a:t>		Hyper inflation: around 50% in a month</a:t>
            </a:r>
          </a:p>
          <a:p>
            <a:pPr lvl="1"/>
            <a:endParaRPr lang="en-US" sz="2000" dirty="0">
              <a:latin typeface="Times New Roman" panose="02020603050405020304" pitchFamily="18" charset="0"/>
              <a:cs typeface="Times New Roman" panose="02020603050405020304" pitchFamily="18" charset="0"/>
            </a:endParaRPr>
          </a:p>
          <a:p>
            <a:pPr marL="0" indent="0">
              <a:buNone/>
            </a:pPr>
            <a:endParaRPr lang="en-US" sz="2400" dirty="0"/>
          </a:p>
          <a:p>
            <a:pPr marL="0" indent="0">
              <a:buNone/>
            </a:pPr>
            <a:r>
              <a:rPr lang="en-US" sz="2400" dirty="0"/>
              <a:t>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8273" y="0"/>
            <a:ext cx="4113727" cy="13265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05970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07894"/>
            <a:ext cx="8596668" cy="919397"/>
          </a:xfrm>
        </p:spPr>
        <p:txBody>
          <a:bodyPr/>
          <a:lstStyle/>
          <a:p>
            <a:r>
              <a:rPr lang="en-US" dirty="0">
                <a:latin typeface="Times New Roman" panose="02020603050405020304" pitchFamily="18" charset="0"/>
                <a:cs typeface="Times New Roman" panose="02020603050405020304" pitchFamily="18" charset="0"/>
              </a:rPr>
              <a:t>Purchasing power parity (PPP)</a:t>
            </a:r>
          </a:p>
        </p:txBody>
      </p:sp>
      <p:sp>
        <p:nvSpPr>
          <p:cNvPr id="3" name="Content Placeholder 2"/>
          <p:cNvSpPr>
            <a:spLocks noGrp="1"/>
          </p:cNvSpPr>
          <p:nvPr>
            <p:ph idx="1"/>
          </p:nvPr>
        </p:nvSpPr>
        <p:spPr>
          <a:xfrm>
            <a:off x="838199" y="1825624"/>
            <a:ext cx="10659035" cy="4803775"/>
          </a:xfrm>
        </p:spPr>
        <p:txBody>
          <a:bodyPr>
            <a:noAutofit/>
          </a:bodyPr>
          <a:lstStyle/>
          <a:p>
            <a:pPr marL="0" indent="0" algn="just">
              <a:buNone/>
            </a:pPr>
            <a:r>
              <a:rPr lang="en-US" b="1" dirty="0" smtClean="0">
                <a:latin typeface="Times New Roman" panose="02020603050405020304" pitchFamily="18" charset="0"/>
                <a:cs typeface="Times New Roman" panose="02020603050405020304" pitchFamily="18" charset="0"/>
              </a:rPr>
              <a:t>Concept</a:t>
            </a:r>
            <a:r>
              <a:rPr lang="en-US" b="1"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idea is originated with the </a:t>
            </a:r>
            <a:r>
              <a:rPr lang="en-US" b="1" dirty="0">
                <a:latin typeface="Times New Roman" panose="02020603050405020304" pitchFamily="18" charset="0"/>
                <a:cs typeface="Times New Roman" panose="02020603050405020304" pitchFamily="18" charset="0"/>
              </a:rPr>
              <a:t>school of Salamanca</a:t>
            </a:r>
            <a:r>
              <a:rPr lang="en-US" dirty="0">
                <a:latin typeface="Times New Roman" panose="02020603050405020304" pitchFamily="18" charset="0"/>
                <a:cs typeface="Times New Roman" panose="02020603050405020304" pitchFamily="18" charset="0"/>
              </a:rPr>
              <a:t> in the 16th century, and was developed in its modern form by </a:t>
            </a:r>
            <a:r>
              <a:rPr lang="en-US" b="1" dirty="0">
                <a:latin typeface="Times New Roman" panose="02020603050405020304" pitchFamily="18" charset="0"/>
                <a:cs typeface="Times New Roman" panose="02020603050405020304" pitchFamily="18" charset="0"/>
              </a:rPr>
              <a:t>Gustav Cassel </a:t>
            </a:r>
            <a:r>
              <a:rPr lang="en-US" dirty="0">
                <a:latin typeface="Times New Roman" panose="02020603050405020304" pitchFamily="18" charset="0"/>
                <a:cs typeface="Times New Roman" panose="02020603050405020304" pitchFamily="18" charset="0"/>
              </a:rPr>
              <a:t>in 1916, in </a:t>
            </a:r>
            <a:r>
              <a:rPr lang="en-US" i="1" dirty="0">
                <a:latin typeface="Times New Roman" panose="02020603050405020304" pitchFamily="18" charset="0"/>
                <a:cs typeface="Times New Roman" panose="02020603050405020304" pitchFamily="18" charset="0"/>
              </a:rPr>
              <a:t>The Present Situation of the Foreign Trade</a:t>
            </a:r>
            <a:r>
              <a:rPr lang="en-US" dirty="0">
                <a:latin typeface="Times New Roman" panose="02020603050405020304" pitchFamily="18" charset="0"/>
                <a:cs typeface="Times New Roman" panose="02020603050405020304" pitchFamily="18" charset="0"/>
              </a:rPr>
              <a:t>.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PPP is a theoretical exchange rate that allows to buy the same amount of goods and services in every country. Government agencies use it to compare the output of countries that use different exchange rates.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concept is based on the law of one price, where in the </a:t>
            </a:r>
            <a:r>
              <a:rPr lang="en-US" b="1" dirty="0">
                <a:latin typeface="Times New Roman" panose="02020603050405020304" pitchFamily="18" charset="0"/>
                <a:cs typeface="Times New Roman" panose="02020603050405020304" pitchFamily="18" charset="0"/>
              </a:rPr>
              <a:t>absence</a:t>
            </a:r>
            <a:r>
              <a:rPr lang="en-US" dirty="0">
                <a:latin typeface="Times New Roman" panose="02020603050405020304" pitchFamily="18" charset="0"/>
                <a:cs typeface="Times New Roman" panose="02020603050405020304" pitchFamily="18" charset="0"/>
              </a:rPr>
              <a:t> of transaction costs and official trade barriers, identical goods will have the same price in different markets when the prices are expressed in the same </a:t>
            </a:r>
            <a:r>
              <a:rPr lang="en-US" dirty="0" smtClean="0">
                <a:latin typeface="Times New Roman" panose="02020603050405020304" pitchFamily="18" charset="0"/>
                <a:cs typeface="Times New Roman" panose="02020603050405020304" pitchFamily="18" charset="0"/>
              </a:rPr>
              <a:t>currency.</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4576245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4193" y="421341"/>
            <a:ext cx="8596668" cy="889416"/>
          </a:xfrm>
        </p:spPr>
        <p:txBody>
          <a:bodyPr>
            <a:noAutofit/>
          </a:bodyPr>
          <a:lstStyle/>
          <a:p>
            <a:r>
              <a:rPr lang="en-US" dirty="0">
                <a:latin typeface="Times New Roman" panose="02020603050405020304" pitchFamily="18" charset="0"/>
                <a:cs typeface="Times New Roman" panose="02020603050405020304" pitchFamily="18" charset="0"/>
              </a:rPr>
              <a:t>Purchasing power parity (PPP)</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94192" y="1539356"/>
            <a:ext cx="10228231" cy="5036255"/>
          </a:xfrm>
        </p:spPr>
        <p:txBody>
          <a:bodyPr>
            <a:normAutofit/>
          </a:bodyPr>
          <a:lstStyle/>
          <a:p>
            <a:pPr marL="0" indent="0" algn="just">
              <a:buNone/>
            </a:pPr>
            <a:r>
              <a:rPr lang="en-US" b="1" dirty="0" smtClean="0">
                <a:latin typeface="Times New Roman" panose="02020603050405020304" pitchFamily="18" charset="0"/>
                <a:cs typeface="Times New Roman" panose="02020603050405020304" pitchFamily="18" charset="0"/>
              </a:rPr>
              <a:t>Definition</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Purchasing power parity (PPP) is an economic theory that compares different countries' currencies through a "basket of goods" approach.  According to this concept, two currencies are in equilibrium when a basket of goods (taking into account the exchange rate) is priced the same in both countries</a:t>
            </a:r>
            <a:r>
              <a:rPr lang="en-US" dirty="0" smtClean="0">
                <a:latin typeface="Times New Roman" panose="02020603050405020304" pitchFamily="18" charset="0"/>
                <a:cs typeface="Times New Roman" panose="02020603050405020304" pitchFamily="18" charset="0"/>
              </a:rPr>
              <a:t>.</a:t>
            </a:r>
          </a:p>
          <a:p>
            <a:pPr marL="0" indent="0" algn="just">
              <a:buNone/>
            </a:pPr>
            <a:r>
              <a:rPr lang="en-US" dirty="0">
                <a:latin typeface="Times New Roman" panose="02020603050405020304" pitchFamily="18" charset="0"/>
                <a:cs typeface="Times New Roman" panose="02020603050405020304" pitchFamily="18" charset="0"/>
              </a:rPr>
              <a:t>  </a:t>
            </a:r>
          </a:p>
          <a:p>
            <a:pPr marL="0" indent="0" algn="just">
              <a:buNone/>
            </a:pPr>
            <a:r>
              <a:rPr lang="en-US" dirty="0">
                <a:latin typeface="Times New Roman" panose="02020603050405020304" pitchFamily="18" charset="0"/>
                <a:cs typeface="Times New Roman" panose="02020603050405020304" pitchFamily="18" charset="0"/>
              </a:rPr>
              <a:t> Measurement of PPP:</a:t>
            </a:r>
          </a:p>
          <a:p>
            <a:pPr marL="971550" lvl="1" indent="-514350" algn="just">
              <a:buFont typeface="+mj-lt"/>
              <a:buAutoNum type="arabicPeriod"/>
            </a:pPr>
            <a:r>
              <a:rPr lang="en-US" sz="2800" dirty="0">
                <a:latin typeface="Times New Roman" panose="02020603050405020304" pitchFamily="18" charset="0"/>
                <a:cs typeface="Times New Roman" panose="02020603050405020304" pitchFamily="18" charset="0"/>
              </a:rPr>
              <a:t> Law of one price</a:t>
            </a:r>
          </a:p>
          <a:p>
            <a:pPr marL="971550" lvl="1" indent="-514350" algn="just">
              <a:buFont typeface="+mj-lt"/>
              <a:buAutoNum type="arabicPeriod"/>
            </a:pPr>
            <a:r>
              <a:rPr lang="en-US" sz="2800" dirty="0">
                <a:latin typeface="Times New Roman" panose="02020603050405020304" pitchFamily="18" charset="0"/>
                <a:cs typeface="Times New Roman" panose="02020603050405020304" pitchFamily="18" charset="0"/>
              </a:rPr>
              <a:t> Big Mac Index</a:t>
            </a:r>
          </a:p>
          <a:p>
            <a:pPr marL="971550" lvl="1" indent="-514350" algn="just">
              <a:buFont typeface="+mj-lt"/>
              <a:buAutoNum type="arabicPeriod"/>
            </a:pPr>
            <a:r>
              <a:rPr lang="en-US" sz="2800" dirty="0">
                <a:latin typeface="Times New Roman" panose="02020603050405020304" pitchFamily="18" charset="0"/>
                <a:cs typeface="Times New Roman" panose="02020603050405020304" pitchFamily="18" charset="0"/>
              </a:rPr>
              <a:t> iPad Index</a:t>
            </a:r>
          </a:p>
          <a:p>
            <a:pPr marL="971550" lvl="1" indent="-514350" algn="just">
              <a:buFont typeface="+mj-lt"/>
              <a:buAutoNum type="arabicPeriod"/>
            </a:pPr>
            <a:r>
              <a:rPr lang="en-US" sz="2800" dirty="0">
                <a:latin typeface="Times New Roman" panose="02020603050405020304" pitchFamily="18" charset="0"/>
                <a:cs typeface="Times New Roman" panose="02020603050405020304" pitchFamily="18" charset="0"/>
              </a:rPr>
              <a:t> KFC Index</a:t>
            </a:r>
          </a:p>
        </p:txBody>
      </p:sp>
    </p:spTree>
    <p:extLst>
      <p:ext uri="{BB962C8B-B14F-4D97-AF65-F5344CB8AC3E}">
        <p14:creationId xmlns:p14="http://schemas.microsoft.com/office/powerpoint/2010/main" val="13446627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209550"/>
            <a:ext cx="8596668" cy="1066800"/>
          </a:xfrm>
        </p:spPr>
        <p:txBody>
          <a:bodyPr/>
          <a:lstStyle/>
          <a:p>
            <a:pPr algn="ctr"/>
            <a:r>
              <a:rPr lang="en-US" dirty="0">
                <a:latin typeface="Times New Roman" panose="02020603050405020304" pitchFamily="18" charset="0"/>
                <a:cs typeface="Times New Roman" panose="02020603050405020304" pitchFamily="18" charset="0"/>
              </a:rPr>
              <a:t>Wealthiest Countries in the World</a:t>
            </a:r>
          </a:p>
        </p:txBody>
      </p:sp>
      <p:sp>
        <p:nvSpPr>
          <p:cNvPr id="3" name="Content Placeholder 2"/>
          <p:cNvSpPr>
            <a:spLocks noGrp="1"/>
          </p:cNvSpPr>
          <p:nvPr>
            <p:ph idx="1"/>
          </p:nvPr>
        </p:nvSpPr>
        <p:spPr/>
        <p:txBody>
          <a:bodyPr/>
          <a:lstStyle/>
          <a:p>
            <a:r>
              <a:rPr lang="en-US" dirty="0"/>
              <a:t> </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7334" y="1104635"/>
            <a:ext cx="9963150" cy="5218003"/>
          </a:xfrm>
          <a:prstGeom prst="rect">
            <a:avLst/>
          </a:prstGeom>
        </p:spPr>
      </p:pic>
    </p:spTree>
    <p:extLst>
      <p:ext uri="{BB962C8B-B14F-4D97-AF65-F5344CB8AC3E}">
        <p14:creationId xmlns:p14="http://schemas.microsoft.com/office/powerpoint/2010/main" val="11976185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Per Capita Income</a:t>
            </a:r>
          </a:p>
        </p:txBody>
      </p:sp>
      <p:sp>
        <p:nvSpPr>
          <p:cNvPr id="3" name="Content Placeholder 2"/>
          <p:cNvSpPr>
            <a:spLocks noGrp="1"/>
          </p:cNvSpPr>
          <p:nvPr>
            <p:ph idx="1"/>
          </p:nvPr>
        </p:nvSpPr>
        <p:spPr/>
        <p:txBody>
          <a:bodyPr/>
          <a:lstStyle/>
          <a:p>
            <a:pPr marL="0" indent="0" algn="just">
              <a:buNone/>
            </a:pPr>
            <a:r>
              <a:rPr lang="en-US" b="1" dirty="0">
                <a:latin typeface="Times New Roman" panose="02020603050405020304" pitchFamily="18" charset="0"/>
                <a:cs typeface="Times New Roman" panose="02020603050405020304" pitchFamily="18" charset="0"/>
              </a:rPr>
              <a:t>Per capita income</a:t>
            </a:r>
            <a:r>
              <a:rPr lang="en-US" dirty="0">
                <a:latin typeface="Times New Roman" panose="02020603050405020304" pitchFamily="18" charset="0"/>
                <a:cs typeface="Times New Roman" panose="02020603050405020304" pitchFamily="18" charset="0"/>
              </a:rPr>
              <a:t> (</a:t>
            </a:r>
            <a:r>
              <a:rPr lang="en-US" b="1" dirty="0">
                <a:latin typeface="Times New Roman" panose="02020603050405020304" pitchFamily="18" charset="0"/>
                <a:cs typeface="Times New Roman" panose="02020603050405020304" pitchFamily="18" charset="0"/>
              </a:rPr>
              <a:t>PCI</a:t>
            </a:r>
            <a:r>
              <a:rPr lang="en-US" dirty="0">
                <a:latin typeface="Times New Roman" panose="02020603050405020304" pitchFamily="18" charset="0"/>
                <a:cs typeface="Times New Roman" panose="02020603050405020304" pitchFamily="18" charset="0"/>
              </a:rPr>
              <a:t>) or </a:t>
            </a:r>
            <a:r>
              <a:rPr lang="en-US" b="1" dirty="0">
                <a:latin typeface="Times New Roman" panose="02020603050405020304" pitchFamily="18" charset="0"/>
                <a:cs typeface="Times New Roman" panose="02020603050405020304" pitchFamily="18" charset="0"/>
              </a:rPr>
              <a:t>average income </a:t>
            </a:r>
            <a:r>
              <a:rPr lang="en-US" dirty="0">
                <a:latin typeface="Times New Roman" panose="02020603050405020304" pitchFamily="18" charset="0"/>
                <a:cs typeface="Times New Roman" panose="02020603050405020304" pitchFamily="18" charset="0"/>
              </a:rPr>
              <a:t>measures the average income earned per person in a given area (city, region, country, etc.) in a specified year. It is calculated by </a:t>
            </a:r>
            <a:r>
              <a:rPr lang="en-US" b="1" dirty="0">
                <a:latin typeface="Times New Roman" panose="02020603050405020304" pitchFamily="18" charset="0"/>
                <a:cs typeface="Times New Roman" panose="02020603050405020304" pitchFamily="18" charset="0"/>
              </a:rPr>
              <a:t>dividing the area's total income by its total population</a:t>
            </a:r>
            <a:r>
              <a:rPr lang="en-US" b="1" dirty="0" smtClean="0">
                <a:latin typeface="Times New Roman" panose="02020603050405020304" pitchFamily="18" charset="0"/>
                <a:cs typeface="Times New Roman" panose="02020603050405020304" pitchFamily="18" charset="0"/>
              </a:rPr>
              <a:t>.</a:t>
            </a:r>
          </a:p>
          <a:p>
            <a:pPr marL="0" indent="0" algn="just">
              <a:buNone/>
            </a:pPr>
            <a:endParaRPr lang="en-US" b="1"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PCI = </a:t>
            </a:r>
            <a:r>
              <a:rPr lang="en-US" dirty="0" err="1">
                <a:latin typeface="Times New Roman" panose="02020603050405020304" pitchFamily="18" charset="0"/>
                <a:cs typeface="Times New Roman" panose="02020603050405020304" pitchFamily="18" charset="0"/>
              </a:rPr>
              <a:t>i</a:t>
            </a:r>
            <a:r>
              <a:rPr lang="en-US" dirty="0">
                <a:latin typeface="Times New Roman" panose="02020603050405020304" pitchFamily="18" charset="0"/>
                <a:cs typeface="Times New Roman" panose="02020603050405020304" pitchFamily="18" charset="0"/>
              </a:rPr>
              <a:t>/P</a:t>
            </a:r>
            <a:br>
              <a:rPr lang="en-US" dirty="0">
                <a:latin typeface="Times New Roman" panose="02020603050405020304" pitchFamily="18" charset="0"/>
                <a:cs typeface="Times New Roman" panose="02020603050405020304" pitchFamily="18" charset="0"/>
              </a:rPr>
            </a:br>
            <a:r>
              <a:rPr lang="en-US" dirty="0" smtClean="0">
                <a:latin typeface="Times New Roman" panose="02020603050405020304" pitchFamily="18" charset="0"/>
                <a:cs typeface="Times New Roman" panose="02020603050405020304" pitchFamily="18" charset="0"/>
              </a:rPr>
              <a:t>Where,</a:t>
            </a:r>
            <a:r>
              <a:rPr lang="en-US" dirty="0">
                <a:latin typeface="Times New Roman" panose="02020603050405020304" pitchFamily="18" charset="0"/>
                <a:cs typeface="Times New Roman" panose="02020603050405020304" pitchFamily="18" charset="0"/>
              </a:rPr>
              <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PCI = per capita income</a:t>
            </a:r>
            <a:br>
              <a:rPr lang="en-US" dirty="0">
                <a:latin typeface="Times New Roman" panose="02020603050405020304" pitchFamily="18" charset="0"/>
                <a:cs typeface="Times New Roman" panose="02020603050405020304" pitchFamily="18" charset="0"/>
              </a:rPr>
            </a:br>
            <a:r>
              <a:rPr lang="en-US" b="1" dirty="0" err="1">
                <a:latin typeface="Times New Roman" panose="02020603050405020304" pitchFamily="18" charset="0"/>
                <a:cs typeface="Times New Roman" panose="02020603050405020304" pitchFamily="18" charset="0"/>
              </a:rPr>
              <a:t>i</a:t>
            </a:r>
            <a:r>
              <a:rPr lang="en-US" b="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total personal income</a:t>
            </a:r>
            <a:br>
              <a:rPr lang="en-US" dirty="0">
                <a:latin typeface="Times New Roman" panose="02020603050405020304" pitchFamily="18" charset="0"/>
                <a:cs typeface="Times New Roman" panose="02020603050405020304" pitchFamily="18" charset="0"/>
              </a:rPr>
            </a:br>
            <a:r>
              <a:rPr lang="en-US" b="1" dirty="0">
                <a:latin typeface="Times New Roman" panose="02020603050405020304" pitchFamily="18" charset="0"/>
                <a:cs typeface="Times New Roman" panose="02020603050405020304" pitchFamily="18" charset="0"/>
              </a:rPr>
              <a:t>P</a:t>
            </a:r>
            <a:r>
              <a:rPr lang="en-US" dirty="0">
                <a:latin typeface="Times New Roman" panose="02020603050405020304" pitchFamily="18" charset="0"/>
                <a:cs typeface="Times New Roman" panose="02020603050405020304" pitchFamily="18" charset="0"/>
              </a:rPr>
              <a:t> = total population</a:t>
            </a:r>
          </a:p>
        </p:txBody>
      </p:sp>
    </p:spTree>
    <p:extLst>
      <p:ext uri="{BB962C8B-B14F-4D97-AF65-F5344CB8AC3E}">
        <p14:creationId xmlns:p14="http://schemas.microsoft.com/office/powerpoint/2010/main" val="219045585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1554" y="0"/>
            <a:ext cx="8596668" cy="1320800"/>
          </a:xfrm>
        </p:spPr>
        <p:txBody>
          <a:bodyPr/>
          <a:lstStyle/>
          <a:p>
            <a:r>
              <a:rPr lang="en-US" dirty="0">
                <a:latin typeface="Times New Roman" panose="02020603050405020304" pitchFamily="18" charset="0"/>
                <a:cs typeface="Times New Roman" panose="02020603050405020304" pitchFamily="18" charset="0"/>
              </a:rPr>
              <a:t>PCI of Bangladesh</a:t>
            </a:r>
          </a:p>
        </p:txBody>
      </p:sp>
      <p:pic>
        <p:nvPicPr>
          <p:cNvPr id="4" name="Content Placeholder 3"/>
          <p:cNvPicPr>
            <a:picLocks noGrp="1" noChangeAspect="1"/>
          </p:cNvPicPr>
          <p:nvPr>
            <p:ph idx="1"/>
          </p:nvPr>
        </p:nvPicPr>
        <p:blipFill>
          <a:blip r:embed="rId2"/>
          <a:stretch>
            <a:fillRect/>
          </a:stretch>
        </p:blipFill>
        <p:spPr>
          <a:xfrm>
            <a:off x="1330671" y="1169233"/>
            <a:ext cx="9027274" cy="5688767"/>
          </a:xfrm>
          <a:prstGeom prst="rect">
            <a:avLst/>
          </a:prstGeom>
        </p:spPr>
      </p:pic>
    </p:spTree>
    <p:extLst>
      <p:ext uri="{BB962C8B-B14F-4D97-AF65-F5344CB8AC3E}">
        <p14:creationId xmlns:p14="http://schemas.microsoft.com/office/powerpoint/2010/main" val="111022433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0"/>
            <a:ext cx="10515600" cy="1325563"/>
          </a:xfrm>
        </p:spPr>
        <p:txBody>
          <a:bodyPr/>
          <a:lstStyle/>
          <a:p>
            <a:r>
              <a:rPr lang="en-US" dirty="0">
                <a:latin typeface="Times New Roman" panose="02020603050405020304" pitchFamily="18" charset="0"/>
                <a:cs typeface="Times New Roman" panose="02020603050405020304" pitchFamily="18" charset="0"/>
              </a:rPr>
              <a:t>Top 10 countries in PCI</a:t>
            </a:r>
          </a:p>
        </p:txBody>
      </p:sp>
      <p:pic>
        <p:nvPicPr>
          <p:cNvPr id="3074" name="Picture 2" descr="top 10 countries according to per capita income à¦à¦° à¦à¦¬à¦¿à¦° à¦«à¦²à¦¾à¦«à¦²"/>
          <p:cNvPicPr>
            <a:picLocks noChangeAspect="1" noChangeArrowheads="1"/>
          </p:cNvPicPr>
          <p:nvPr/>
        </p:nvPicPr>
        <p:blipFill>
          <a:blip r:embed="rId2">
            <a:clrChange>
              <a:clrFrom>
                <a:srgbClr val="FFFAE6"/>
              </a:clrFrom>
              <a:clrTo>
                <a:srgbClr val="FFFAE6">
                  <a:alpha val="0"/>
                </a:srgbClr>
              </a:clrTo>
            </a:clrChange>
            <a:extLst>
              <a:ext uri="{28A0092B-C50C-407E-A947-70E740481C1C}">
                <a14:useLocalDpi xmlns:a14="http://schemas.microsoft.com/office/drawing/2010/main" val="0"/>
              </a:ext>
            </a:extLst>
          </a:blip>
          <a:srcRect/>
          <a:stretch>
            <a:fillRect/>
          </a:stretch>
        </p:blipFill>
        <p:spPr bwMode="auto">
          <a:xfrm>
            <a:off x="1607000" y="1177831"/>
            <a:ext cx="8731469" cy="51588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57350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97859" y="2565213"/>
            <a:ext cx="10515600" cy="2544669"/>
          </a:xfrm>
        </p:spPr>
        <p:txBody>
          <a:bodyPr>
            <a:normAutofit/>
          </a:bodyPr>
          <a:lstStyle/>
          <a:p>
            <a:pPr marL="0" indent="0" algn="ctr">
              <a:buNone/>
            </a:pPr>
            <a:r>
              <a:rPr lang="en-US" sz="9600" dirty="0" smtClean="0">
                <a:latin typeface="Andalus" panose="02020603050405020304" pitchFamily="18" charset="-78"/>
                <a:cs typeface="Andalus" panose="02020603050405020304" pitchFamily="18" charset="-78"/>
              </a:rPr>
              <a:t>Thank You</a:t>
            </a:r>
            <a:endParaRPr lang="en-US" sz="9600" dirty="0">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2589697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22241"/>
          </a:xfrm>
        </p:spPr>
        <p:txBody>
          <a:bodyPr/>
          <a:lstStyle/>
          <a:p>
            <a:r>
              <a:rPr lang="en-US" dirty="0">
                <a:latin typeface="Times New Roman" panose="02020603050405020304" pitchFamily="18" charset="0"/>
                <a:cs typeface="Times New Roman" panose="02020603050405020304" pitchFamily="18" charset="0"/>
              </a:rPr>
              <a:t>How to measure Inflation</a:t>
            </a:r>
          </a:p>
        </p:txBody>
      </p:sp>
      <p:sp>
        <p:nvSpPr>
          <p:cNvPr id="3" name="Content Placeholder 2"/>
          <p:cNvSpPr>
            <a:spLocks noGrp="1"/>
          </p:cNvSpPr>
          <p:nvPr>
            <p:ph idx="1"/>
          </p:nvPr>
        </p:nvSpPr>
        <p:spPr>
          <a:xfrm>
            <a:off x="838200" y="1387365"/>
            <a:ext cx="10927976" cy="5336163"/>
          </a:xfrm>
        </p:spPr>
        <p:txBody>
          <a:bodyPr>
            <a:normAutofit fontScale="70000" lnSpcReduction="20000"/>
          </a:bodyPr>
          <a:lstStyle/>
          <a:p>
            <a:pPr marL="0" indent="0" algn="just">
              <a:buNone/>
            </a:pPr>
            <a:r>
              <a:rPr lang="en-US" sz="3400" b="1" u="sng" dirty="0">
                <a:latin typeface="Times New Roman" panose="02020603050405020304" pitchFamily="18" charset="0"/>
                <a:cs typeface="Times New Roman" panose="02020603050405020304" pitchFamily="18" charset="0"/>
              </a:rPr>
              <a:t>Measures</a:t>
            </a:r>
            <a:r>
              <a:rPr lang="en-US" sz="3400" dirty="0">
                <a:latin typeface="Times New Roman" panose="02020603050405020304" pitchFamily="18" charset="0"/>
                <a:cs typeface="Times New Roman" panose="02020603050405020304" pitchFamily="18" charset="0"/>
              </a:rPr>
              <a:t>: Inflation can be measured in two ways</a:t>
            </a:r>
          </a:p>
          <a:p>
            <a:pPr marL="0" indent="0" algn="just">
              <a:buNone/>
            </a:pPr>
            <a:endParaRPr lang="en-US" sz="3400" dirty="0">
              <a:latin typeface="Times New Roman" panose="02020603050405020304" pitchFamily="18" charset="0"/>
              <a:cs typeface="Times New Roman" panose="02020603050405020304" pitchFamily="18" charset="0"/>
            </a:endParaRPr>
          </a:p>
          <a:p>
            <a:pPr marL="514350" indent="-514350" algn="just">
              <a:buAutoNum type="alphaLcPeriod"/>
            </a:pPr>
            <a:r>
              <a:rPr lang="en-US" sz="3400" b="1" dirty="0">
                <a:latin typeface="Times New Roman" panose="02020603050405020304" pitchFamily="18" charset="0"/>
                <a:cs typeface="Times New Roman" panose="02020603050405020304" pitchFamily="18" charset="0"/>
              </a:rPr>
              <a:t>Consumer Price Index (CPI): </a:t>
            </a:r>
            <a:r>
              <a:rPr lang="en-US" sz="3400" dirty="0">
                <a:latin typeface="Times New Roman" panose="02020603050405020304" pitchFamily="18" charset="0"/>
                <a:cs typeface="Times New Roman" panose="02020603050405020304" pitchFamily="18" charset="0"/>
              </a:rPr>
              <a:t>A consumer price index (CPI) measures changes in the price level of </a:t>
            </a:r>
            <a:r>
              <a:rPr lang="en-US" sz="3400" b="1" dirty="0">
                <a:latin typeface="Times New Roman" panose="02020603050405020304" pitchFamily="18" charset="0"/>
                <a:cs typeface="Times New Roman" panose="02020603050405020304" pitchFamily="18" charset="0"/>
              </a:rPr>
              <a:t>market basket</a:t>
            </a:r>
            <a:r>
              <a:rPr lang="en-US" sz="3400" dirty="0">
                <a:latin typeface="Times New Roman" panose="02020603050405020304" pitchFamily="18" charset="0"/>
                <a:cs typeface="Times New Roman" panose="02020603050405020304" pitchFamily="18" charset="0"/>
              </a:rPr>
              <a:t>(approximately 80,000 specific goods and services) of consumer goods and services purchased by households.</a:t>
            </a:r>
            <a:r>
              <a:rPr lang="en-US" sz="3400" dirty="0">
                <a:solidFill>
                  <a:srgbClr val="000000"/>
                </a:solidFill>
                <a:latin typeface="Times New Roman" panose="02020603050405020304" pitchFamily="18" charset="0"/>
                <a:cs typeface="Times New Roman" panose="02020603050405020304" pitchFamily="18" charset="0"/>
              </a:rPr>
              <a:t> </a:t>
            </a:r>
            <a:r>
              <a:rPr lang="en-US" sz="3400" dirty="0">
                <a:latin typeface="Times New Roman" panose="02020603050405020304" pitchFamily="18" charset="0"/>
                <a:cs typeface="Times New Roman" panose="02020603050405020304" pitchFamily="18" charset="0"/>
              </a:rPr>
              <a:t>The goods and services fall into eight major categories</a:t>
            </a:r>
            <a:r>
              <a:rPr lang="en-US" sz="3400" dirty="0" smtClean="0">
                <a:latin typeface="Times New Roman" panose="02020603050405020304" pitchFamily="18" charset="0"/>
                <a:cs typeface="Times New Roman" panose="02020603050405020304" pitchFamily="18" charset="0"/>
              </a:rPr>
              <a:t>:</a:t>
            </a:r>
          </a:p>
          <a:p>
            <a:pPr marL="0" indent="0" algn="just">
              <a:buNone/>
            </a:pPr>
            <a:r>
              <a:rPr lang="en-US" sz="3400" dirty="0" smtClean="0">
                <a:latin typeface="Times New Roman" panose="02020603050405020304" pitchFamily="18" charset="0"/>
                <a:cs typeface="Times New Roman" panose="02020603050405020304" pitchFamily="18" charset="0"/>
              </a:rPr>
              <a:t> </a:t>
            </a:r>
            <a:endParaRPr lang="en-US" sz="3400" dirty="0">
              <a:latin typeface="Times New Roman" panose="02020603050405020304" pitchFamily="18" charset="0"/>
              <a:cs typeface="Times New Roman" panose="02020603050405020304" pitchFamily="18" charset="0"/>
            </a:endParaRPr>
          </a:p>
          <a:p>
            <a:pPr marL="971550" lvl="1" indent="-514350" algn="just">
              <a:buFont typeface="+mj-lt"/>
              <a:buAutoNum type="arabicPeriod"/>
            </a:pPr>
            <a:r>
              <a:rPr lang="en-US" sz="3400" dirty="0">
                <a:solidFill>
                  <a:srgbClr val="000000"/>
                </a:solidFill>
                <a:latin typeface="Times New Roman" panose="02020603050405020304" pitchFamily="18" charset="0"/>
                <a:cs typeface="Times New Roman" panose="02020603050405020304" pitchFamily="18" charset="0"/>
              </a:rPr>
              <a:t>food and beverage, </a:t>
            </a:r>
          </a:p>
          <a:p>
            <a:pPr marL="971550" lvl="1" indent="-514350" algn="just">
              <a:buFont typeface="+mj-lt"/>
              <a:buAutoNum type="arabicPeriod"/>
            </a:pPr>
            <a:r>
              <a:rPr lang="en-US" sz="3400" dirty="0">
                <a:solidFill>
                  <a:srgbClr val="000000"/>
                </a:solidFill>
                <a:latin typeface="Times New Roman" panose="02020603050405020304" pitchFamily="18" charset="0"/>
                <a:cs typeface="Times New Roman" panose="02020603050405020304" pitchFamily="18" charset="0"/>
              </a:rPr>
              <a:t>housing, </a:t>
            </a:r>
          </a:p>
          <a:p>
            <a:pPr marL="971550" lvl="1" indent="-514350" algn="just">
              <a:buFont typeface="+mj-lt"/>
              <a:buAutoNum type="arabicPeriod"/>
            </a:pPr>
            <a:r>
              <a:rPr lang="en-US" sz="3400" dirty="0">
                <a:solidFill>
                  <a:srgbClr val="000000"/>
                </a:solidFill>
                <a:latin typeface="Times New Roman" panose="02020603050405020304" pitchFamily="18" charset="0"/>
                <a:cs typeface="Times New Roman" panose="02020603050405020304" pitchFamily="18" charset="0"/>
              </a:rPr>
              <a:t>apparel, </a:t>
            </a:r>
          </a:p>
          <a:p>
            <a:pPr marL="971550" lvl="1" indent="-514350" algn="just">
              <a:buFont typeface="+mj-lt"/>
              <a:buAutoNum type="arabicPeriod"/>
            </a:pPr>
            <a:r>
              <a:rPr lang="en-US" sz="3400" dirty="0">
                <a:solidFill>
                  <a:srgbClr val="000000"/>
                </a:solidFill>
                <a:latin typeface="Times New Roman" panose="02020603050405020304" pitchFamily="18" charset="0"/>
                <a:cs typeface="Times New Roman" panose="02020603050405020304" pitchFamily="18" charset="0"/>
              </a:rPr>
              <a:t>transportation, </a:t>
            </a:r>
          </a:p>
          <a:p>
            <a:pPr marL="971550" lvl="1" indent="-514350" algn="just">
              <a:buFont typeface="+mj-lt"/>
              <a:buAutoNum type="arabicPeriod"/>
            </a:pPr>
            <a:r>
              <a:rPr lang="en-US" sz="3400" dirty="0">
                <a:solidFill>
                  <a:srgbClr val="000000"/>
                </a:solidFill>
                <a:latin typeface="Times New Roman" panose="02020603050405020304" pitchFamily="18" charset="0"/>
                <a:cs typeface="Times New Roman" panose="02020603050405020304" pitchFamily="18" charset="0"/>
              </a:rPr>
              <a:t>medical care, </a:t>
            </a:r>
          </a:p>
          <a:p>
            <a:pPr marL="971550" lvl="1" indent="-514350" algn="just">
              <a:buFont typeface="+mj-lt"/>
              <a:buAutoNum type="arabicPeriod"/>
            </a:pPr>
            <a:r>
              <a:rPr lang="en-US" sz="3400" dirty="0">
                <a:solidFill>
                  <a:srgbClr val="000000"/>
                </a:solidFill>
                <a:latin typeface="Times New Roman" panose="02020603050405020304" pitchFamily="18" charset="0"/>
                <a:cs typeface="Times New Roman" panose="02020603050405020304" pitchFamily="18" charset="0"/>
              </a:rPr>
              <a:t>recreation, </a:t>
            </a:r>
          </a:p>
          <a:p>
            <a:pPr marL="971550" lvl="1" indent="-514350" algn="just">
              <a:buFont typeface="+mj-lt"/>
              <a:buAutoNum type="arabicPeriod"/>
            </a:pPr>
            <a:r>
              <a:rPr lang="en-US" sz="3400" dirty="0">
                <a:solidFill>
                  <a:srgbClr val="000000"/>
                </a:solidFill>
                <a:latin typeface="Times New Roman" panose="02020603050405020304" pitchFamily="18" charset="0"/>
                <a:cs typeface="Times New Roman" panose="02020603050405020304" pitchFamily="18" charset="0"/>
              </a:rPr>
              <a:t>education and communication, and </a:t>
            </a:r>
          </a:p>
          <a:p>
            <a:pPr marL="971550" lvl="1" indent="-514350" algn="just">
              <a:buFont typeface="+mj-lt"/>
              <a:buAutoNum type="arabicPeriod"/>
            </a:pPr>
            <a:r>
              <a:rPr lang="en-US" sz="3400" dirty="0">
                <a:solidFill>
                  <a:srgbClr val="000000"/>
                </a:solidFill>
                <a:latin typeface="Times New Roman" panose="02020603050405020304" pitchFamily="18" charset="0"/>
                <a:cs typeface="Times New Roman" panose="02020603050405020304" pitchFamily="18" charset="0"/>
              </a:rPr>
              <a:t>other. </a:t>
            </a:r>
          </a:p>
          <a:p>
            <a:pPr marL="0" indent="0" algn="just">
              <a:buNone/>
            </a:pPr>
            <a:r>
              <a:rPr lang="en-US" sz="3400" dirty="0">
                <a:latin typeface="Times New Roman" panose="02020603050405020304" pitchFamily="18" charset="0"/>
                <a:cs typeface="Times New Roman" panose="02020603050405020304" pitchFamily="18" charset="0"/>
              </a:rPr>
              <a:t> </a:t>
            </a:r>
          </a:p>
          <a:p>
            <a:pPr marL="0" indent="0" algn="just">
              <a:buNone/>
            </a:pPr>
            <a:endParaRPr lang="en-US" b="1" dirty="0"/>
          </a:p>
        </p:txBody>
      </p:sp>
    </p:spTree>
    <p:extLst>
      <p:ext uri="{BB962C8B-B14F-4D97-AF65-F5344CB8AC3E}">
        <p14:creationId xmlns:p14="http://schemas.microsoft.com/office/powerpoint/2010/main" val="290922904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80887D5-F7E7-491A-9DA6-73129391136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to measure Inflation:</a:t>
            </a: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Consumer Price Index (CPI):</a:t>
            </a:r>
          </a:p>
        </p:txBody>
      </p:sp>
      <p:pic>
        <p:nvPicPr>
          <p:cNvPr id="4" name="Picture 3">
            <a:extLst>
              <a:ext uri="{FF2B5EF4-FFF2-40B4-BE49-F238E27FC236}">
                <a16:creationId xmlns="" xmlns:a16="http://schemas.microsoft.com/office/drawing/2014/main" id="{5C935540-6037-4D25-9282-9D684D90774C}"/>
              </a:ext>
            </a:extLst>
          </p:cNvPr>
          <p:cNvPicPr>
            <a:picLocks noChangeAspect="1"/>
          </p:cNvPicPr>
          <p:nvPr/>
        </p:nvPicPr>
        <p:blipFill>
          <a:blip r:embed="rId2"/>
          <a:stretch>
            <a:fillRect/>
          </a:stretch>
        </p:blipFill>
        <p:spPr>
          <a:xfrm>
            <a:off x="1067679" y="1988566"/>
            <a:ext cx="9767650" cy="4331552"/>
          </a:xfrm>
          <a:prstGeom prst="rect">
            <a:avLst/>
          </a:prstGeom>
        </p:spPr>
      </p:pic>
    </p:spTree>
    <p:extLst>
      <p:ext uri="{BB962C8B-B14F-4D97-AF65-F5344CB8AC3E}">
        <p14:creationId xmlns:p14="http://schemas.microsoft.com/office/powerpoint/2010/main" val="248108288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7C6EA2BF-7D98-4FCA-8624-797906CB3797}"/>
              </a:ext>
            </a:extLst>
          </p:cNvPr>
          <p:cNvSpPr>
            <a:spLocks noGrp="1"/>
          </p:cNvSpPr>
          <p:nvPr>
            <p:ph type="title"/>
          </p:nvPr>
        </p:nvSpPr>
        <p:spPr>
          <a:xfrm>
            <a:off x="0" y="0"/>
            <a:ext cx="12192000" cy="1325563"/>
          </a:xfrm>
        </p:spPr>
        <p:txBody>
          <a:bodyPr>
            <a:normAutofit/>
          </a:bodyPr>
          <a:lstStyle/>
          <a:p>
            <a:pPr algn="ctr"/>
            <a:r>
              <a:rPr lang="en-US" sz="4000" dirty="0">
                <a:latin typeface="Times New Roman" panose="02020603050405020304" pitchFamily="18" charset="0"/>
                <a:cs typeface="Times New Roman" panose="02020603050405020304" pitchFamily="18" charset="0"/>
              </a:rPr>
              <a:t>How to measure Inflation: Consumer Price Index (CPI)</a:t>
            </a:r>
          </a:p>
        </p:txBody>
      </p:sp>
      <p:sp>
        <p:nvSpPr>
          <p:cNvPr id="3" name="TextBox 2">
            <a:extLst>
              <a:ext uri="{FF2B5EF4-FFF2-40B4-BE49-F238E27FC236}">
                <a16:creationId xmlns="" xmlns:a16="http://schemas.microsoft.com/office/drawing/2014/main" id="{8440ABC3-B4E4-4280-9E43-C3BC6A55DA08}"/>
              </a:ext>
            </a:extLst>
          </p:cNvPr>
          <p:cNvSpPr txBox="1"/>
          <p:nvPr/>
        </p:nvSpPr>
        <p:spPr>
          <a:xfrm>
            <a:off x="726141" y="1244300"/>
            <a:ext cx="10703859" cy="1384995"/>
          </a:xfrm>
          <a:prstGeom prst="rect">
            <a:avLst/>
          </a:prstGeom>
          <a:noFill/>
        </p:spPr>
        <p:txBody>
          <a:bodyPr wrap="square" rtlCol="0">
            <a:spAutoFit/>
          </a:bodyPr>
          <a:lstStyle/>
          <a:p>
            <a:pPr algn="just"/>
            <a:r>
              <a:rPr lang="en-US" sz="2800" dirty="0">
                <a:latin typeface="Times New Roman" panose="02020603050405020304" pitchFamily="18" charset="0"/>
                <a:cs typeface="Times New Roman" panose="02020603050405020304" pitchFamily="18" charset="0"/>
              </a:rPr>
              <a:t>A typical household of a nation buys 4 loaves of bread, 3 pounds of cream cheese and 8 books each week. The prices of these goods in years 2015</a:t>
            </a:r>
            <a:r>
              <a:rPr lang="en-US" sz="2800" dirty="0" smtClean="0">
                <a:latin typeface="Times New Roman" panose="02020603050405020304" pitchFamily="18" charset="0"/>
                <a:cs typeface="Times New Roman" panose="02020603050405020304" pitchFamily="18" charset="0"/>
              </a:rPr>
              <a:t>, 2016 </a:t>
            </a:r>
            <a:r>
              <a:rPr lang="en-US" sz="2800" dirty="0">
                <a:latin typeface="Times New Roman" panose="02020603050405020304" pitchFamily="18" charset="0"/>
                <a:cs typeface="Times New Roman" panose="02020603050405020304" pitchFamily="18" charset="0"/>
              </a:rPr>
              <a:t>and 2017 are given in the table below:</a:t>
            </a:r>
          </a:p>
        </p:txBody>
      </p:sp>
      <p:graphicFrame>
        <p:nvGraphicFramePr>
          <p:cNvPr id="4" name="Table 3"/>
          <p:cNvGraphicFramePr>
            <a:graphicFrameLocks noGrp="1"/>
          </p:cNvGraphicFramePr>
          <p:nvPr>
            <p:extLst>
              <p:ext uri="{D42A27DB-BD31-4B8C-83A1-F6EECF244321}">
                <p14:modId xmlns:p14="http://schemas.microsoft.com/office/powerpoint/2010/main" val="4245744718"/>
              </p:ext>
            </p:extLst>
          </p:nvPr>
        </p:nvGraphicFramePr>
        <p:xfrm>
          <a:off x="1345992" y="2770095"/>
          <a:ext cx="9277184" cy="2118360"/>
        </p:xfrm>
        <a:graphic>
          <a:graphicData uri="http://schemas.openxmlformats.org/drawingml/2006/table">
            <a:tbl>
              <a:tblPr firstRow="1" bandRow="1">
                <a:tableStyleId>{5940675A-B579-460E-94D1-54222C63F5DA}</a:tableStyleId>
              </a:tblPr>
              <a:tblGrid>
                <a:gridCol w="2319296"/>
                <a:gridCol w="2319296"/>
                <a:gridCol w="2319296"/>
                <a:gridCol w="2319296"/>
              </a:tblGrid>
              <a:tr h="510987">
                <a:tc>
                  <a:txBody>
                    <a:bodyPr/>
                    <a:lstStyle/>
                    <a:p>
                      <a:pPr algn="ctr"/>
                      <a:r>
                        <a:rPr lang="en-US" sz="2300" dirty="0" smtClean="0">
                          <a:latin typeface="Times New Roman" panose="02020603050405020304" pitchFamily="18" charset="0"/>
                          <a:cs typeface="Times New Roman" panose="02020603050405020304" pitchFamily="18" charset="0"/>
                        </a:rPr>
                        <a:t>Year</a:t>
                      </a:r>
                      <a:endParaRPr lang="en-US" sz="2300" dirty="0">
                        <a:latin typeface="Times New Roman" panose="02020603050405020304" pitchFamily="18" charset="0"/>
                        <a:cs typeface="Times New Roman" panose="02020603050405020304" pitchFamily="18" charset="0"/>
                      </a:endParaRPr>
                    </a:p>
                  </a:txBody>
                  <a:tcPr/>
                </a:tc>
                <a:tc>
                  <a:txBody>
                    <a:bodyPr/>
                    <a:lstStyle/>
                    <a:p>
                      <a:pPr algn="ctr"/>
                      <a:r>
                        <a:rPr lang="en-US" sz="2300" dirty="0" smtClean="0">
                          <a:latin typeface="Times New Roman" panose="02020603050405020304" pitchFamily="18" charset="0"/>
                          <a:cs typeface="Times New Roman" panose="02020603050405020304" pitchFamily="18" charset="0"/>
                        </a:rPr>
                        <a:t>Price of a loaf of bread</a:t>
                      </a:r>
                      <a:endParaRPr lang="en-US" sz="2300" dirty="0">
                        <a:latin typeface="Times New Roman" panose="02020603050405020304" pitchFamily="18" charset="0"/>
                        <a:cs typeface="Times New Roman" panose="02020603050405020304" pitchFamily="18" charset="0"/>
                      </a:endParaRPr>
                    </a:p>
                  </a:txBody>
                  <a:tcPr/>
                </a:tc>
                <a:tc>
                  <a:txBody>
                    <a:bodyPr/>
                    <a:lstStyle/>
                    <a:p>
                      <a:pPr algn="ctr"/>
                      <a:r>
                        <a:rPr lang="en-US" sz="2300" dirty="0" smtClean="0">
                          <a:latin typeface="Times New Roman" panose="02020603050405020304" pitchFamily="18" charset="0"/>
                          <a:cs typeface="Times New Roman" panose="02020603050405020304" pitchFamily="18" charset="0"/>
                        </a:rPr>
                        <a:t>Price of a pound of cream cheese</a:t>
                      </a:r>
                      <a:endParaRPr lang="en-US" sz="2300" dirty="0">
                        <a:latin typeface="Times New Roman" panose="02020603050405020304" pitchFamily="18" charset="0"/>
                        <a:cs typeface="Times New Roman" panose="02020603050405020304" pitchFamily="18" charset="0"/>
                      </a:endParaRPr>
                    </a:p>
                  </a:txBody>
                  <a:tcPr/>
                </a:tc>
                <a:tc>
                  <a:txBody>
                    <a:bodyPr/>
                    <a:lstStyle/>
                    <a:p>
                      <a:pPr algn="ctr"/>
                      <a:r>
                        <a:rPr lang="en-US" sz="2300" dirty="0" smtClean="0">
                          <a:latin typeface="Times New Roman" panose="02020603050405020304" pitchFamily="18" charset="0"/>
                          <a:cs typeface="Times New Roman" panose="02020603050405020304" pitchFamily="18" charset="0"/>
                        </a:rPr>
                        <a:t>Price of a book</a:t>
                      </a:r>
                      <a:endParaRPr lang="en-US" sz="2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300" dirty="0" smtClean="0">
                          <a:latin typeface="Times New Roman" panose="02020603050405020304" pitchFamily="18" charset="0"/>
                          <a:cs typeface="Times New Roman" panose="02020603050405020304" pitchFamily="18" charset="0"/>
                        </a:rPr>
                        <a:t>2018</a:t>
                      </a:r>
                      <a:endParaRPr lang="en-US" sz="2300" dirty="0">
                        <a:latin typeface="Times New Roman" panose="02020603050405020304" pitchFamily="18" charset="0"/>
                        <a:cs typeface="Times New Roman" panose="02020603050405020304" pitchFamily="18" charset="0"/>
                      </a:endParaRPr>
                    </a:p>
                  </a:txBody>
                  <a:tcPr/>
                </a:tc>
                <a:tc>
                  <a:txBody>
                    <a:bodyPr/>
                    <a:lstStyle/>
                    <a:p>
                      <a:pPr algn="ctr"/>
                      <a:r>
                        <a:rPr lang="en-US" sz="2300" dirty="0" smtClean="0">
                          <a:latin typeface="Times New Roman" panose="02020603050405020304" pitchFamily="18" charset="0"/>
                          <a:cs typeface="Times New Roman" panose="02020603050405020304" pitchFamily="18" charset="0"/>
                        </a:rPr>
                        <a:t>5</a:t>
                      </a:r>
                      <a:endParaRPr lang="en-US" sz="2300" dirty="0">
                        <a:latin typeface="Times New Roman" panose="02020603050405020304" pitchFamily="18" charset="0"/>
                        <a:cs typeface="Times New Roman" panose="02020603050405020304" pitchFamily="18" charset="0"/>
                      </a:endParaRPr>
                    </a:p>
                  </a:txBody>
                  <a:tcPr/>
                </a:tc>
                <a:tc>
                  <a:txBody>
                    <a:bodyPr/>
                    <a:lstStyle/>
                    <a:p>
                      <a:pPr algn="ctr"/>
                      <a:r>
                        <a:rPr lang="en-US" sz="2300" dirty="0" smtClean="0">
                          <a:latin typeface="Times New Roman" panose="02020603050405020304" pitchFamily="18" charset="0"/>
                          <a:cs typeface="Times New Roman" panose="02020603050405020304" pitchFamily="18" charset="0"/>
                        </a:rPr>
                        <a:t>15</a:t>
                      </a:r>
                      <a:endParaRPr lang="en-US" sz="2300" dirty="0">
                        <a:latin typeface="Times New Roman" panose="02020603050405020304" pitchFamily="18" charset="0"/>
                        <a:cs typeface="Times New Roman" panose="02020603050405020304" pitchFamily="18" charset="0"/>
                      </a:endParaRPr>
                    </a:p>
                  </a:txBody>
                  <a:tcPr/>
                </a:tc>
                <a:tc>
                  <a:txBody>
                    <a:bodyPr/>
                    <a:lstStyle/>
                    <a:p>
                      <a:pPr algn="ctr"/>
                      <a:r>
                        <a:rPr lang="en-US" sz="2300" dirty="0" smtClean="0">
                          <a:latin typeface="Times New Roman" panose="02020603050405020304" pitchFamily="18" charset="0"/>
                          <a:cs typeface="Times New Roman" panose="02020603050405020304" pitchFamily="18" charset="0"/>
                        </a:rPr>
                        <a:t>50</a:t>
                      </a:r>
                      <a:endParaRPr lang="en-US" sz="2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300" dirty="0" smtClean="0">
                          <a:latin typeface="Times New Roman" panose="02020603050405020304" pitchFamily="18" charset="0"/>
                          <a:cs typeface="Times New Roman" panose="02020603050405020304" pitchFamily="18" charset="0"/>
                        </a:rPr>
                        <a:t>2019</a:t>
                      </a:r>
                      <a:endParaRPr lang="en-US" sz="2300" dirty="0">
                        <a:latin typeface="Times New Roman" panose="02020603050405020304" pitchFamily="18" charset="0"/>
                        <a:cs typeface="Times New Roman" panose="02020603050405020304" pitchFamily="18" charset="0"/>
                      </a:endParaRPr>
                    </a:p>
                  </a:txBody>
                  <a:tcPr/>
                </a:tc>
                <a:tc>
                  <a:txBody>
                    <a:bodyPr/>
                    <a:lstStyle/>
                    <a:p>
                      <a:pPr algn="ctr"/>
                      <a:r>
                        <a:rPr lang="en-US" sz="2300" dirty="0" smtClean="0">
                          <a:latin typeface="Times New Roman" panose="02020603050405020304" pitchFamily="18" charset="0"/>
                          <a:cs typeface="Times New Roman" panose="02020603050405020304" pitchFamily="18" charset="0"/>
                        </a:rPr>
                        <a:t>10</a:t>
                      </a:r>
                      <a:endParaRPr lang="en-US" sz="2300" dirty="0">
                        <a:latin typeface="Times New Roman" panose="02020603050405020304" pitchFamily="18" charset="0"/>
                        <a:cs typeface="Times New Roman" panose="02020603050405020304" pitchFamily="18" charset="0"/>
                      </a:endParaRPr>
                    </a:p>
                  </a:txBody>
                  <a:tcPr/>
                </a:tc>
                <a:tc>
                  <a:txBody>
                    <a:bodyPr/>
                    <a:lstStyle/>
                    <a:p>
                      <a:pPr algn="ctr"/>
                      <a:r>
                        <a:rPr lang="en-US" sz="2300" dirty="0" smtClean="0">
                          <a:latin typeface="Times New Roman" panose="02020603050405020304" pitchFamily="18" charset="0"/>
                          <a:cs typeface="Times New Roman" panose="02020603050405020304" pitchFamily="18" charset="0"/>
                        </a:rPr>
                        <a:t>30</a:t>
                      </a:r>
                      <a:endParaRPr lang="en-US" sz="2300" dirty="0">
                        <a:latin typeface="Times New Roman" panose="02020603050405020304" pitchFamily="18" charset="0"/>
                        <a:cs typeface="Times New Roman" panose="02020603050405020304" pitchFamily="18" charset="0"/>
                      </a:endParaRPr>
                    </a:p>
                  </a:txBody>
                  <a:tcPr/>
                </a:tc>
                <a:tc>
                  <a:txBody>
                    <a:bodyPr/>
                    <a:lstStyle/>
                    <a:p>
                      <a:pPr algn="ctr"/>
                      <a:r>
                        <a:rPr lang="en-US" sz="2300" dirty="0" smtClean="0">
                          <a:latin typeface="Times New Roman" panose="02020603050405020304" pitchFamily="18" charset="0"/>
                          <a:cs typeface="Times New Roman" panose="02020603050405020304" pitchFamily="18" charset="0"/>
                        </a:rPr>
                        <a:t>100</a:t>
                      </a:r>
                      <a:endParaRPr lang="en-US" sz="2300" dirty="0">
                        <a:latin typeface="Times New Roman" panose="02020603050405020304" pitchFamily="18" charset="0"/>
                        <a:cs typeface="Times New Roman" panose="02020603050405020304" pitchFamily="18" charset="0"/>
                      </a:endParaRPr>
                    </a:p>
                  </a:txBody>
                  <a:tcPr/>
                </a:tc>
              </a:tr>
              <a:tr h="370840">
                <a:tc>
                  <a:txBody>
                    <a:bodyPr/>
                    <a:lstStyle/>
                    <a:p>
                      <a:pPr algn="ctr"/>
                      <a:r>
                        <a:rPr lang="en-US" sz="2300" dirty="0" smtClean="0">
                          <a:latin typeface="Times New Roman" panose="02020603050405020304" pitchFamily="18" charset="0"/>
                          <a:cs typeface="Times New Roman" panose="02020603050405020304" pitchFamily="18" charset="0"/>
                        </a:rPr>
                        <a:t>2020</a:t>
                      </a:r>
                      <a:endParaRPr lang="en-US" sz="2300" dirty="0">
                        <a:latin typeface="Times New Roman" panose="02020603050405020304" pitchFamily="18" charset="0"/>
                        <a:cs typeface="Times New Roman" panose="02020603050405020304" pitchFamily="18" charset="0"/>
                      </a:endParaRPr>
                    </a:p>
                  </a:txBody>
                  <a:tcPr/>
                </a:tc>
                <a:tc>
                  <a:txBody>
                    <a:bodyPr/>
                    <a:lstStyle/>
                    <a:p>
                      <a:pPr algn="ctr"/>
                      <a:r>
                        <a:rPr lang="en-US" sz="2300" dirty="0" smtClean="0">
                          <a:latin typeface="Times New Roman" panose="02020603050405020304" pitchFamily="18" charset="0"/>
                          <a:cs typeface="Times New Roman" panose="02020603050405020304" pitchFamily="18" charset="0"/>
                        </a:rPr>
                        <a:t>15</a:t>
                      </a:r>
                      <a:endParaRPr lang="en-US" sz="2300" dirty="0">
                        <a:latin typeface="Times New Roman" panose="02020603050405020304" pitchFamily="18" charset="0"/>
                        <a:cs typeface="Times New Roman" panose="02020603050405020304" pitchFamily="18" charset="0"/>
                      </a:endParaRPr>
                    </a:p>
                  </a:txBody>
                  <a:tcPr/>
                </a:tc>
                <a:tc>
                  <a:txBody>
                    <a:bodyPr/>
                    <a:lstStyle/>
                    <a:p>
                      <a:pPr algn="ctr"/>
                      <a:r>
                        <a:rPr lang="en-US" sz="2300" dirty="0" smtClean="0">
                          <a:latin typeface="Times New Roman" panose="02020603050405020304" pitchFamily="18" charset="0"/>
                          <a:cs typeface="Times New Roman" panose="02020603050405020304" pitchFamily="18" charset="0"/>
                        </a:rPr>
                        <a:t>30</a:t>
                      </a:r>
                      <a:endParaRPr lang="en-US" sz="2300" dirty="0">
                        <a:latin typeface="Times New Roman" panose="02020603050405020304" pitchFamily="18" charset="0"/>
                        <a:cs typeface="Times New Roman" panose="02020603050405020304" pitchFamily="18" charset="0"/>
                      </a:endParaRPr>
                    </a:p>
                  </a:txBody>
                  <a:tcPr/>
                </a:tc>
                <a:tc>
                  <a:txBody>
                    <a:bodyPr/>
                    <a:lstStyle/>
                    <a:p>
                      <a:pPr algn="ctr"/>
                      <a:r>
                        <a:rPr lang="en-US" sz="2300" dirty="0" smtClean="0">
                          <a:latin typeface="Times New Roman" panose="02020603050405020304" pitchFamily="18" charset="0"/>
                          <a:cs typeface="Times New Roman" panose="02020603050405020304" pitchFamily="18" charset="0"/>
                        </a:rPr>
                        <a:t>125</a:t>
                      </a:r>
                      <a:endParaRPr lang="en-US" sz="2300" dirty="0">
                        <a:latin typeface="Times New Roman" panose="02020603050405020304" pitchFamily="18" charset="0"/>
                        <a:cs typeface="Times New Roman" panose="02020603050405020304" pitchFamily="18" charset="0"/>
                      </a:endParaRPr>
                    </a:p>
                  </a:txBody>
                  <a:tcPr/>
                </a:tc>
              </a:tr>
            </a:tbl>
          </a:graphicData>
        </a:graphic>
      </p:graphicFrame>
      <p:sp>
        <p:nvSpPr>
          <p:cNvPr id="6" name="Rectangle 5"/>
          <p:cNvSpPr/>
          <p:nvPr/>
        </p:nvSpPr>
        <p:spPr>
          <a:xfrm>
            <a:off x="726142" y="5012638"/>
            <a:ext cx="10703858" cy="1569660"/>
          </a:xfrm>
          <a:prstGeom prst="rect">
            <a:avLst/>
          </a:prstGeom>
        </p:spPr>
        <p:txBody>
          <a:bodyPr wrap="square">
            <a:spAutoFit/>
          </a:bodyPr>
          <a:lstStyle/>
          <a:p>
            <a:pPr marL="342900" indent="-342900" algn="just">
              <a:buFont typeface="+mj-lt"/>
              <a:buAutoNum type="arabicPeriod"/>
            </a:pPr>
            <a:r>
              <a:rPr lang="en-US" sz="2400" dirty="0" smtClean="0">
                <a:latin typeface="Times New Roman" panose="02020603050405020304" pitchFamily="18" charset="0"/>
                <a:cs typeface="Times New Roman" panose="02020603050405020304" pitchFamily="18" charset="0"/>
              </a:rPr>
              <a:t>Calculate the CPI in 2020, using 2019 as the base year.</a:t>
            </a:r>
          </a:p>
          <a:p>
            <a:pPr marL="342900" indent="-342900" algn="just">
              <a:buFont typeface="+mj-lt"/>
              <a:buAutoNum type="arabicPeriod"/>
            </a:pPr>
            <a:r>
              <a:rPr lang="en-US" sz="2400" dirty="0">
                <a:latin typeface="Times New Roman" panose="02020603050405020304" pitchFamily="18" charset="0"/>
                <a:cs typeface="Times New Roman" panose="02020603050405020304" pitchFamily="18" charset="0"/>
              </a:rPr>
              <a:t>Calculate the CPI in </a:t>
            </a:r>
            <a:r>
              <a:rPr lang="en-US" sz="2400" dirty="0" smtClean="0">
                <a:latin typeface="Times New Roman" panose="02020603050405020304" pitchFamily="18" charset="0"/>
                <a:cs typeface="Times New Roman" panose="02020603050405020304" pitchFamily="18" charset="0"/>
              </a:rPr>
              <a:t>2018, </a:t>
            </a:r>
            <a:r>
              <a:rPr lang="en-US" sz="2400" dirty="0">
                <a:latin typeface="Times New Roman" panose="02020603050405020304" pitchFamily="18" charset="0"/>
                <a:cs typeface="Times New Roman" panose="02020603050405020304" pitchFamily="18" charset="0"/>
              </a:rPr>
              <a:t>using </a:t>
            </a:r>
            <a:r>
              <a:rPr lang="en-US" sz="2400" dirty="0" smtClean="0">
                <a:latin typeface="Times New Roman" panose="02020603050405020304" pitchFamily="18" charset="0"/>
                <a:cs typeface="Times New Roman" panose="02020603050405020304" pitchFamily="18" charset="0"/>
              </a:rPr>
              <a:t>2017 </a:t>
            </a:r>
            <a:r>
              <a:rPr lang="en-US" sz="2400" dirty="0">
                <a:latin typeface="Times New Roman" panose="02020603050405020304" pitchFamily="18" charset="0"/>
                <a:cs typeface="Times New Roman" panose="02020603050405020304" pitchFamily="18" charset="0"/>
              </a:rPr>
              <a:t>as the base </a:t>
            </a:r>
            <a:r>
              <a:rPr lang="en-US" sz="2400" dirty="0" smtClean="0">
                <a:latin typeface="Times New Roman" panose="02020603050405020304" pitchFamily="18" charset="0"/>
                <a:cs typeface="Times New Roman" panose="02020603050405020304" pitchFamily="18" charset="0"/>
              </a:rPr>
              <a:t>year</a:t>
            </a:r>
          </a:p>
          <a:p>
            <a:pPr marL="342900" indent="-342900" algn="just">
              <a:buFont typeface="+mj-lt"/>
              <a:buAutoNum type="arabicPeriod"/>
            </a:pPr>
            <a:r>
              <a:rPr lang="en-US" sz="2400" dirty="0" smtClean="0">
                <a:latin typeface="Times New Roman" panose="02020603050405020304" pitchFamily="18" charset="0"/>
                <a:cs typeface="Times New Roman" panose="02020603050405020304" pitchFamily="18" charset="0"/>
              </a:rPr>
              <a:t>Calculate the rate of inflation between 2018 &amp; 2019.</a:t>
            </a:r>
          </a:p>
          <a:p>
            <a:pPr marL="342900" indent="-342900" algn="just">
              <a:buFont typeface="+mj-lt"/>
              <a:buAutoNum type="arabicPeriod"/>
            </a:pPr>
            <a:r>
              <a:rPr lang="en-US" sz="2400" dirty="0">
                <a:latin typeface="Times New Roman" panose="02020603050405020304" pitchFamily="18" charset="0"/>
                <a:cs typeface="Times New Roman" panose="02020603050405020304" pitchFamily="18" charset="0"/>
              </a:rPr>
              <a:t>Calculate the rate of inflation between </a:t>
            </a:r>
            <a:r>
              <a:rPr lang="en-US" sz="2400" dirty="0" smtClean="0">
                <a:latin typeface="Times New Roman" panose="02020603050405020304" pitchFamily="18" charset="0"/>
                <a:cs typeface="Times New Roman" panose="02020603050405020304" pitchFamily="18" charset="0"/>
              </a:rPr>
              <a:t>2019 </a:t>
            </a:r>
            <a:r>
              <a:rPr lang="en-US" sz="2400" dirty="0">
                <a:latin typeface="Times New Roman" panose="02020603050405020304" pitchFamily="18" charset="0"/>
                <a:cs typeface="Times New Roman" panose="02020603050405020304" pitchFamily="18" charset="0"/>
              </a:rPr>
              <a:t>&amp; </a:t>
            </a:r>
            <a:r>
              <a:rPr lang="en-US" sz="2400" dirty="0" smtClean="0">
                <a:latin typeface="Times New Roman" panose="02020603050405020304" pitchFamily="18" charset="0"/>
                <a:cs typeface="Times New Roman" panose="02020603050405020304" pitchFamily="18" charset="0"/>
              </a:rPr>
              <a:t>2020.</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0123310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89A3E7-5BA0-4D31-8BBB-E879C972329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How to measure Inflation:</a:t>
            </a:r>
          </a:p>
        </p:txBody>
      </p:sp>
      <p:sp>
        <p:nvSpPr>
          <p:cNvPr id="3" name="Content Placeholder 2">
            <a:extLst>
              <a:ext uri="{FF2B5EF4-FFF2-40B4-BE49-F238E27FC236}">
                <a16:creationId xmlns="" xmlns:a16="http://schemas.microsoft.com/office/drawing/2014/main" id="{E3A91000-4067-4BB9-BABF-9539BF67A1B7}"/>
              </a:ext>
            </a:extLst>
          </p:cNvPr>
          <p:cNvSpPr>
            <a:spLocks noGrp="1"/>
          </p:cNvSpPr>
          <p:nvPr>
            <p:ph idx="1"/>
          </p:nvPr>
        </p:nvSpPr>
        <p:spPr/>
        <p:txBody>
          <a:bodyPr>
            <a:normAutofit/>
          </a:bodyPr>
          <a:lstStyle/>
          <a:p>
            <a:pPr marL="0" indent="0" algn="just">
              <a:buNone/>
            </a:pPr>
            <a:r>
              <a:rPr lang="en-US" b="1" dirty="0">
                <a:latin typeface="Times New Roman" panose="02020603050405020304" pitchFamily="18" charset="0"/>
                <a:cs typeface="Times New Roman" panose="02020603050405020304" pitchFamily="18" charset="0"/>
              </a:rPr>
              <a:t>Personal Consumption Expenditures (PCE</a:t>
            </a:r>
            <a:r>
              <a:rPr lang="en-US" b="1" dirty="0" smtClean="0">
                <a:latin typeface="Times New Roman" panose="02020603050405020304" pitchFamily="18" charset="0"/>
                <a:cs typeface="Times New Roman" panose="02020603050405020304" pitchFamily="18" charset="0"/>
              </a:rPr>
              <a:t>): </a:t>
            </a:r>
            <a:r>
              <a:rPr lang="en-US" altLang="en-US" dirty="0" smtClean="0">
                <a:solidFill>
                  <a:srgbClr val="222222"/>
                </a:solidFill>
                <a:latin typeface="Times New Roman" panose="02020603050405020304" pitchFamily="18" charset="0"/>
                <a:cs typeface="Times New Roman" panose="02020603050405020304" pitchFamily="18" charset="0"/>
              </a:rPr>
              <a:t>Personal </a:t>
            </a:r>
            <a:r>
              <a:rPr lang="en-US" altLang="en-US" dirty="0">
                <a:solidFill>
                  <a:srgbClr val="222222"/>
                </a:solidFill>
                <a:latin typeface="Times New Roman" panose="02020603050405020304" pitchFamily="18" charset="0"/>
                <a:cs typeface="Times New Roman" panose="02020603050405020304" pitchFamily="18" charset="0"/>
              </a:rPr>
              <a:t>consumption expenditures is a measure of national consumer spending. It tells you how much money a nation spend on goods and services. </a:t>
            </a:r>
            <a:endParaRPr lang="en-US" altLang="en-US" dirty="0" smtClean="0">
              <a:solidFill>
                <a:srgbClr val="222222"/>
              </a:solidFill>
              <a:latin typeface="Times New Roman" panose="02020603050405020304" pitchFamily="18" charset="0"/>
              <a:cs typeface="Times New Roman" panose="02020603050405020304" pitchFamily="18" charset="0"/>
            </a:endParaRPr>
          </a:p>
          <a:p>
            <a:pPr marL="0" indent="0" algn="just">
              <a:buNone/>
            </a:pPr>
            <a:endParaRPr lang="en-US" altLang="en-US" dirty="0">
              <a:solidFill>
                <a:srgbClr val="222222"/>
              </a:solidFill>
              <a:latin typeface="Times New Roman" panose="02020603050405020304" pitchFamily="18" charset="0"/>
              <a:cs typeface="Times New Roman" panose="02020603050405020304" pitchFamily="18" charset="0"/>
            </a:endParaRPr>
          </a:p>
          <a:p>
            <a:pPr marL="0" indent="0" algn="just">
              <a:buNone/>
            </a:pPr>
            <a:r>
              <a:rPr lang="en-US" altLang="en-US" dirty="0">
                <a:solidFill>
                  <a:srgbClr val="222222"/>
                </a:solidFill>
                <a:latin typeface="Times New Roman" panose="02020603050405020304" pitchFamily="18" charset="0"/>
                <a:cs typeface="Times New Roman" panose="02020603050405020304" pitchFamily="18" charset="0"/>
              </a:rPr>
              <a:t>The goods category includes two sub-categories. </a:t>
            </a:r>
          </a:p>
          <a:p>
            <a:pPr lvl="1" algn="just"/>
            <a:r>
              <a:rPr lang="en-US" altLang="en-US" sz="2800" dirty="0">
                <a:solidFill>
                  <a:srgbClr val="222222"/>
                </a:solidFill>
                <a:latin typeface="Times New Roman" panose="02020603050405020304" pitchFamily="18" charset="0"/>
                <a:cs typeface="Times New Roman" panose="02020603050405020304" pitchFamily="18" charset="0"/>
              </a:rPr>
              <a:t>Consumer durable goods are long-lasting items, such as cars and washing machines.</a:t>
            </a:r>
          </a:p>
          <a:p>
            <a:pPr lvl="1" algn="just"/>
            <a:r>
              <a:rPr lang="en-US" altLang="en-US" sz="2800" dirty="0">
                <a:solidFill>
                  <a:srgbClr val="222222"/>
                </a:solidFill>
                <a:latin typeface="Times New Roman" panose="02020603050405020304" pitchFamily="18" charset="0"/>
                <a:cs typeface="Times New Roman" panose="02020603050405020304" pitchFamily="18" charset="0"/>
              </a:rPr>
              <a:t> Non-durable goods are items that households use quickly, like groceries and clothing.</a:t>
            </a:r>
          </a:p>
          <a:p>
            <a:endParaRPr lang="en-US" altLang="en-US" sz="800" dirty="0"/>
          </a:p>
          <a:p>
            <a:endParaRPr lang="en-US" dirty="0"/>
          </a:p>
        </p:txBody>
      </p:sp>
    </p:spTree>
    <p:extLst>
      <p:ext uri="{BB962C8B-B14F-4D97-AF65-F5344CB8AC3E}">
        <p14:creationId xmlns:p14="http://schemas.microsoft.com/office/powerpoint/2010/main" val="11428582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794479"/>
          </a:xfrm>
        </p:spPr>
        <p:txBody>
          <a:bodyPr/>
          <a:lstStyle/>
          <a:p>
            <a:r>
              <a:rPr lang="en-US" dirty="0">
                <a:latin typeface="Times New Roman" panose="02020603050405020304" pitchFamily="18" charset="0"/>
                <a:cs typeface="Times New Roman" panose="02020603050405020304" pitchFamily="18" charset="0"/>
              </a:rPr>
              <a:t>Causes of Inflation</a:t>
            </a:r>
          </a:p>
        </p:txBody>
      </p:sp>
      <p:sp>
        <p:nvSpPr>
          <p:cNvPr id="3" name="Content Placeholder 2"/>
          <p:cNvSpPr>
            <a:spLocks noGrp="1"/>
          </p:cNvSpPr>
          <p:nvPr>
            <p:ph idx="1"/>
          </p:nvPr>
        </p:nvSpPr>
        <p:spPr>
          <a:xfrm>
            <a:off x="677334" y="1076200"/>
            <a:ext cx="10833349" cy="5781800"/>
          </a:xfrm>
        </p:spPr>
        <p:txBody>
          <a:bodyPr>
            <a:noAutofit/>
          </a:bodyPr>
          <a:lstStyle/>
          <a:p>
            <a:pPr marL="0" indent="0" algn="just">
              <a:buNone/>
            </a:pPr>
            <a:r>
              <a:rPr lang="en-US" dirty="0">
                <a:latin typeface="Times New Roman" panose="02020603050405020304" pitchFamily="18" charset="0"/>
                <a:cs typeface="Times New Roman" panose="02020603050405020304" pitchFamily="18" charset="0"/>
              </a:rPr>
              <a:t>The inflation rate can rise in many different ways, and they can be taken under two different categories: Cost-push inflation and demand-pull </a:t>
            </a:r>
            <a:r>
              <a:rPr lang="en-US" dirty="0" smtClean="0">
                <a:latin typeface="Times New Roman" panose="02020603050405020304" pitchFamily="18" charset="0"/>
                <a:cs typeface="Times New Roman" panose="02020603050405020304" pitchFamily="18" charset="0"/>
              </a:rPr>
              <a:t>inflation.</a:t>
            </a:r>
          </a:p>
          <a:p>
            <a:pPr marL="0" indent="0" algn="just">
              <a:buNone/>
            </a:pPr>
            <a:endParaRPr lang="en-US" dirty="0" smtClean="0">
              <a:latin typeface="Times New Roman" panose="02020603050405020304" pitchFamily="18" charset="0"/>
              <a:cs typeface="Times New Roman" panose="02020603050405020304" pitchFamily="18" charset="0"/>
            </a:endParaRPr>
          </a:p>
          <a:p>
            <a:pPr marL="914400" lvl="2" indent="0" algn="just">
              <a:buNone/>
            </a:pPr>
            <a:r>
              <a:rPr lang="en-US" sz="2800" b="1" u="sng" dirty="0" smtClean="0">
                <a:latin typeface="Times New Roman" panose="02020603050405020304" pitchFamily="18" charset="0"/>
                <a:cs typeface="Times New Roman" panose="02020603050405020304" pitchFamily="18" charset="0"/>
              </a:rPr>
              <a:t>Cost-push </a:t>
            </a:r>
            <a:r>
              <a:rPr lang="en-US" sz="2800" b="1" u="sng" dirty="0">
                <a:latin typeface="Times New Roman" panose="02020603050405020304" pitchFamily="18" charset="0"/>
                <a:cs typeface="Times New Roman" panose="02020603050405020304" pitchFamily="18" charset="0"/>
              </a:rPr>
              <a:t>Inflation:</a:t>
            </a:r>
          </a:p>
          <a:p>
            <a:pPr marL="914400" lvl="2" indent="0" algn="just">
              <a:buNone/>
            </a:pPr>
            <a:r>
              <a:rPr lang="en-US" sz="2800" dirty="0">
                <a:latin typeface="Times New Roman" panose="02020603050405020304" pitchFamily="18" charset="0"/>
                <a:cs typeface="Times New Roman" panose="02020603050405020304" pitchFamily="18" charset="0"/>
              </a:rPr>
              <a:t>Cost push inflation is a situation in which the overall price level go up (inflation) due to the </a:t>
            </a:r>
            <a:r>
              <a:rPr lang="en-US" sz="2800" b="1" dirty="0">
                <a:latin typeface="Times New Roman" panose="02020603050405020304" pitchFamily="18" charset="0"/>
                <a:cs typeface="Times New Roman" panose="02020603050405020304" pitchFamily="18" charset="0"/>
              </a:rPr>
              <a:t>increase in the cost of wages and raw materials.</a:t>
            </a:r>
          </a:p>
          <a:p>
            <a:pPr lvl="3" algn="just"/>
            <a:r>
              <a:rPr lang="en-US" sz="2800" dirty="0">
                <a:latin typeface="Times New Roman" panose="02020603050405020304" pitchFamily="18" charset="0"/>
                <a:cs typeface="Times New Roman" panose="02020603050405020304" pitchFamily="18" charset="0"/>
              </a:rPr>
              <a:t>Prices are driven up by the </a:t>
            </a:r>
            <a:r>
              <a:rPr lang="en-US" sz="2800" b="1" dirty="0">
                <a:latin typeface="Times New Roman" panose="02020603050405020304" pitchFamily="18" charset="0"/>
                <a:cs typeface="Times New Roman" panose="02020603050405020304" pitchFamily="18" charset="0"/>
              </a:rPr>
              <a:t>rising costs to make or provide </a:t>
            </a:r>
            <a:r>
              <a:rPr lang="en-US" sz="2800" dirty="0">
                <a:latin typeface="Times New Roman" panose="02020603050405020304" pitchFamily="18" charset="0"/>
                <a:cs typeface="Times New Roman" panose="02020603050405020304" pitchFamily="18" charset="0"/>
              </a:rPr>
              <a:t>the goods and services. This can cause a </a:t>
            </a:r>
            <a:r>
              <a:rPr lang="en-US" sz="2800" b="1" dirty="0">
                <a:latin typeface="Times New Roman" panose="02020603050405020304" pitchFamily="18" charset="0"/>
                <a:cs typeface="Times New Roman" panose="02020603050405020304" pitchFamily="18" charset="0"/>
              </a:rPr>
              <a:t>supply shortage</a:t>
            </a:r>
            <a:r>
              <a:rPr lang="en-US" sz="2800" dirty="0">
                <a:latin typeface="Times New Roman" panose="02020603050405020304" pitchFamily="18" charset="0"/>
                <a:cs typeface="Times New Roman" panose="02020603050405020304" pitchFamily="18" charset="0"/>
              </a:rPr>
              <a:t>, but the demand for the goods and services has not decreased. </a:t>
            </a:r>
          </a:p>
          <a:p>
            <a:pPr lvl="3" algn="just"/>
            <a:r>
              <a:rPr lang="en-US" sz="2800" b="1" dirty="0">
                <a:latin typeface="Times New Roman" panose="02020603050405020304" pitchFamily="18" charset="0"/>
                <a:cs typeface="Times New Roman" panose="02020603050405020304" pitchFamily="18" charset="0"/>
              </a:rPr>
              <a:t>Rise of wages </a:t>
            </a:r>
            <a:r>
              <a:rPr lang="en-US" sz="2800" dirty="0">
                <a:latin typeface="Times New Roman" panose="02020603050405020304" pitchFamily="18" charset="0"/>
                <a:cs typeface="Times New Roman" panose="02020603050405020304" pitchFamily="18" charset="0"/>
              </a:rPr>
              <a:t>also trigger cost-push inflation up</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46093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7334" y="0"/>
            <a:ext cx="8596668" cy="794479"/>
          </a:xfrm>
        </p:spPr>
        <p:txBody>
          <a:bodyPr/>
          <a:lstStyle/>
          <a:p>
            <a:r>
              <a:rPr lang="en-US" dirty="0">
                <a:latin typeface="Times New Roman" panose="02020603050405020304" pitchFamily="18" charset="0"/>
                <a:cs typeface="Times New Roman" panose="02020603050405020304" pitchFamily="18" charset="0"/>
              </a:rPr>
              <a:t>Causes of Inflation</a:t>
            </a:r>
          </a:p>
        </p:txBody>
      </p:sp>
      <p:sp>
        <p:nvSpPr>
          <p:cNvPr id="3" name="Content Placeholder 2"/>
          <p:cNvSpPr>
            <a:spLocks noGrp="1"/>
          </p:cNvSpPr>
          <p:nvPr>
            <p:ph idx="1"/>
          </p:nvPr>
        </p:nvSpPr>
        <p:spPr>
          <a:xfrm>
            <a:off x="677333" y="894771"/>
            <a:ext cx="10631643" cy="5781800"/>
          </a:xfrm>
        </p:spPr>
        <p:txBody>
          <a:bodyPr>
            <a:noAutofit/>
          </a:bodyPr>
          <a:lstStyle/>
          <a:p>
            <a:pPr marL="914400" lvl="2" indent="0" algn="just">
              <a:buNone/>
            </a:pPr>
            <a:endParaRPr lang="en-US" sz="2200" dirty="0">
              <a:latin typeface="Times New Roman" panose="02020603050405020304" pitchFamily="18" charset="0"/>
              <a:cs typeface="Times New Roman" panose="02020603050405020304" pitchFamily="18" charset="0"/>
            </a:endParaRPr>
          </a:p>
          <a:p>
            <a:pPr marL="914400" lvl="2" indent="0" algn="just">
              <a:buNone/>
            </a:pPr>
            <a:r>
              <a:rPr lang="en-US" sz="2800" b="1" u="sng" dirty="0">
                <a:latin typeface="Times New Roman" panose="02020603050405020304" pitchFamily="18" charset="0"/>
                <a:cs typeface="Times New Roman" panose="02020603050405020304" pitchFamily="18" charset="0"/>
              </a:rPr>
              <a:t>Demand-pull Inflation:</a:t>
            </a:r>
            <a:endParaRPr lang="en-US" sz="2800" dirty="0">
              <a:latin typeface="Times New Roman" panose="02020603050405020304" pitchFamily="18" charset="0"/>
              <a:cs typeface="Times New Roman" panose="02020603050405020304" pitchFamily="18" charset="0"/>
            </a:endParaRPr>
          </a:p>
          <a:p>
            <a:pPr marL="914400" lvl="2" indent="0" algn="just">
              <a:buNone/>
            </a:pPr>
            <a:r>
              <a:rPr lang="en-US" sz="2800" dirty="0">
                <a:latin typeface="Times New Roman" panose="02020603050405020304" pitchFamily="18" charset="0"/>
                <a:cs typeface="Times New Roman" panose="02020603050405020304" pitchFamily="18" charset="0"/>
              </a:rPr>
              <a:t>Demand-pull inflation results from </a:t>
            </a:r>
            <a:r>
              <a:rPr lang="en-US" sz="2800" b="1" dirty="0">
                <a:latin typeface="Times New Roman" panose="02020603050405020304" pitchFamily="18" charset="0"/>
                <a:cs typeface="Times New Roman" panose="02020603050405020304" pitchFamily="18" charset="0"/>
              </a:rPr>
              <a:t>strong consumer demand</a:t>
            </a:r>
            <a:r>
              <a:rPr lang="en-US" sz="2800" dirty="0">
                <a:latin typeface="Times New Roman" panose="02020603050405020304" pitchFamily="18" charset="0"/>
                <a:cs typeface="Times New Roman" panose="02020603050405020304" pitchFamily="18" charset="0"/>
              </a:rPr>
              <a:t>. Many individuals purchasing the same good will cause the price to increase, and when such an event happens to a whole economy for all types of goods, it is called demand-pull inflation</a:t>
            </a:r>
            <a:r>
              <a:rPr lang="en-US" sz="2800" dirty="0" smtClean="0">
                <a:latin typeface="Times New Roman" panose="02020603050405020304" pitchFamily="18" charset="0"/>
                <a:cs typeface="Times New Roman" panose="02020603050405020304" pitchFamily="18" charset="0"/>
              </a:rPr>
              <a:t>.</a:t>
            </a:r>
          </a:p>
          <a:p>
            <a:pPr marL="914400" lvl="2" indent="0" algn="just">
              <a:buNone/>
            </a:pPr>
            <a:endParaRPr lang="en-US" sz="2800" b="1" dirty="0">
              <a:latin typeface="Times New Roman" panose="02020603050405020304" pitchFamily="18" charset="0"/>
              <a:cs typeface="Times New Roman" panose="02020603050405020304" pitchFamily="18" charset="0"/>
            </a:endParaRPr>
          </a:p>
          <a:p>
            <a:pPr lvl="3" algn="just"/>
            <a:r>
              <a:rPr lang="en-US" sz="2800" dirty="0">
                <a:latin typeface="Times New Roman" panose="02020603050405020304" pitchFamily="18" charset="0"/>
                <a:cs typeface="Times New Roman" panose="02020603050405020304" pitchFamily="18" charset="0"/>
              </a:rPr>
              <a:t>D</a:t>
            </a:r>
            <a:r>
              <a:rPr lang="en-US" sz="2800" dirty="0" smtClean="0">
                <a:latin typeface="Times New Roman" panose="02020603050405020304" pitchFamily="18" charset="0"/>
                <a:cs typeface="Times New Roman" panose="02020603050405020304" pitchFamily="18" charset="0"/>
              </a:rPr>
              <a:t>emand-pull </a:t>
            </a:r>
            <a:r>
              <a:rPr lang="en-US" sz="2800" dirty="0">
                <a:latin typeface="Times New Roman" panose="02020603050405020304" pitchFamily="18" charset="0"/>
                <a:cs typeface="Times New Roman" panose="02020603050405020304" pitchFamily="18" charset="0"/>
              </a:rPr>
              <a:t>inflation can be the sort of inflation businesses </a:t>
            </a:r>
            <a:r>
              <a:rPr lang="en-US" sz="2800" b="1" dirty="0">
                <a:latin typeface="Times New Roman" panose="02020603050405020304" pitchFamily="18" charset="0"/>
                <a:cs typeface="Times New Roman" panose="02020603050405020304" pitchFamily="18" charset="0"/>
              </a:rPr>
              <a:t>dream</a:t>
            </a:r>
            <a:r>
              <a:rPr lang="en-US" sz="2800" dirty="0">
                <a:latin typeface="Times New Roman" panose="02020603050405020304" pitchFamily="18" charset="0"/>
                <a:cs typeface="Times New Roman" panose="02020603050405020304" pitchFamily="18" charset="0"/>
              </a:rPr>
              <a:t> about. </a:t>
            </a:r>
          </a:p>
          <a:p>
            <a:pPr lvl="3" algn="just"/>
            <a:r>
              <a:rPr lang="en-US" sz="2800" dirty="0">
                <a:latin typeface="Times New Roman" panose="02020603050405020304" pitchFamily="18" charset="0"/>
                <a:cs typeface="Times New Roman" panose="02020603050405020304" pitchFamily="18" charset="0"/>
              </a:rPr>
              <a:t>Often demand-pull inflation can develop as a result of too much money being made, </a:t>
            </a:r>
            <a:r>
              <a:rPr lang="en-US" sz="2800" b="1" dirty="0">
                <a:latin typeface="Times New Roman" panose="02020603050405020304" pitchFamily="18" charset="0"/>
                <a:cs typeface="Times New Roman" panose="02020603050405020304" pitchFamily="18" charset="0"/>
              </a:rPr>
              <a:t>devaluing the currency </a:t>
            </a:r>
            <a:r>
              <a:rPr lang="en-US" sz="2800" dirty="0">
                <a:latin typeface="Times New Roman" panose="02020603050405020304" pitchFamily="18" charset="0"/>
                <a:cs typeface="Times New Roman" panose="02020603050405020304" pitchFamily="18" charset="0"/>
              </a:rPr>
              <a:t>and requiring an increase in price.</a:t>
            </a:r>
          </a:p>
        </p:txBody>
      </p:sp>
    </p:spTree>
    <p:extLst>
      <p:ext uri="{BB962C8B-B14F-4D97-AF65-F5344CB8AC3E}">
        <p14:creationId xmlns:p14="http://schemas.microsoft.com/office/powerpoint/2010/main" val="29393058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5000" dirty="0">
                <a:latin typeface="Times New Roman" panose="02020603050405020304" pitchFamily="18" charset="0"/>
                <a:cs typeface="Times New Roman" panose="02020603050405020304" pitchFamily="18" charset="0"/>
              </a:rPr>
              <a:t>Effects of Inflation: </a:t>
            </a:r>
            <a:br>
              <a:rPr lang="en-US" sz="5000" dirty="0">
                <a:latin typeface="Times New Roman" panose="02020603050405020304" pitchFamily="18" charset="0"/>
                <a:cs typeface="Times New Roman" panose="02020603050405020304" pitchFamily="18" charset="0"/>
              </a:rPr>
            </a:br>
            <a:endParaRPr lang="en-US" sz="5000"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838200" y="1476001"/>
            <a:ext cx="10515600" cy="4351338"/>
          </a:xfrm>
        </p:spPr>
        <p:txBody>
          <a:bodyPr>
            <a:noAutofit/>
          </a:bodyPr>
          <a:lstStyle/>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The impact of inflation affect many different groups when it hits. Not every group is affected the same way.</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Generally </a:t>
            </a:r>
            <a:r>
              <a:rPr lang="en-US" dirty="0">
                <a:latin typeface="Times New Roman" panose="02020603050405020304" pitchFamily="18" charset="0"/>
                <a:cs typeface="Times New Roman" panose="02020603050405020304" pitchFamily="18" charset="0"/>
              </a:rPr>
              <a:t>in a period </a:t>
            </a:r>
            <a:r>
              <a:rPr lang="en-US" b="1" dirty="0">
                <a:latin typeface="Times New Roman" panose="02020603050405020304" pitchFamily="18" charset="0"/>
                <a:cs typeface="Times New Roman" panose="02020603050405020304" pitchFamily="18" charset="0"/>
              </a:rPr>
              <a:t>of mild inflation</a:t>
            </a:r>
            <a:r>
              <a:rPr lang="en-US" dirty="0">
                <a:latin typeface="Times New Roman" panose="02020603050405020304" pitchFamily="18" charset="0"/>
                <a:cs typeface="Times New Roman" panose="02020603050405020304" pitchFamily="18" charset="0"/>
              </a:rPr>
              <a:t>, job-seekers will get benefit.</a:t>
            </a:r>
          </a:p>
          <a:p>
            <a:pPr algn="just">
              <a:buFont typeface="Wingdings" panose="05000000000000000000" pitchFamily="2" charset="2"/>
              <a:buChar char="ü"/>
            </a:pPr>
            <a:r>
              <a:rPr lang="en-US" dirty="0" smtClean="0">
                <a:latin typeface="Times New Roman" panose="02020603050405020304" pitchFamily="18" charset="0"/>
                <a:cs typeface="Times New Roman" panose="02020603050405020304" pitchFamily="18" charset="0"/>
              </a:rPr>
              <a:t>If </a:t>
            </a:r>
            <a:r>
              <a:rPr lang="en-US" dirty="0">
                <a:latin typeface="Times New Roman" panose="02020603050405020304" pitchFamily="18" charset="0"/>
                <a:cs typeface="Times New Roman" panose="02020603050405020304" pitchFamily="18" charset="0"/>
              </a:rPr>
              <a:t>inflation increased, spending can cause increased demand, and companies may decide to hire new employees for better management of the new demand. </a:t>
            </a:r>
          </a:p>
          <a:p>
            <a:pPr algn="just">
              <a:buFont typeface="Wingdings" panose="05000000000000000000" pitchFamily="2" charset="2"/>
              <a:buChar char="ü"/>
            </a:pPr>
            <a:r>
              <a:rPr lang="en-US" dirty="0">
                <a:latin typeface="Times New Roman" panose="02020603050405020304" pitchFamily="18" charset="0"/>
                <a:cs typeface="Times New Roman" panose="02020603050405020304" pitchFamily="18" charset="0"/>
              </a:rPr>
              <a:t>If someone has borrowed money from a lender, inflation could be convenient for him. With the currency devalued, what someone borrowed a year or two ago is now the equivalent to a lower amount of money</a:t>
            </a:r>
            <a:r>
              <a:rPr lang="en-US" dirty="0" smtClean="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864377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8965</TotalTime>
  <Words>1172</Words>
  <Application>Microsoft Office PowerPoint</Application>
  <PresentationFormat>Widescreen</PresentationFormat>
  <Paragraphs>158</Paragraphs>
  <Slides>26</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Andalus</vt:lpstr>
      <vt:lpstr>Arial</vt:lpstr>
      <vt:lpstr>Calibri</vt:lpstr>
      <vt:lpstr>Calibri Light</vt:lpstr>
      <vt:lpstr>Times New Roman</vt:lpstr>
      <vt:lpstr>Wingdings</vt:lpstr>
      <vt:lpstr>Office Theme</vt:lpstr>
      <vt:lpstr>Terms and Definition</vt:lpstr>
      <vt:lpstr>Inflation</vt:lpstr>
      <vt:lpstr>How to measure Inflation</vt:lpstr>
      <vt:lpstr>How to measure Inflation: Consumer Price Index (CPI):</vt:lpstr>
      <vt:lpstr>How to measure Inflation: Consumer Price Index (CPI)</vt:lpstr>
      <vt:lpstr>How to measure Inflation:</vt:lpstr>
      <vt:lpstr>Causes of Inflation</vt:lpstr>
      <vt:lpstr>Causes of Inflation</vt:lpstr>
      <vt:lpstr>Effects of Inflation:  </vt:lpstr>
      <vt:lpstr>Effects of Inflation:  </vt:lpstr>
      <vt:lpstr>Inflation</vt:lpstr>
      <vt:lpstr>Gross Domestic Product (GDP)</vt:lpstr>
      <vt:lpstr>How to Determine GDP? </vt:lpstr>
      <vt:lpstr>How to Determine GDP?</vt:lpstr>
      <vt:lpstr>PowerPoint Presentation</vt:lpstr>
      <vt:lpstr>How to Determine GDP</vt:lpstr>
      <vt:lpstr>How to Determine GDP</vt:lpstr>
      <vt:lpstr>How to Determine GDP</vt:lpstr>
      <vt:lpstr>Gross National Income (GNI)</vt:lpstr>
      <vt:lpstr>Purchasing power parity (PPP)</vt:lpstr>
      <vt:lpstr>Purchasing power parity (PPP) </vt:lpstr>
      <vt:lpstr>Wealthiest Countries in the World</vt:lpstr>
      <vt:lpstr>Per Capita Income</vt:lpstr>
      <vt:lpstr>PCI of Bangladesh</vt:lpstr>
      <vt:lpstr>Top 10 countries in PCI</vt:lpstr>
      <vt:lpstr>PowerPoint Presentation</vt:lpstr>
    </vt:vector>
  </TitlesOfParts>
  <Company>by adguard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Economic Terms:</dc:title>
  <dc:creator>Abdullah Al Mamun</dc:creator>
  <cp:lastModifiedBy>User</cp:lastModifiedBy>
  <cp:revision>287</cp:revision>
  <dcterms:created xsi:type="dcterms:W3CDTF">2019-01-19T13:38:54Z</dcterms:created>
  <dcterms:modified xsi:type="dcterms:W3CDTF">2021-02-22T11:35:32Z</dcterms:modified>
</cp:coreProperties>
</file>