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5" r:id="rId2"/>
    <p:sldId id="286" r:id="rId3"/>
    <p:sldId id="277" r:id="rId4"/>
    <p:sldId id="308" r:id="rId5"/>
    <p:sldId id="279" r:id="rId6"/>
    <p:sldId id="297" r:id="rId7"/>
    <p:sldId id="268" r:id="rId8"/>
    <p:sldId id="314" r:id="rId9"/>
    <p:sldId id="315" r:id="rId10"/>
    <p:sldId id="262" r:id="rId11"/>
    <p:sldId id="269" r:id="rId12"/>
    <p:sldId id="299" r:id="rId13"/>
    <p:sldId id="264" r:id="rId14"/>
    <p:sldId id="313" r:id="rId15"/>
    <p:sldId id="289" r:id="rId16"/>
    <p:sldId id="312" r:id="rId17"/>
    <p:sldId id="291" r:id="rId18"/>
    <p:sldId id="309" r:id="rId19"/>
    <p:sldId id="305" r:id="rId20"/>
    <p:sldId id="306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9" autoAdjust="0"/>
  </p:normalViewPr>
  <p:slideViewPr>
    <p:cSldViewPr snapToGrid="0">
      <p:cViewPr varScale="1">
        <p:scale>
          <a:sx n="75" d="100"/>
          <a:sy n="75" d="100"/>
        </p:scale>
        <p:origin x="11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5A5-B15C-413F-92CD-490DBEC3953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3890-D829-442D-8111-7575F2B5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2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03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4D1F-9348-4BAE-8868-DD598B48184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1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Processing of Textiles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495"/>
            <a:ext cx="8596668" cy="4709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Sub sectors of Textiles are majorly divided into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Spinning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Fabric (Weaving/Knitting)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Dyeing and Finishing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Garments/ Apparel-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Woven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Knit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Home textile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/>
              <a:t> </a:t>
            </a:r>
            <a:r>
              <a:rPr lang="en-US" sz="2400" dirty="0" smtClean="0"/>
              <a:t>Sweater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8548"/>
            <a:ext cx="9901766" cy="89835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Processing </a:t>
            </a:r>
            <a:r>
              <a:rPr lang="en-US" sz="4000" dirty="0" smtClean="0">
                <a:solidFill>
                  <a:srgbClr val="FF0000"/>
                </a:solidFill>
              </a:rPr>
              <a:t>Cost Calculation: Fabric (Woven)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1916"/>
            <a:ext cx="11097571" cy="5366083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of an woven fabric is 120x80/30x20 and width is 60’’. Consider price of warp and weft yarn is BDT 90 and BDT 80 respectively. Consider standard crimp% (10-15%), weaving cost (15-30 BDT/Yard), dyeing cost (25-45 BDT/yard), transport cost (BDT 5/yard), commercial cost (BDT 2/yard) and profit (BDT 15/yard). Calculate the quoted price of one yard fabric considering conversion rate BDT 84 per US Dollar.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Solution:</a:t>
            </a:r>
          </a:p>
          <a:p>
            <a:pPr marL="914400" lvl="2" indent="0">
              <a:buNone/>
            </a:pP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  Total number of ends				        120x60</a:t>
            </a:r>
          </a:p>
          <a:p>
            <a:pPr lvl="2"/>
            <a:r>
              <a:rPr lang="en-US" dirty="0"/>
              <a:t> Warp Consumption</a:t>
            </a:r>
            <a:r>
              <a:rPr lang="en-US" dirty="0" smtClean="0"/>
              <a:t>:  …………………………………………….x Crimp% = ……………………….x 10% = 0.2857 x 1.1= 0.314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Warp Countx840					30x840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Total number of picks				 80x36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Weft Consumption: …………………………………………….x Crimp% = ……………………x10% = 0.1714x1.1= 0.189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Weft Countx840				   20x840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Total Consumption </a:t>
            </a:r>
            <a:r>
              <a:rPr lang="en-US" dirty="0"/>
              <a:t>: </a:t>
            </a:r>
            <a:r>
              <a:rPr lang="en-US" dirty="0" smtClean="0"/>
              <a:t>(0.314+</a:t>
            </a:r>
            <a:r>
              <a:rPr lang="en-US" dirty="0"/>
              <a:t> </a:t>
            </a:r>
            <a:r>
              <a:rPr lang="en-US" dirty="0" smtClean="0"/>
              <a:t>0.189) </a:t>
            </a:r>
            <a:r>
              <a:rPr lang="en-US" dirty="0" err="1" smtClean="0"/>
              <a:t>lbs</a:t>
            </a:r>
            <a:r>
              <a:rPr lang="en-US" dirty="0" smtClean="0"/>
              <a:t>/yard = 0.503 lbs/Yard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895"/>
          </a:xfrm>
        </p:spPr>
        <p:txBody>
          <a:bodyPr/>
          <a:lstStyle/>
          <a:p>
            <a:pPr algn="ctr"/>
            <a:r>
              <a:rPr lang="en-US" dirty="0"/>
              <a:t>Processing Cost: Fabric (Woven</a:t>
            </a:r>
            <a:r>
              <a:rPr lang="en-US" dirty="0" smtClean="0"/>
              <a:t>) – 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333999"/>
          </a:xfrm>
        </p:spPr>
        <p:txBody>
          <a:bodyPr/>
          <a:lstStyle/>
          <a:p>
            <a:pPr lvl="1"/>
            <a:r>
              <a:rPr lang="en-US" dirty="0" smtClean="0"/>
              <a:t>Price of Warp yarn = 0.314x90 = BDT 28.26</a:t>
            </a:r>
          </a:p>
          <a:p>
            <a:pPr lvl="1"/>
            <a:r>
              <a:rPr lang="en-US" dirty="0" smtClean="0"/>
              <a:t>Price of Weft yarn = 0.189x80 = BDT 15.12</a:t>
            </a:r>
          </a:p>
          <a:p>
            <a:pPr lvl="1"/>
            <a:r>
              <a:rPr lang="en-US" dirty="0" smtClean="0"/>
              <a:t>Total Yarn Cost: BDT ( 28.26+15.12 )		= BDT 43.38 </a:t>
            </a:r>
          </a:p>
          <a:p>
            <a:pPr marL="0" indent="0">
              <a:buNone/>
            </a:pPr>
            <a:r>
              <a:rPr lang="en-US" dirty="0" smtClean="0"/>
              <a:t>				Weaving Cost per Yard		= BDT 20.00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Dyeing Cost per Yard    	= BDT 30.00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Transport Cost per Yard	= BDT 5.00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Commercial Cost per Yard 	= BDT 2.00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Profit per Yard			= BDT 15.00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				Total Cost per Yard		=  BDT115.38</a:t>
            </a:r>
          </a:p>
          <a:p>
            <a:r>
              <a:rPr lang="en-US" dirty="0"/>
              <a:t> </a:t>
            </a:r>
            <a:r>
              <a:rPr lang="en-US" dirty="0" smtClean="0"/>
              <a:t>Quoted price in US$ = = 115.35/84 = US$ 1.38 per 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Dyeing printing and finishing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867"/>
            <a:ext cx="9316898" cy="91949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Numbers of Dyeing, printing and finishing Mills: 244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2658731"/>
            <a:ext cx="6926380" cy="364581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51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 Cost: </a:t>
            </a:r>
            <a:r>
              <a:rPr lang="en-US" sz="3200" dirty="0" smtClean="0"/>
              <a:t>Dyeing and Finishing-Knit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23569"/>
              </p:ext>
            </p:extLst>
          </p:nvPr>
        </p:nvGraphicFramePr>
        <p:xfrm>
          <a:off x="677863" y="1316038"/>
          <a:ext cx="9268242" cy="452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414"/>
                <a:gridCol w="3089414"/>
                <a:gridCol w="3089414"/>
              </a:tblGrid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Type of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Dyeing Charge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Finishing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White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60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10-15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Light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90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Dark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120-130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Black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80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14566" cy="1320800"/>
          </a:xfrm>
        </p:spPr>
        <p:txBody>
          <a:bodyPr/>
          <a:lstStyle/>
          <a:p>
            <a:r>
              <a:rPr lang="en-US" dirty="0" smtClean="0"/>
              <a:t>Bangladesh is a reliable source of RMG, because 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9" y="927100"/>
            <a:ext cx="856476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147"/>
          </a:xfrm>
        </p:spPr>
        <p:txBody>
          <a:bodyPr/>
          <a:lstStyle/>
          <a:p>
            <a:r>
              <a:rPr lang="en-US" dirty="0" smtClean="0"/>
              <a:t>Ready Made Garment (RMG)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085"/>
            <a:ext cx="10231298" cy="49409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Strength of RMG industry of Bangladesh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Around 40 </a:t>
            </a:r>
            <a:r>
              <a:rPr lang="en-US" sz="2000" dirty="0"/>
              <a:t>years of </a:t>
            </a:r>
            <a:r>
              <a:rPr lang="en-US" sz="2000" dirty="0" smtClean="0"/>
              <a:t>experience and </a:t>
            </a:r>
            <a:r>
              <a:rPr lang="en-US" sz="2000" dirty="0"/>
              <a:t>reputation in garment </a:t>
            </a:r>
            <a:r>
              <a:rPr lang="en-US" sz="2000" dirty="0" smtClean="0"/>
              <a:t>manufacturing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International standard </a:t>
            </a:r>
            <a:r>
              <a:rPr lang="en-US" sz="2000" dirty="0" smtClean="0"/>
              <a:t>quality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Vibrant population, 70% below 40 years age, quick learning &amp; </a:t>
            </a:r>
            <a:r>
              <a:rPr lang="en-US" sz="2000" dirty="0" smtClean="0"/>
              <a:t>dedicated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Irresistible &amp; resilient entrepreneurial </a:t>
            </a:r>
            <a:r>
              <a:rPr lang="en-US" sz="2000" dirty="0" smtClean="0"/>
              <a:t>spirit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Duty free market access in most of the developed countries &amp; </a:t>
            </a:r>
            <a:r>
              <a:rPr lang="en-US" sz="2000" dirty="0" smtClean="0"/>
              <a:t>PTA(</a:t>
            </a:r>
            <a:r>
              <a:rPr lang="en-US" sz="2000" dirty="0"/>
              <a:t>Preferential Tariff Agreement </a:t>
            </a:r>
            <a:r>
              <a:rPr lang="en-US" sz="2000" dirty="0" smtClean="0"/>
              <a:t>) </a:t>
            </a:r>
            <a:r>
              <a:rPr lang="en-US" sz="2000" dirty="0"/>
              <a:t>in India, China, </a:t>
            </a:r>
            <a:r>
              <a:rPr lang="en-US" sz="2000" dirty="0" smtClean="0"/>
              <a:t>S. Korea</a:t>
            </a:r>
            <a:r>
              <a:rPr lang="en-US" sz="2000" dirty="0"/>
              <a:t>, </a:t>
            </a:r>
            <a:r>
              <a:rPr lang="en-US" sz="2000" dirty="0" smtClean="0"/>
              <a:t>Malaysia.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Rapid adoption of environment friendly, energy efficient  and green </a:t>
            </a:r>
            <a:r>
              <a:rPr lang="en-US" sz="2000" dirty="0" smtClean="0"/>
              <a:t>concepts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Versatility of factories to produce different type of </a:t>
            </a:r>
            <a:r>
              <a:rPr lang="en-US" sz="2000" dirty="0" smtClean="0"/>
              <a:t>products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Increasing trend of direct sourcing through local liaison offices at Dhaka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pPr algn="ctr"/>
            <a:r>
              <a:rPr lang="en-US" dirty="0" smtClean="0"/>
              <a:t>Export Performance of RMG (Million US$)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741704"/>
              </p:ext>
            </p:extLst>
          </p:nvPr>
        </p:nvGraphicFramePr>
        <p:xfrm>
          <a:off x="677863" y="1473200"/>
          <a:ext cx="9266236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37"/>
                <a:gridCol w="2971800"/>
                <a:gridCol w="2400300"/>
                <a:gridCol w="2400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 of RMG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Export of 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RMG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1983-84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3.89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1989-90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624.16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1923.70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32.45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1994-95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2228.35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3472.56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64.17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1999-00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4349.41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5752.20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2002-03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4912.09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6548.44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2006-07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9211.23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12177.86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75.64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17914.46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22924.38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78.15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19089.73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24301.90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78.55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21515.73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27027.36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79.61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2013-14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24491.88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30186.62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81.13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25491.40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31208.94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81.68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2015-16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28094.16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34257.18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82.01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2016-17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28149.84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34655.90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2017-18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30614.76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36668.17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83.49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2018-19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34133.27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40535.04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84.21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2019-20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27949.19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33674.09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83.00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95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97305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Garments’ price of different countries in the USA market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6484" y="479947"/>
            <a:ext cx="9464841" cy="63011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8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0066" cy="1320800"/>
          </a:xfrm>
        </p:spPr>
        <p:txBody>
          <a:bodyPr/>
          <a:lstStyle/>
          <a:p>
            <a:r>
              <a:rPr lang="en-US" dirty="0" smtClean="0"/>
              <a:t>Minimum wages in different periods in RMG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196" y="1549400"/>
            <a:ext cx="7375885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8547"/>
            <a:ext cx="10504013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Minimum wage of RMG workers – from Dec.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6644"/>
              </p:ext>
            </p:extLst>
          </p:nvPr>
        </p:nvGraphicFramePr>
        <p:xfrm>
          <a:off x="677862" y="1363663"/>
          <a:ext cx="11305590" cy="426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763"/>
                <a:gridCol w="2378440"/>
                <a:gridCol w="825172"/>
                <a:gridCol w="954611"/>
                <a:gridCol w="6261604"/>
              </a:tblGrid>
              <a:tr h="844045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Designation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r>
                        <a:rPr lang="en-US" baseline="0" dirty="0" smtClean="0"/>
                        <a:t> of sewing, cutting, finishing,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Junior</a:t>
                      </a:r>
                      <a:r>
                        <a:rPr lang="en-US" baseline="0" dirty="0" smtClean="0"/>
                        <a:t> Operator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Junior operator of machine, button attaching,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Sewing m/c operator, QI, Cutter, Packer,</a:t>
                      </a:r>
                      <a:r>
                        <a:rPr lang="en-US" baseline="0" dirty="0" smtClean="0"/>
                        <a:t> Line Chief,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Machinist, Senior Machine Operator,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Mechanic, Electrician, Cutting Master,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r>
                        <a:rPr lang="en-US" baseline="0" dirty="0" smtClean="0"/>
                        <a:t> Mater, Chief Quality Controller,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379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Spinning </a:t>
            </a:r>
            <a:r>
              <a:rPr lang="en-US" dirty="0"/>
              <a:t>s</a:t>
            </a:r>
            <a:r>
              <a:rPr lang="en-US" dirty="0" smtClean="0"/>
              <a:t>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779" y="4780548"/>
            <a:ext cx="8455854" cy="518319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Yarn Manufacturing Industry in Bangladesh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00" y="1480895"/>
            <a:ext cx="6605206" cy="474494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en-US" dirty="0" smtClean="0"/>
              <a:t>Calculation of Over Time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127"/>
            <a:ext cx="8596668" cy="44692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Basic Salary x 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Hourly OT= ---------------------------------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208 (26 days x 8 hours)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Q. Calculate the payment for the Over Time (OT) of a sewing operator who worked 45 hours OT and the basic salary of the operator is BDT 5000.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4" y="0"/>
            <a:ext cx="10333566" cy="698500"/>
          </a:xfrm>
        </p:spPr>
        <p:txBody>
          <a:bodyPr/>
          <a:lstStyle/>
          <a:p>
            <a:pPr algn="ctr"/>
            <a:r>
              <a:rPr lang="en-US" dirty="0"/>
              <a:t>Impact of </a:t>
            </a:r>
            <a:r>
              <a:rPr lang="en-US" dirty="0" err="1"/>
              <a:t>Covid</a:t>
            </a:r>
            <a:r>
              <a:rPr lang="en-US" dirty="0"/>
              <a:t> 19 in RMG </a:t>
            </a:r>
            <a:r>
              <a:rPr lang="en-US" dirty="0" smtClean="0"/>
              <a:t>Export in 2020-2021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698500"/>
            <a:ext cx="8140699" cy="69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0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Spinning Industry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55" y="737936"/>
            <a:ext cx="10648392" cy="584734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primary textile sector (PTS</a:t>
            </a:r>
            <a:r>
              <a:rPr lang="en-US" sz="3000" dirty="0" smtClean="0"/>
              <a:t>) or backward linkage industries are </a:t>
            </a:r>
            <a:r>
              <a:rPr lang="en-US" sz="3000" dirty="0"/>
              <a:t>producing yarn and fabric needed for readymade garment sector (RMG). </a:t>
            </a:r>
            <a:endParaRPr lang="en-US" sz="3000" dirty="0" smtClean="0"/>
          </a:p>
          <a:p>
            <a:r>
              <a:rPr lang="en-US" sz="3000" dirty="0" smtClean="0"/>
              <a:t>PTS </a:t>
            </a:r>
            <a:r>
              <a:rPr lang="en-US" sz="3000" dirty="0"/>
              <a:t>is the backbone of clothing industries because it provides </a:t>
            </a:r>
            <a:r>
              <a:rPr lang="en-US" sz="3000" dirty="0" smtClean="0"/>
              <a:t>yarn, the </a:t>
            </a:r>
            <a:r>
              <a:rPr lang="en-US" sz="3000" dirty="0"/>
              <a:t>primary raw material </a:t>
            </a:r>
            <a:r>
              <a:rPr lang="en-US" sz="3000" dirty="0" smtClean="0"/>
              <a:t>or the </a:t>
            </a:r>
            <a:r>
              <a:rPr lang="en-US" sz="3000" dirty="0"/>
              <a:t>backward linkage for both the woven and knit </a:t>
            </a:r>
            <a:r>
              <a:rPr lang="en-US" sz="3000" dirty="0" smtClean="0"/>
              <a:t>sector</a:t>
            </a:r>
            <a:r>
              <a:rPr lang="en-US" sz="3000" dirty="0"/>
              <a:t> </a:t>
            </a:r>
            <a:r>
              <a:rPr lang="en-US" sz="3000" dirty="0" smtClean="0"/>
              <a:t>to produce fabric.</a:t>
            </a:r>
          </a:p>
          <a:p>
            <a:r>
              <a:rPr lang="en-US" sz="3000" dirty="0" smtClean="0"/>
              <a:t>PTS </a:t>
            </a:r>
            <a:r>
              <a:rPr lang="en-US" sz="3000" dirty="0"/>
              <a:t>is usually the factories under the leadership of Bangladesh Textile Mills Association (BTMA</a:t>
            </a:r>
            <a:r>
              <a:rPr lang="en-US" sz="3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3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Industry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747"/>
            <a:ext cx="9942540" cy="461361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private sector spinning mills can now meet around </a:t>
            </a:r>
          </a:p>
          <a:p>
            <a:pPr marL="800100" lvl="3" indent="-342900"/>
            <a:r>
              <a:rPr lang="en-US" sz="2800" dirty="0"/>
              <a:t>100% demand of yarn at the domestic level as well as </a:t>
            </a:r>
          </a:p>
          <a:p>
            <a:pPr marL="800100" lvl="3" indent="-342900"/>
            <a:r>
              <a:rPr lang="en-US" sz="2800" dirty="0"/>
              <a:t>95% of the demand for yarn for export oriented knit fabrics mills. </a:t>
            </a:r>
          </a:p>
          <a:p>
            <a:pPr marL="800100" lvl="3" indent="-342900"/>
            <a:r>
              <a:rPr lang="en-US" sz="2800" dirty="0"/>
              <a:t>Almost 85% of cotton yarns, and 50% demand for synthetic and blended yarn of export-oriented fabric producing mills are being met by the private sector spinning mills</a:t>
            </a:r>
            <a:r>
              <a:rPr lang="en-US" sz="2800" dirty="0" smtClean="0"/>
              <a:t>.</a:t>
            </a:r>
          </a:p>
          <a:p>
            <a:pPr marL="800100" lvl="3" indent="-342900" algn="ctr"/>
            <a:r>
              <a:rPr lang="en-US" sz="2800" dirty="0">
                <a:solidFill>
                  <a:srgbClr val="FF0000"/>
                </a:solidFill>
              </a:rPr>
              <a:t>Conversion </a:t>
            </a:r>
            <a:r>
              <a:rPr lang="en-US" sz="2800" dirty="0" smtClean="0">
                <a:solidFill>
                  <a:srgbClr val="FF0000"/>
                </a:solidFill>
              </a:rPr>
              <a:t>Processing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dirty="0" smtClean="0">
                <a:solidFill>
                  <a:srgbClr val="FF0000"/>
                </a:solidFill>
              </a:rPr>
              <a:t>from Cotton </a:t>
            </a:r>
            <a:r>
              <a:rPr lang="en-US" sz="2800" dirty="0">
                <a:solidFill>
                  <a:srgbClr val="FF0000"/>
                </a:solidFill>
              </a:rPr>
              <a:t>to Yarn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 marL="457200" lvl="3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u="sng" dirty="0" smtClean="0">
                <a:solidFill>
                  <a:srgbClr val="FF0000"/>
                </a:solidFill>
              </a:rPr>
              <a:t>BDT </a:t>
            </a:r>
            <a:r>
              <a:rPr lang="en-US" sz="2800" u="sng" dirty="0">
                <a:solidFill>
                  <a:srgbClr val="FF0000"/>
                </a:solidFill>
              </a:rPr>
              <a:t>15+  per pounds</a:t>
            </a:r>
          </a:p>
          <a:p>
            <a:pPr marL="800100" lvl="3" indent="-342900"/>
            <a:endParaRPr lang="en-US" sz="2800" dirty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337"/>
            <a:ext cx="8596668" cy="786063"/>
          </a:xfrm>
        </p:spPr>
        <p:txBody>
          <a:bodyPr/>
          <a:lstStyle/>
          <a:p>
            <a:r>
              <a:rPr lang="en-US" dirty="0" smtClean="0"/>
              <a:t>Chronological development of Spinning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248939"/>
              </p:ext>
            </p:extLst>
          </p:nvPr>
        </p:nvGraphicFramePr>
        <p:xfrm>
          <a:off x="673769" y="1155700"/>
          <a:ext cx="9689430" cy="489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794"/>
                <a:gridCol w="2379559"/>
                <a:gridCol w="2311085"/>
                <a:gridCol w="3303992"/>
              </a:tblGrid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of Mills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Spindle Capacity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2296"/>
            <a:ext cx="8596668" cy="721893"/>
          </a:xfrm>
        </p:spPr>
        <p:txBody>
          <a:bodyPr/>
          <a:lstStyle/>
          <a:p>
            <a:pPr algn="ctr"/>
            <a:r>
              <a:rPr lang="en-US" dirty="0" smtClean="0"/>
              <a:t>Fabric (Weaving and Knitting)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48863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Numbers of Fabric Manufacturing Unit in Bangladesh: 802 (BTMA)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2" y="2135158"/>
            <a:ext cx="51389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609600"/>
            <a:ext cx="970547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Cost: Yarn to Fabric (Knit</a:t>
            </a:r>
            <a:r>
              <a:rPr lang="en-US" dirty="0" smtClean="0">
                <a:solidFill>
                  <a:srgbClr val="FF0000"/>
                </a:solidFill>
              </a:rPr>
              <a:t>) per KG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2011"/>
              </p:ext>
            </p:extLst>
          </p:nvPr>
        </p:nvGraphicFramePr>
        <p:xfrm>
          <a:off x="677863" y="2160582"/>
          <a:ext cx="8867190" cy="383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595"/>
                <a:gridCol w="4433595"/>
              </a:tblGrid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Types of Fabric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Knitting Charge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Single jersey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10-12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Rib/Interlock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Fleece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Terry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35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Engineering Stripe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150-200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Lycra attached S/J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16-20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break down of Knitting(Cir. knit)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1639889"/>
            <a:ext cx="8710968" cy="4735511"/>
          </a:xfrm>
        </p:spPr>
        <p:txBody>
          <a:bodyPr>
            <a:normAutofit/>
          </a:bodyPr>
          <a:lstStyle/>
          <a:p>
            <a:r>
              <a:rPr lang="en-US" dirty="0"/>
              <a:t>M/C depreciation cost = 2.25 </a:t>
            </a:r>
            <a:r>
              <a:rPr lang="en-US" dirty="0" smtClean="0"/>
              <a:t>taka/kg</a:t>
            </a:r>
          </a:p>
          <a:p>
            <a:r>
              <a:rPr lang="en-US" dirty="0"/>
              <a:t> Needle cost = 1.45 taka/kg </a:t>
            </a:r>
            <a:endParaRPr lang="en-US" dirty="0" smtClean="0"/>
          </a:p>
          <a:p>
            <a:r>
              <a:rPr lang="en-US" dirty="0" smtClean="0"/>
              <a:t>Sinker </a:t>
            </a:r>
            <a:r>
              <a:rPr lang="en-US" dirty="0"/>
              <a:t>cost = 0.20 taka/kg </a:t>
            </a:r>
            <a:endParaRPr lang="en-US" dirty="0" smtClean="0"/>
          </a:p>
          <a:p>
            <a:r>
              <a:rPr lang="en-US" dirty="0" smtClean="0"/>
              <a:t>Lubricant </a:t>
            </a:r>
            <a:r>
              <a:rPr lang="en-US" dirty="0"/>
              <a:t>cost = 0.82 taka/kg </a:t>
            </a:r>
            <a:endParaRPr lang="en-US" dirty="0" smtClean="0"/>
          </a:p>
          <a:p>
            <a:r>
              <a:rPr lang="en-US" dirty="0" smtClean="0"/>
              <a:t>Electricity </a:t>
            </a:r>
            <a:r>
              <a:rPr lang="en-US" dirty="0"/>
              <a:t>cost = 0.45 taka/kg </a:t>
            </a:r>
            <a:endParaRPr lang="en-US" dirty="0" smtClean="0"/>
          </a:p>
          <a:p>
            <a:r>
              <a:rPr lang="en-US" dirty="0" smtClean="0"/>
              <a:t>Spare </a:t>
            </a:r>
            <a:r>
              <a:rPr lang="en-US" dirty="0"/>
              <a:t>parts cost = 0.05 taka/kg </a:t>
            </a:r>
            <a:endParaRPr lang="en-US" dirty="0" smtClean="0"/>
          </a:p>
          <a:p>
            <a:r>
              <a:rPr lang="en-US" dirty="0" smtClean="0"/>
              <a:t>Knitting </a:t>
            </a:r>
            <a:r>
              <a:rPr lang="en-US" dirty="0"/>
              <a:t>floor charge = 0.33 taka/kg </a:t>
            </a:r>
            <a:endParaRPr lang="en-US" dirty="0" smtClean="0"/>
          </a:p>
          <a:p>
            <a:r>
              <a:rPr lang="en-US" dirty="0" smtClean="0"/>
              <a:t>Salary </a:t>
            </a:r>
            <a:r>
              <a:rPr lang="en-US" dirty="0"/>
              <a:t>= 1.85 taka/kg </a:t>
            </a:r>
            <a:endParaRPr lang="en-US" dirty="0" smtClean="0"/>
          </a:p>
          <a:p>
            <a:r>
              <a:rPr lang="en-US" dirty="0" smtClean="0"/>
              <a:t>Others </a:t>
            </a:r>
            <a:r>
              <a:rPr lang="en-US" dirty="0"/>
              <a:t>= 0.10 taka/kg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Knitting </a:t>
            </a:r>
            <a:r>
              <a:rPr lang="en-US" dirty="0"/>
              <a:t>cost = 7.5 taka/kg </a:t>
            </a:r>
          </a:p>
        </p:txBody>
      </p:sp>
    </p:spTree>
    <p:extLst>
      <p:ext uri="{BB962C8B-B14F-4D97-AF65-F5344CB8AC3E}">
        <p14:creationId xmlns:p14="http://schemas.microsoft.com/office/powerpoint/2010/main" val="2134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pPr algn="ctr"/>
            <a:r>
              <a:rPr lang="en-US" dirty="0" smtClean="0"/>
              <a:t>Finishing Cost of Knit Fabric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82821"/>
              </p:ext>
            </p:extLst>
          </p:nvPr>
        </p:nvGraphicFramePr>
        <p:xfrm>
          <a:off x="677863" y="16906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Cost/Kg (BDT)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Slitting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Compacting only (Open)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+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Stenting + Compacting</a:t>
                      </a:r>
                      <a:r>
                        <a:rPr lang="en-US" baseline="0" dirty="0" smtClean="0"/>
                        <a:t> + Wash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</TotalTime>
  <Words>907</Words>
  <Application>Microsoft Office PowerPoint</Application>
  <PresentationFormat>Widescreen</PresentationFormat>
  <Paragraphs>281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latoR</vt:lpstr>
      <vt:lpstr>Trebuchet MS</vt:lpstr>
      <vt:lpstr>Wingdings</vt:lpstr>
      <vt:lpstr>Wingdings 3</vt:lpstr>
      <vt:lpstr>Facet</vt:lpstr>
      <vt:lpstr>Processing of Textiles</vt:lpstr>
      <vt:lpstr>Spinning sub sector</vt:lpstr>
      <vt:lpstr>Spinning Industry in Bangladesh</vt:lpstr>
      <vt:lpstr>Spinning Industry in Bangladesh</vt:lpstr>
      <vt:lpstr>Chronological development of Spinning </vt:lpstr>
      <vt:lpstr>Fabric (Weaving and Knitting) sub Sector</vt:lpstr>
      <vt:lpstr>Processing Cost: Yarn to Fabric (Knit) per KG</vt:lpstr>
      <vt:lpstr>Cost break down of Knitting(Cir. knit)</vt:lpstr>
      <vt:lpstr>Finishing Cost of Knit Fabric</vt:lpstr>
      <vt:lpstr>Processing Cost Calculation: Fabric (Woven)</vt:lpstr>
      <vt:lpstr>Processing Cost: Fabric (Woven) – Conti…</vt:lpstr>
      <vt:lpstr>Dyeing printing and finishing sub sector</vt:lpstr>
      <vt:lpstr>Processing Cost: Dyeing and Finishing-Knit</vt:lpstr>
      <vt:lpstr>Bangladesh is a reliable source of RMG, because of</vt:lpstr>
      <vt:lpstr>Ready Made Garment (RMG) sub sector</vt:lpstr>
      <vt:lpstr>Export Performance of RMG (Million US$)</vt:lpstr>
      <vt:lpstr>Garments’ price of different countries in the USA market </vt:lpstr>
      <vt:lpstr>Minimum wages in different periods in RMG</vt:lpstr>
      <vt:lpstr>Minimum wage of RMG workers – from Dec. 2018</vt:lpstr>
      <vt:lpstr>Calculation of Over Time (OT)</vt:lpstr>
      <vt:lpstr>Impact of Covid 19 in RMG Export in 2020-2021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 Processing</dc:title>
  <dc:creator>Asit Gosh</dc:creator>
  <cp:lastModifiedBy>User</cp:lastModifiedBy>
  <cp:revision>102</cp:revision>
  <dcterms:created xsi:type="dcterms:W3CDTF">2019-02-18T02:59:58Z</dcterms:created>
  <dcterms:modified xsi:type="dcterms:W3CDTF">2021-03-23T20:33:16Z</dcterms:modified>
</cp:coreProperties>
</file>